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260" r:id="rId5"/>
    <p:sldId id="30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302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78" r:id="rId26"/>
    <p:sldId id="283" r:id="rId27"/>
    <p:sldId id="277" r:id="rId28"/>
    <p:sldId id="279" r:id="rId29"/>
    <p:sldId id="303" r:id="rId30"/>
    <p:sldId id="282" r:id="rId31"/>
    <p:sldId id="304" r:id="rId32"/>
    <p:sldId id="305" r:id="rId33"/>
    <p:sldId id="280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BBD476-E6CE-490F-8C29-9AA6D9D1BB73}" type="datetimeFigureOut">
              <a:rPr lang="nl-BE"/>
              <a:pPr>
                <a:defRPr/>
              </a:pPr>
              <a:t>30/08/2010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9C9506-F3CE-472F-920F-18D259DD35D8}" type="slidenum">
              <a:rPr lang="nl-BE"/>
              <a:pPr>
                <a:defRPr/>
              </a:pPr>
              <a:t>‹N›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B6AE1E-1DFA-4ECF-BFAD-E7872FC371DF}" type="datetimeFigureOut">
              <a:rPr lang="nl-BE"/>
              <a:pPr>
                <a:defRPr/>
              </a:pPr>
              <a:t>30/08/2010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9A274D-45A1-48EF-8C19-78016A067CF8}" type="slidenum">
              <a:rPr lang="nl-BE"/>
              <a:pPr>
                <a:defRPr/>
              </a:pPr>
              <a:t>‹N›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22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872A4-9D44-4AA8-9209-03D8EF102AA4}" type="slidenum">
              <a:rPr lang="nl-BE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-logo INAMI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8763"/>
            <a:ext cx="151447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611188" y="1630363"/>
            <a:ext cx="6350" cy="475138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 flipV="1">
            <a:off x="611188" y="6381750"/>
            <a:ext cx="5905500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088" y="2130426"/>
            <a:ext cx="7485077" cy="1082675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nl-BE"/>
              <a:t>Klik om het opmaakprofiel te bewerken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2088" y="3429001"/>
            <a:ext cx="6801428" cy="72231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9F4F-23D1-4C9E-A985-54DFEEDBC24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9AF4-A996-4A70-90E7-E6D2B1F5273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343" y="274639"/>
            <a:ext cx="1964892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478" y="274639"/>
            <a:ext cx="574488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141F5-9A5E-43DA-B664-D4AD45E407E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812" y="274639"/>
            <a:ext cx="6852422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5479" y="1601789"/>
            <a:ext cx="7862756" cy="45227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62AE-6696-45D9-9811-B98B53CB59D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812" y="274639"/>
            <a:ext cx="6852422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478" y="1601789"/>
            <a:ext cx="3854887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3348" y="1601788"/>
            <a:ext cx="3854886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3348" y="3938589"/>
            <a:ext cx="3854886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1AFCB-5CBC-477B-AF05-3C16A44A49B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EDE48-8206-452B-AE0E-CDFB7D333BD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4406901"/>
            <a:ext cx="777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95" y="2906713"/>
            <a:ext cx="777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30C5-D76D-40F7-876D-2385C97EA83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478" y="1601789"/>
            <a:ext cx="3854887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348" y="1601789"/>
            <a:ext cx="3854886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864FA-EE69-4454-862D-845514266A6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0" y="274638"/>
            <a:ext cx="82292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60" y="1535113"/>
            <a:ext cx="403974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60" y="2174875"/>
            <a:ext cx="403974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5113"/>
            <a:ext cx="40413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875"/>
            <a:ext cx="40413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2185-146F-4430-9452-61DA9139739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9B4A-C280-4219-9661-911F41E238F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B20B-EDAC-4912-9ACA-575F2C58CB0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0" y="273050"/>
            <a:ext cx="300869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15" y="273051"/>
            <a:ext cx="51122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60" y="1435101"/>
            <a:ext cx="300869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C2E5-B11C-434B-B9BE-6BE8A41C2BC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86" y="4800600"/>
            <a:ext cx="54851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86" y="612775"/>
            <a:ext cx="54851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86" y="5367338"/>
            <a:ext cx="54851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18C75-ECCB-4F33-A54A-148C8D9B508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32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71" tIns="42685" rIns="85371" bIns="42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601788"/>
            <a:ext cx="786288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71" tIns="42685" rIns="85371" bIns="42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2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71" tIns="42685" rIns="85371" bIns="4268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245225"/>
            <a:ext cx="289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71" tIns="42685" rIns="85371" bIns="4268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71" tIns="42685" rIns="85371" bIns="4268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09745F3-9B10-4AA2-B4C6-1569AA5440D4}" type="slidenum">
              <a:rPr lang="en-US"/>
              <a:pPr/>
              <a:t>‹N›</a:t>
            </a:fld>
            <a:endParaRPr lang="en-US"/>
          </a:p>
        </p:txBody>
      </p:sp>
      <p:pic>
        <p:nvPicPr>
          <p:cNvPr id="1031" name="Picture 9" descr="L-logo INAMI 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5288" y="38100"/>
            <a:ext cx="15144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611188" y="1630363"/>
            <a:ext cx="6350" cy="475138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 flipV="1">
            <a:off x="611188" y="6381750"/>
            <a:ext cx="5905500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854075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+mj-lt"/>
          <a:ea typeface="+mj-ea"/>
          <a:cs typeface="+mj-cs"/>
        </a:defRPr>
      </a:lvl1pPr>
      <a:lvl2pPr algn="ctr" defTabSz="854075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2pPr>
      <a:lvl3pPr algn="ctr" defTabSz="854075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3pPr>
      <a:lvl4pPr algn="ctr" defTabSz="854075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4pPr>
      <a:lvl5pPr algn="ctr" defTabSz="854075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5pPr>
      <a:lvl6pPr marL="457200" algn="ctr" defTabSz="854075" rtl="0" fontAlgn="base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6pPr>
      <a:lvl7pPr marL="914400" algn="ctr" defTabSz="854075" rtl="0" fontAlgn="base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7pPr>
      <a:lvl8pPr marL="1371600" algn="ctr" defTabSz="854075" rtl="0" fontAlgn="base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8pPr>
      <a:lvl9pPr marL="1828800" algn="ctr" defTabSz="854075" rtl="0" fontAlgn="base">
        <a:spcBef>
          <a:spcPct val="0"/>
        </a:spcBef>
        <a:spcAft>
          <a:spcPct val="0"/>
        </a:spcAft>
        <a:defRPr sz="1900" b="1">
          <a:solidFill>
            <a:srgbClr val="007C92"/>
          </a:solidFill>
          <a:latin typeface="Verdana" pitchFamily="34" charset="0"/>
        </a:defRPr>
      </a:lvl9pPr>
    </p:titleStyle>
    <p:bodyStyle>
      <a:lvl1pPr marL="320675" indent="-320675" algn="l" defTabSz="8540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6700" algn="l" defTabSz="8540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68388" indent="-214313" algn="l" defTabSz="85407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93838" indent="-212725" algn="l" defTabSz="85407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20875" indent="-212725" algn="l" defTabSz="85407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78075" indent="-212725" algn="l" defTabSz="85407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35275" indent="-212725" algn="l" defTabSz="85407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2475" indent="-212725" algn="l" defTabSz="85407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49675" indent="-212725" algn="l" defTabSz="85407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werkblad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C58D2655-20BD-4A12-8D13-0D4592745BF0}" type="slidenum">
              <a:rPr lang="en-US"/>
              <a:pPr defTabSz="854075"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643063"/>
            <a:ext cx="7485062" cy="3500437"/>
          </a:xfrm>
        </p:spPr>
        <p:txBody>
          <a:bodyPr/>
          <a:lstStyle/>
          <a:p>
            <a:pPr algn="ctr" eaLnBrk="1" hangingPunct="1"/>
            <a:r>
              <a:rPr lang="en-GB" sz="3100" smtClean="0">
                <a:solidFill>
                  <a:schemeClr val="tx1"/>
                </a:solidFill>
              </a:rPr>
              <a:t>Prioritizing patient centeredness</a:t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smtClean="0">
                <a:solidFill>
                  <a:schemeClr val="tx1"/>
                </a:solidFill>
              </a:rPr>
              <a:t>and</a:t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smtClean="0">
                <a:solidFill>
                  <a:schemeClr val="tx1"/>
                </a:solidFill>
              </a:rPr>
              <a:t>Primary care development</a:t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smtClean="0">
                <a:solidFill>
                  <a:schemeClr val="tx1"/>
                </a:solidFill>
              </a:rPr>
              <a:t>in an</a:t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u="sng" smtClean="0">
                <a:solidFill>
                  <a:schemeClr val="tx1"/>
                </a:solidFill>
              </a:rPr>
              <a:t>access free</a:t>
            </a:r>
            <a:r>
              <a:rPr lang="en-GB" sz="3100" smtClean="0">
                <a:solidFill>
                  <a:schemeClr val="tx1"/>
                </a:solidFill>
              </a:rPr>
              <a:t> and </a:t>
            </a:r>
            <a:r>
              <a:rPr lang="en-GB" sz="3100" u="sng" smtClean="0">
                <a:solidFill>
                  <a:schemeClr val="tx1"/>
                </a:solidFill>
              </a:rPr>
              <a:t>fee for service</a:t>
            </a:r>
            <a:r>
              <a:rPr lang="en-GB" sz="3100" smtClean="0">
                <a:solidFill>
                  <a:schemeClr val="tx1"/>
                </a:solidFill>
              </a:rPr>
              <a:t/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smtClean="0">
                <a:solidFill>
                  <a:schemeClr val="tx1"/>
                </a:solidFill>
              </a:rPr>
              <a:t>health care system</a:t>
            </a:r>
            <a:br>
              <a:rPr lang="en-GB" sz="3100" smtClean="0">
                <a:solidFill>
                  <a:schemeClr val="tx1"/>
                </a:solidFill>
              </a:rPr>
            </a:br>
            <a:r>
              <a:rPr lang="en-GB" sz="3100" smtClean="0">
                <a:solidFill>
                  <a:schemeClr val="tx1"/>
                </a:solidFill>
              </a:rPr>
              <a:t>The Belgian experience</a:t>
            </a:r>
          </a:p>
        </p:txBody>
      </p:sp>
      <p:sp>
        <p:nvSpPr>
          <p:cNvPr id="17411" name="Tekstvak 4"/>
          <p:cNvSpPr txBox="1">
            <a:spLocks noChangeArrowheads="1"/>
          </p:cNvSpPr>
          <p:nvPr/>
        </p:nvSpPr>
        <p:spPr bwMode="auto">
          <a:xfrm>
            <a:off x="1000125" y="5715000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400"/>
              <a:t>R. De Ridder</a:t>
            </a:r>
          </a:p>
          <a:p>
            <a:r>
              <a:rPr lang="nl-BE" sz="1400"/>
              <a:t>Pisa 30/08/2010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0F020F77-7923-4C08-A220-D3220DDA13F5}" type="slidenum">
              <a:rPr lang="en-US"/>
              <a:pPr defTabSz="854075"/>
              <a:t>10</a:t>
            </a:fld>
            <a:endParaRPr lang="en-US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1788"/>
            <a:ext cx="7294562" cy="4759325"/>
          </a:xfrm>
        </p:spPr>
      </p:pic>
      <p:sp>
        <p:nvSpPr>
          <p:cNvPr id="266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% of adult population consulting any doctor, general practitioner (GP) or specialist in 19 OECD countries within the previous 12 months in 2000 (van Doorslaer &amp; all 2004)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Access free</a:t>
            </a:r>
          </a:p>
        </p:txBody>
      </p:sp>
      <p:sp>
        <p:nvSpPr>
          <p:cNvPr id="205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675" lvl="1" indent="-320675" eaLnBrk="1" hangingPunct="1">
              <a:buFont typeface="Wingdings" pitchFamily="2" charset="2"/>
              <a:buChar char="Ø"/>
            </a:pPr>
            <a:r>
              <a:rPr lang="en-GB" sz="2500" smtClean="0"/>
              <a:t>Use of emergency department</a:t>
            </a:r>
          </a:p>
          <a:p>
            <a:pPr marL="695325" lvl="2" indent="-320675" eaLnBrk="1" hangingPunct="1"/>
            <a:r>
              <a:rPr lang="en-GB" sz="2300" smtClean="0"/>
              <a:t>Number of ER-contacts / 1,000 inhabitants (NIHDI data 2010)</a:t>
            </a:r>
          </a:p>
          <a:p>
            <a:pPr marL="695325" lvl="2" indent="-320675" eaLnBrk="1" hangingPunct="1"/>
            <a:endParaRPr lang="en-GB" sz="2300" smtClean="0"/>
          </a:p>
          <a:p>
            <a:pPr marL="695325" lvl="2" indent="-320675" eaLnBrk="1" hangingPunct="1"/>
            <a:endParaRPr lang="en-GB" sz="2300" smtClean="0"/>
          </a:p>
          <a:p>
            <a:pPr marL="695325" lvl="2" indent="-320675" eaLnBrk="1" hangingPunct="1"/>
            <a:endParaRPr lang="en-GB" sz="2300" smtClean="0"/>
          </a:p>
          <a:p>
            <a:pPr marL="695325" lvl="2" indent="-320675" eaLnBrk="1" hangingPunct="1"/>
            <a:endParaRPr lang="en-GB" sz="2300" smtClean="0"/>
          </a:p>
          <a:p>
            <a:pPr marL="695325" lvl="2" indent="-320675" eaLnBrk="1" hangingPunct="1"/>
            <a:endParaRPr lang="en-GB" sz="2300" smtClean="0"/>
          </a:p>
          <a:p>
            <a:pPr marL="695325" lvl="2" indent="-320675" eaLnBrk="1" hangingPunct="1"/>
            <a:r>
              <a:rPr lang="en-GB" sz="2300" smtClean="0"/>
              <a:t>Contacts referred by GP</a:t>
            </a:r>
            <a:br>
              <a:rPr lang="en-GB" sz="2300" smtClean="0"/>
            </a:br>
            <a:r>
              <a:rPr lang="en-GB" sz="2300" smtClean="0"/>
              <a:t>	2008: 31.7% (NIHDI data)</a:t>
            </a:r>
            <a:br>
              <a:rPr lang="en-GB" sz="2300" smtClean="0"/>
            </a:br>
            <a:r>
              <a:rPr lang="en-GB" sz="2300" smtClean="0"/>
              <a:t>	       Health Survey 2008: 79% of contacts not 	referred in 2008</a:t>
            </a:r>
          </a:p>
        </p:txBody>
      </p:sp>
      <p:sp>
        <p:nvSpPr>
          <p:cNvPr id="205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ACECFAC-90CF-4332-B8C4-4E1AA1DC3BBB}" type="slidenum">
              <a:rPr lang="en-US"/>
              <a:pPr defTabSz="854075"/>
              <a:t>11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2857500"/>
          <a:ext cx="3500438" cy="1849438"/>
        </p:xfrm>
        <a:graphic>
          <a:graphicData uri="http://schemas.openxmlformats.org/presentationml/2006/ole">
            <p:oleObj spid="_x0000_s2050" name="Worksheet" r:id="rId3" imgW="1838325" imgH="971550" progId="">
              <p:embed/>
            </p:oleObj>
          </a:graphicData>
        </a:graphic>
      </p:graphicFrame>
      <p:cxnSp>
        <p:nvCxnSpPr>
          <p:cNvPr id="2054" name="Rechte verbindingslijn met pijl 6"/>
          <p:cNvCxnSpPr>
            <a:cxnSpLocks noChangeShapeType="1"/>
          </p:cNvCxnSpPr>
          <p:nvPr/>
        </p:nvCxnSpPr>
        <p:spPr bwMode="auto">
          <a:xfrm>
            <a:off x="1785938" y="5857875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Use of services</a:t>
            </a:r>
          </a:p>
        </p:txBody>
      </p:sp>
      <p:sp>
        <p:nvSpPr>
          <p:cNvPr id="2969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943821A9-A683-4873-B107-B937C80456C0}" type="slidenum">
              <a:rPr lang="en-US"/>
              <a:pPr defTabSz="854075"/>
              <a:t>12</a:t>
            </a:fld>
            <a:endParaRPr lang="en-US"/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43063"/>
            <a:ext cx="6548437" cy="4567237"/>
          </a:xfrm>
        </p:spPr>
      </p:pic>
      <p:sp>
        <p:nvSpPr>
          <p:cNvPr id="29700" name="Ovaal 6"/>
          <p:cNvSpPr>
            <a:spLocks noChangeArrowheads="1"/>
          </p:cNvSpPr>
          <p:nvPr/>
        </p:nvSpPr>
        <p:spPr bwMode="auto">
          <a:xfrm>
            <a:off x="4500563" y="2714625"/>
            <a:ext cx="2428875" cy="285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  <p:sp>
        <p:nvSpPr>
          <p:cNvPr id="29701" name="Ovaal 8"/>
          <p:cNvSpPr>
            <a:spLocks noChangeArrowheads="1"/>
          </p:cNvSpPr>
          <p:nvPr/>
        </p:nvSpPr>
        <p:spPr bwMode="auto">
          <a:xfrm>
            <a:off x="1143000" y="3000375"/>
            <a:ext cx="2143125" cy="285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Use of services</a:t>
            </a:r>
          </a:p>
        </p:txBody>
      </p:sp>
      <p:sp>
        <p:nvSpPr>
          <p:cNvPr id="3072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0599357B-80BF-41EE-BC67-5C4423840FD1}" type="slidenum">
              <a:rPr lang="en-US"/>
              <a:pPr defTabSz="854075"/>
              <a:t>13</a:t>
            </a:fld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4500"/>
            <a:ext cx="7685087" cy="442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Use of services</a:t>
            </a:r>
          </a:p>
        </p:txBody>
      </p:sp>
      <p:sp>
        <p:nvSpPr>
          <p:cNvPr id="3174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DC32F873-3EF7-4A76-B981-43E92795A7FD}" type="slidenum">
              <a:rPr lang="en-US"/>
              <a:pPr defTabSz="854075"/>
              <a:t>14</a:t>
            </a:fld>
            <a:endParaRPr lang="en-US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25"/>
            <a:ext cx="7429500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Use of services</a:t>
            </a:r>
          </a:p>
        </p:txBody>
      </p:sp>
      <p:sp>
        <p:nvSpPr>
          <p:cNvPr id="3277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D47C1562-1AF4-4037-8461-46B27A80D68F}" type="slidenum">
              <a:rPr lang="en-US"/>
              <a:pPr defTabSz="854075"/>
              <a:t>15</a:t>
            </a:fld>
            <a:endParaRPr lang="en-US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25"/>
            <a:ext cx="7439025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5836FAB2-5A39-4DFA-A3D5-41B556669713}" type="slidenum">
              <a:rPr lang="en-US"/>
              <a:pPr defTabSz="854075"/>
              <a:t>16</a:t>
            </a:fld>
            <a:endParaRPr lang="en-US"/>
          </a:p>
        </p:txBody>
      </p:sp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Inequity indices for the annual mean number of visits to a doctor in 19 OECD countries in 2000 (van Doorslaer &amp; all 2004)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46225"/>
            <a:ext cx="7729538" cy="47402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Equity</a:t>
            </a:r>
          </a:p>
        </p:txBody>
      </p:sp>
      <p:sp>
        <p:nvSpPr>
          <p:cNvPr id="3481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55400419-C26B-40C7-914C-78637BA08486}" type="slidenum">
              <a:rPr lang="en-US"/>
              <a:pPr defTabSz="854075"/>
              <a:t>17</a:t>
            </a:fld>
            <a:endParaRPr lang="en-US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5988" y="2071688"/>
            <a:ext cx="7659687" cy="200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Equity</a:t>
            </a:r>
          </a:p>
        </p:txBody>
      </p:sp>
      <p:sp>
        <p:nvSpPr>
          <p:cNvPr id="3584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6C275AB4-A5F2-4A62-B429-532CCCE0CC92}" type="slidenum">
              <a:rPr lang="en-US"/>
              <a:pPr defTabSz="854075"/>
              <a:t>18</a:t>
            </a:fld>
            <a:endParaRPr lang="en-US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71625"/>
            <a:ext cx="7143750" cy="4503738"/>
          </a:xfrm>
        </p:spPr>
      </p:pic>
      <p:sp>
        <p:nvSpPr>
          <p:cNvPr id="35844" name="Tekstvak 5"/>
          <p:cNvSpPr txBox="1">
            <a:spLocks noChangeArrowheads="1"/>
          </p:cNvSpPr>
          <p:nvPr/>
        </p:nvSpPr>
        <p:spPr bwMode="auto">
          <a:xfrm>
            <a:off x="6929438" y="6143625"/>
            <a:ext cx="12144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/>
              <a:t>Source: Belspo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Equity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>
          <a:xfrm>
            <a:off x="857250" y="1643063"/>
            <a:ext cx="7862888" cy="45227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tabLst>
                <a:tab pos="1706563" algn="l"/>
                <a:tab pos="2865438" algn="l"/>
              </a:tabLst>
            </a:pPr>
            <a:r>
              <a:rPr lang="en-GB" sz="2200" smtClean="0"/>
              <a:t>Share of families who declare to have difficulties to fit health expenditure in household budget</a:t>
            </a:r>
            <a:br>
              <a:rPr lang="en-GB" sz="2200" smtClean="0"/>
            </a:br>
            <a:r>
              <a:rPr lang="en-GB" sz="2200" smtClean="0"/>
              <a:t>2008: 	34.8%	(67% for lowest income quintile)</a:t>
            </a:r>
            <a:br>
              <a:rPr lang="en-GB" sz="2200" smtClean="0"/>
            </a:br>
            <a:r>
              <a:rPr lang="en-GB" sz="2200" smtClean="0"/>
              <a:t>2004:	29.8%</a:t>
            </a:r>
            <a:br>
              <a:rPr lang="en-GB" sz="2200" smtClean="0"/>
            </a:br>
            <a:r>
              <a:rPr lang="en-GB" sz="2200" smtClean="0"/>
              <a:t>2001:	29.7%</a:t>
            </a:r>
            <a:br>
              <a:rPr lang="en-GB" sz="2200" smtClean="0"/>
            </a:br>
            <a:r>
              <a:rPr lang="en-GB" sz="2200" smtClean="0"/>
              <a:t>1997:	33.1%</a:t>
            </a:r>
          </a:p>
          <a:p>
            <a:pPr eaLnBrk="1" hangingPunct="1">
              <a:buFontTx/>
              <a:buNone/>
              <a:tabLst>
                <a:tab pos="1706563" algn="l"/>
                <a:tab pos="2865438" algn="l"/>
              </a:tabLst>
            </a:pPr>
            <a:endParaRPr lang="en-GB" sz="2200" smtClean="0"/>
          </a:p>
          <a:p>
            <a:pPr eaLnBrk="1" hangingPunct="1">
              <a:buFont typeface="Wingdings" pitchFamily="2" charset="2"/>
              <a:buChar char="Ø"/>
              <a:tabLst>
                <a:tab pos="1706563" algn="l"/>
                <a:tab pos="2865438" algn="l"/>
              </a:tabLst>
            </a:pPr>
            <a:r>
              <a:rPr lang="en-GB" sz="2200" smtClean="0"/>
              <a:t>Share of families who declare to have postponed medical consumption</a:t>
            </a:r>
            <a:br>
              <a:rPr lang="en-GB" sz="2200" smtClean="0"/>
            </a:br>
            <a:r>
              <a:rPr lang="en-GB" sz="2200" smtClean="0"/>
              <a:t>2008:	13.7%	(29.6% for mono parental families)</a:t>
            </a:r>
            <a:br>
              <a:rPr lang="en-GB" sz="2200" smtClean="0"/>
            </a:br>
            <a:r>
              <a:rPr lang="en-GB" sz="2200" smtClean="0"/>
              <a:t>2004:	9.5%</a:t>
            </a:r>
            <a:br>
              <a:rPr lang="en-GB" sz="2200" smtClean="0"/>
            </a:br>
            <a:r>
              <a:rPr lang="en-GB" sz="2200" smtClean="0"/>
              <a:t>2001:	10.1%</a:t>
            </a:r>
            <a:br>
              <a:rPr lang="en-GB" sz="2200" smtClean="0"/>
            </a:br>
            <a:r>
              <a:rPr lang="en-GB" sz="2200" smtClean="0"/>
              <a:t>1997:	8.5%</a:t>
            </a:r>
          </a:p>
        </p:txBody>
      </p:sp>
      <p:sp>
        <p:nvSpPr>
          <p:cNvPr id="3686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8AD575B-2621-45DD-B1AE-F82EFE7BD4B3}" type="slidenum">
              <a:rPr lang="en-US"/>
              <a:pPr defTabSz="854075"/>
              <a:t>19</a:t>
            </a:fld>
            <a:endParaRPr lang="en-US"/>
          </a:p>
        </p:txBody>
      </p:sp>
      <p:sp>
        <p:nvSpPr>
          <p:cNvPr id="36868" name="Tekstvak 4"/>
          <p:cNvSpPr txBox="1">
            <a:spLocks noChangeArrowheads="1"/>
          </p:cNvSpPr>
          <p:nvPr/>
        </p:nvSpPr>
        <p:spPr bwMode="auto">
          <a:xfrm>
            <a:off x="785813" y="63579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400"/>
              <a:t>Source: Health surveys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fee for service system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18434" name="Tijdelijke aanduiding voor inhoud 17"/>
          <p:cNvSpPr>
            <a:spLocks noGrp="1"/>
          </p:cNvSpPr>
          <p:nvPr>
            <p:ph sz="half" idx="1"/>
          </p:nvPr>
        </p:nvSpPr>
        <p:spPr>
          <a:xfrm>
            <a:off x="785813" y="2428875"/>
            <a:ext cx="3854450" cy="2898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u="sng" smtClean="0"/>
              <a:t>Health providers</a:t>
            </a: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charge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honorary fees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to</a:t>
            </a:r>
          </a:p>
          <a:p>
            <a:pPr algn="ctr" eaLnBrk="1" hangingPunct="1">
              <a:buFontTx/>
              <a:buNone/>
            </a:pPr>
            <a:r>
              <a:rPr lang="en-US" u="sng" smtClean="0"/>
              <a:t>patients</a:t>
            </a:r>
          </a:p>
        </p:txBody>
      </p:sp>
      <p:sp>
        <p:nvSpPr>
          <p:cNvPr id="18435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4929188" y="2428875"/>
            <a:ext cx="3854450" cy="2898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u="sng" smtClean="0"/>
              <a:t>Patients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get reimbursement from not for profit healthcare insurance bodies </a:t>
            </a:r>
          </a:p>
          <a:p>
            <a:pPr algn="ctr" eaLnBrk="1" hangingPunct="1">
              <a:buFontTx/>
              <a:buNone/>
            </a:pPr>
            <a:r>
              <a:rPr lang="en-GB" smtClean="0"/>
              <a:t>(“</a:t>
            </a:r>
            <a:r>
              <a:rPr lang="en-GB" u="sng" smtClean="0"/>
              <a:t>mutuality's</a:t>
            </a:r>
            <a:r>
              <a:rPr lang="en-GB" smtClean="0"/>
              <a:t>”)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D029DBA9-4520-49D2-971D-33B4160AA9B0}" type="slidenum">
              <a:rPr lang="en-US"/>
              <a:pPr defTabSz="854075"/>
              <a:t>2</a:t>
            </a:fld>
            <a:endParaRPr lang="en-US"/>
          </a:p>
        </p:txBody>
      </p:sp>
      <p:sp>
        <p:nvSpPr>
          <p:cNvPr id="18437" name="PIJL-RECHTS 19"/>
          <p:cNvSpPr>
            <a:spLocks noChangeArrowheads="1"/>
          </p:cNvSpPr>
          <p:nvPr/>
        </p:nvSpPr>
        <p:spPr bwMode="auto">
          <a:xfrm>
            <a:off x="4071938" y="36433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Equity</a:t>
            </a:r>
          </a:p>
        </p:txBody>
      </p:sp>
      <p:sp>
        <p:nvSpPr>
          <p:cNvPr id="3789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Development of selective policies for preferential reimbursements, lump sums and ceilings for copayments based on </a:t>
            </a:r>
            <a:r>
              <a:rPr lang="en-GB" u="sng" smtClean="0"/>
              <a:t>family income</a:t>
            </a:r>
            <a:r>
              <a:rPr lang="en-GB" smtClean="0"/>
              <a:t> and </a:t>
            </a:r>
            <a:r>
              <a:rPr lang="en-GB" u="sng" smtClean="0"/>
              <a:t>chronicity or intensity of costs</a:t>
            </a:r>
          </a:p>
          <a:p>
            <a:pPr eaLnBrk="1" hangingPunct="1">
              <a:buFontTx/>
              <a:buNone/>
            </a:pPr>
            <a:endParaRPr lang="en-GB" u="sng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Out of pocket payment for consultation and home visit considered to be major hurdle to access health care by poverty reports </a:t>
            </a:r>
          </a:p>
        </p:txBody>
      </p:sp>
      <p:sp>
        <p:nvSpPr>
          <p:cNvPr id="3789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E92F7B0B-DAA3-4A9B-B399-F43D5BE6308E}" type="slidenum">
              <a:rPr lang="en-US"/>
              <a:pPr defTabSz="854075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Workforce</a:t>
            </a:r>
          </a:p>
        </p:txBody>
      </p:sp>
      <p:sp>
        <p:nvSpPr>
          <p:cNvPr id="3891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487F8803-FCE1-43CA-B0EA-52D09680BD94}" type="slidenum">
              <a:rPr lang="en-US"/>
              <a:pPr defTabSz="854075"/>
              <a:t>21</a:t>
            </a:fld>
            <a:endParaRPr lang="en-US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9144000" cy="3040063"/>
          </a:xfrm>
        </p:spPr>
      </p:pic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3854450"/>
            <a:ext cx="9144001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Primary Care Organisation</a:t>
            </a:r>
          </a:p>
        </p:txBody>
      </p:sp>
      <p:sp>
        <p:nvSpPr>
          <p:cNvPr id="39938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1500188"/>
            <a:ext cx="7862888" cy="45227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tabLst>
                <a:tab pos="898525" algn="l"/>
              </a:tabLst>
            </a:pPr>
            <a:r>
              <a:rPr lang="en-GB" smtClean="0"/>
              <a:t>Preponderance of self employed, single handed, mono disciplinary practices</a:t>
            </a:r>
            <a:br>
              <a:rPr lang="en-GB" smtClean="0"/>
            </a:br>
            <a:r>
              <a:rPr lang="en-GB" smtClean="0"/>
              <a:t>e.g. GP: ± 24% working in group practices</a:t>
            </a:r>
            <a:br>
              <a:rPr lang="en-GB" smtClean="0"/>
            </a:br>
            <a:r>
              <a:rPr lang="en-GB" smtClean="0"/>
              <a:t>	Home nursing: 60% self employed in small 	groups (3 to 5 nurses)</a:t>
            </a:r>
          </a:p>
          <a:p>
            <a:pPr eaLnBrk="1" hangingPunct="1">
              <a:buFont typeface="Wingdings" pitchFamily="2" charset="2"/>
              <a:buChar char="Ø"/>
              <a:tabLst>
                <a:tab pos="898525" algn="l"/>
              </a:tabLst>
            </a:pPr>
            <a:r>
              <a:rPr lang="en-GB" smtClean="0"/>
              <a:t>2 % of population served by integrated primary care teams (“local health centers”)</a:t>
            </a:r>
          </a:p>
          <a:p>
            <a:pPr eaLnBrk="1" hangingPunct="1">
              <a:buFont typeface="Wingdings" pitchFamily="2" charset="2"/>
              <a:buChar char="Ø"/>
              <a:tabLst>
                <a:tab pos="898525" algn="l"/>
              </a:tabLst>
            </a:pPr>
            <a:r>
              <a:rPr lang="en-GB" smtClean="0"/>
              <a:t>Weak primary care support structures:</a:t>
            </a:r>
          </a:p>
          <a:p>
            <a:pPr lvl="1" eaLnBrk="1" hangingPunct="1">
              <a:buFont typeface="Arial" charset="0"/>
              <a:buChar char="•"/>
              <a:tabLst>
                <a:tab pos="898525" algn="l"/>
              </a:tabLst>
            </a:pPr>
            <a:r>
              <a:rPr lang="en-GB" smtClean="0"/>
              <a:t>GP-”circles” only at the beginning of professionalization</a:t>
            </a:r>
          </a:p>
          <a:p>
            <a:pPr lvl="1" eaLnBrk="1" hangingPunct="1">
              <a:buFont typeface="Arial" charset="0"/>
              <a:buChar char="•"/>
              <a:tabLst>
                <a:tab pos="898525" algn="l"/>
              </a:tabLst>
            </a:pPr>
            <a:r>
              <a:rPr lang="en-GB" smtClean="0"/>
              <a:t>“Integrated Home Care Services”</a:t>
            </a:r>
          </a:p>
          <a:p>
            <a:pPr lvl="1" eaLnBrk="1" hangingPunct="1">
              <a:buFont typeface="Arial" charset="0"/>
              <a:buChar char="•"/>
              <a:tabLst>
                <a:tab pos="898525" algn="l"/>
              </a:tabLst>
            </a:pPr>
            <a:r>
              <a:rPr lang="en-GB" smtClean="0"/>
              <a:t>Palliative platforms</a:t>
            </a:r>
          </a:p>
          <a:p>
            <a:pPr lvl="1" eaLnBrk="1" hangingPunct="1">
              <a:buFont typeface="Arial" charset="0"/>
              <a:buChar char="•"/>
              <a:tabLst>
                <a:tab pos="898525" algn="l"/>
              </a:tabLst>
            </a:pPr>
            <a:r>
              <a:rPr lang="en-GB" smtClean="0"/>
              <a:t>Integrated care projects in mental health care and LTC</a:t>
            </a:r>
          </a:p>
        </p:txBody>
      </p:sp>
      <p:sp>
        <p:nvSpPr>
          <p:cNvPr id="3993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66FCE986-8524-4709-B148-090A287E08C7}" type="slidenum">
              <a:rPr lang="en-US"/>
              <a:pPr defTabSz="854075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Patient Empowerment</a:t>
            </a:r>
          </a:p>
        </p:txBody>
      </p:sp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Mutualities – not for profit member organisations – held longtime monopoly on patient interest representation</a:t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2002 : patient rights act</a:t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Only recently formal recognition of patient organisations in NIHDI</a:t>
            </a:r>
          </a:p>
        </p:txBody>
      </p:sp>
      <p:sp>
        <p:nvSpPr>
          <p:cNvPr id="4096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6D7EDFD0-2239-431C-B236-A99C5CEE3974}" type="slidenum">
              <a:rPr lang="en-US"/>
              <a:pPr defTabSz="854075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642938" y="1428750"/>
            <a:ext cx="1428750" cy="1143000"/>
          </a:xfrm>
        </p:spPr>
        <p:txBody>
          <a:bodyPr/>
          <a:lstStyle/>
          <a:p>
            <a:pPr eaLnBrk="1" hangingPunct="1"/>
            <a:r>
              <a:rPr lang="nl-BE" smtClean="0"/>
              <a:t>Health System Design</a:t>
            </a:r>
          </a:p>
        </p:txBody>
      </p:sp>
      <p:sp>
        <p:nvSpPr>
          <p:cNvPr id="4198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7B4D1BAB-AF4E-47FA-9E38-7446A603A1A9}" type="slidenum">
              <a:rPr lang="en-US"/>
              <a:pPr defTabSz="854075"/>
              <a:t>24</a:t>
            </a:fld>
            <a:endParaRPr lang="en-US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85750"/>
            <a:ext cx="6394450" cy="601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642938" y="1428750"/>
            <a:ext cx="1428750" cy="1143000"/>
          </a:xfrm>
        </p:spPr>
        <p:txBody>
          <a:bodyPr/>
          <a:lstStyle/>
          <a:p>
            <a:pPr eaLnBrk="1" hangingPunct="1"/>
            <a:r>
              <a:rPr lang="nl-BE" smtClean="0"/>
              <a:t>Health System Design</a:t>
            </a:r>
          </a:p>
        </p:txBody>
      </p:sp>
      <p:sp>
        <p:nvSpPr>
          <p:cNvPr id="4301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18D2DB28-4650-485D-A2A2-DCE06AB5AE45}" type="slidenum">
              <a:rPr lang="en-US"/>
              <a:pPr defTabSz="854075"/>
              <a:t>25</a:t>
            </a:fld>
            <a:endParaRPr lang="en-US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14313"/>
            <a:ext cx="6500812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403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19086D1B-0B8E-4A2A-A32D-940DA08AA86C}" type="slidenum">
              <a:rPr lang="en-US"/>
              <a:pPr defTabSz="854075"/>
              <a:t>26</a:t>
            </a:fld>
            <a:endParaRPr lang="en-US"/>
          </a:p>
        </p:txBody>
      </p:sp>
      <p:sp>
        <p:nvSpPr>
          <p:cNvPr id="44035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3048000" algn="l"/>
                <a:tab pos="5381625" algn="l"/>
              </a:tabLst>
            </a:pPr>
            <a:endParaRPr lang="nl-BE" smtClean="0"/>
          </a:p>
          <a:p>
            <a:pPr eaLnBrk="1" hangingPunct="1">
              <a:buFontTx/>
              <a:buNone/>
              <a:tabLst>
                <a:tab pos="3048000" algn="l"/>
                <a:tab pos="5381625" algn="l"/>
              </a:tabLst>
            </a:pPr>
            <a:endParaRPr lang="nl-BE" smtClean="0"/>
          </a:p>
          <a:p>
            <a:pPr eaLnBrk="1" hangingPunct="1">
              <a:buFontTx/>
              <a:buNone/>
              <a:tabLst>
                <a:tab pos="3048000" algn="l"/>
                <a:tab pos="5381625" algn="l"/>
              </a:tabLst>
            </a:pPr>
            <a:r>
              <a:rPr lang="nl-BE" b="1" smtClean="0"/>
              <a:t>Health			No System</a:t>
            </a:r>
          </a:p>
          <a:p>
            <a:pPr eaLnBrk="1" hangingPunct="1">
              <a:buFontTx/>
              <a:buNone/>
              <a:tabLst>
                <a:tab pos="3048000" algn="l"/>
                <a:tab pos="5381625" algn="l"/>
              </a:tabLst>
            </a:pPr>
            <a:r>
              <a:rPr lang="nl-BE" b="1" smtClean="0"/>
              <a:t>System	</a:t>
            </a:r>
            <a:r>
              <a:rPr lang="nl-BE" smtClean="0"/>
              <a:t>sometimes called</a:t>
            </a:r>
            <a:r>
              <a:rPr lang="nl-BE" b="1" smtClean="0"/>
              <a:t>		</a:t>
            </a:r>
          </a:p>
          <a:p>
            <a:pPr eaLnBrk="1" hangingPunct="1">
              <a:buFontTx/>
              <a:buNone/>
              <a:tabLst>
                <a:tab pos="3048000" algn="l"/>
                <a:tab pos="5381625" algn="l"/>
              </a:tabLst>
            </a:pPr>
            <a:r>
              <a:rPr lang="nl-BE" b="1" smtClean="0"/>
              <a:t>Design			System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Same global characteristics</a:t>
            </a:r>
          </a:p>
        </p:txBody>
      </p:sp>
      <p:sp>
        <p:nvSpPr>
          <p:cNvPr id="4505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F106CD98-9389-4B95-9FD8-C65DC43E8FC2}" type="slidenum">
              <a:rPr lang="en-US"/>
              <a:pPr defTabSz="854075"/>
              <a:t>27</a:t>
            </a:fld>
            <a:endParaRPr lang="en-US"/>
          </a:p>
        </p:txBody>
      </p:sp>
      <p:sp>
        <p:nvSpPr>
          <p:cNvPr id="45059" name="Tijdelijke aanduiding voor inhoud 5"/>
          <p:cNvSpPr>
            <a:spLocks noGrp="1"/>
          </p:cNvSpPr>
          <p:nvPr>
            <p:ph idx="1"/>
          </p:nvPr>
        </p:nvSpPr>
        <p:spPr>
          <a:xfrm>
            <a:off x="857250" y="1143000"/>
            <a:ext cx="7862888" cy="4522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Social security based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Based on vertically segmented national agreements between “providers” and “insurers”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Weak patient empowerment until recent past (except for free choice)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Professional corporatism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Budget led short term policies within a generous allowed growth rate (4.5% real)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Performance</a:t>
            </a:r>
          </a:p>
        </p:txBody>
      </p:sp>
      <p:sp>
        <p:nvSpPr>
          <p:cNvPr id="4608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AEBEC89B-3AF2-45EC-A1D3-20AD7F50961B}" type="slidenum">
              <a:rPr lang="en-US"/>
              <a:pPr defTabSz="854075"/>
              <a:t>28</a:t>
            </a:fld>
            <a:endParaRPr lang="en-US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49400"/>
            <a:ext cx="7720012" cy="46656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710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5C8B98F0-9417-4CA4-9495-DB1D7AB091BA}" type="slidenum">
              <a:rPr lang="en-US"/>
              <a:pPr defTabSz="854075"/>
              <a:t>29</a:t>
            </a:fld>
            <a:endParaRPr lang="en-US"/>
          </a:p>
        </p:txBody>
      </p:sp>
      <p:pic>
        <p:nvPicPr>
          <p:cNvPr id="47107" name="Tijdelijke aanduiding voor inhoud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428750"/>
            <a:ext cx="6643688" cy="4619625"/>
          </a:xfrm>
        </p:spPr>
      </p:pic>
      <p:sp>
        <p:nvSpPr>
          <p:cNvPr id="47108" name="Tekstvak 5"/>
          <p:cNvSpPr txBox="1">
            <a:spLocks noChangeArrowheads="1"/>
          </p:cNvSpPr>
          <p:nvPr/>
        </p:nvSpPr>
        <p:spPr bwMode="auto">
          <a:xfrm>
            <a:off x="1571625" y="6000750"/>
            <a:ext cx="6000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000"/>
              <a:t>Starfield, Shi : Health policy 60 (2002) - abbreviated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fee for service system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 smtClean="0"/>
              <a:t>Reimbursement = based on nationally </a:t>
            </a:r>
            <a:r>
              <a:rPr lang="en-GB" u="sng" dirty="0" smtClean="0"/>
              <a:t>agreed tariffs</a:t>
            </a:r>
          </a:p>
          <a:p>
            <a:pPr eaLnBrk="1" hangingPunct="1">
              <a:buFontTx/>
              <a:buNone/>
              <a:defRPr/>
            </a:pPr>
            <a:endParaRPr lang="en-GB" u="sng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/>
              <a:t>List of services (“nomenclature”)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Actually ± 7,600 different services defined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Positive list of 5,988 reimbursable medicine items</a:t>
            </a:r>
          </a:p>
          <a:p>
            <a:pPr lvl="1" eaLnBrk="1" hangingPunct="1">
              <a:buFontTx/>
              <a:buNone/>
              <a:defRPr/>
            </a:pPr>
            <a:endParaRPr lang="en-GB" dirty="0" smtClean="0"/>
          </a:p>
          <a:p>
            <a:pPr marL="320675" lvl="1" indent="-320675" eaLnBrk="1" hangingPunct="1">
              <a:buFont typeface="Wingdings" pitchFamily="2" charset="2"/>
              <a:buChar char="Ø"/>
              <a:defRPr/>
            </a:pPr>
            <a:r>
              <a:rPr lang="en-GB" sz="2500" dirty="0" smtClean="0">
                <a:ea typeface="+mn-ea"/>
                <a:cs typeface="+mn-cs"/>
              </a:rPr>
              <a:t>Not all providers are bound by tariffs</a:t>
            </a:r>
          </a:p>
          <a:p>
            <a:pPr marL="320675" lvl="1" indent="-320675" eaLnBrk="1" hangingPunct="1">
              <a:buFontTx/>
              <a:buNone/>
              <a:defRPr/>
            </a:pPr>
            <a:endParaRPr lang="en-GB" sz="2500" dirty="0" smtClean="0">
              <a:ea typeface="+mn-ea"/>
              <a:cs typeface="+mn-cs"/>
            </a:endParaRPr>
          </a:p>
          <a:p>
            <a:pPr marL="320675" lvl="1" indent="-320675" eaLnBrk="1" hangingPunct="1">
              <a:buFont typeface="Wingdings" pitchFamily="2" charset="2"/>
              <a:buChar char="Ø"/>
              <a:defRPr/>
            </a:pPr>
            <a:r>
              <a:rPr lang="en-GB" sz="2500" dirty="0" smtClean="0">
                <a:ea typeface="+mn-ea"/>
                <a:cs typeface="+mn-cs"/>
              </a:rPr>
              <a:t>Tariffs are not always binding</a:t>
            </a:r>
          </a:p>
        </p:txBody>
      </p:sp>
      <p:sp>
        <p:nvSpPr>
          <p:cNvPr id="1945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05ED2C4D-A121-45F6-B25A-8EE9F3A2F0A1}" type="slidenum">
              <a:rPr lang="en-US"/>
              <a:pPr defTabSz="854075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Primary Care scores</a:t>
            </a:r>
          </a:p>
        </p:txBody>
      </p:sp>
      <p:sp>
        <p:nvSpPr>
          <p:cNvPr id="48130" name="Tijdelijke aanduiding voor inhoud 2"/>
          <p:cNvSpPr>
            <a:spLocks noGrp="1"/>
          </p:cNvSpPr>
          <p:nvPr>
            <p:ph idx="1"/>
          </p:nvPr>
        </p:nvSpPr>
        <p:spPr>
          <a:xfrm>
            <a:off x="825500" y="1601788"/>
            <a:ext cx="7532688" cy="4522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Some critical system and practice characteristics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Low or no patient cost sharing for PC services </a:t>
            </a:r>
            <a:r>
              <a:rPr lang="en-US" baseline="30000" smtClean="0"/>
              <a:t>(1)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NOK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Degree of comprehensiveness of primary care </a:t>
            </a:r>
            <a:r>
              <a:rPr lang="en-US" baseline="30000" smtClean="0"/>
              <a:t>(1)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NOK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Coordination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NOK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Community orientation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NOK</a:t>
            </a:r>
          </a:p>
        </p:txBody>
      </p:sp>
      <p:sp>
        <p:nvSpPr>
          <p:cNvPr id="4813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B1DB1EB1-663D-40F5-BFB9-27CFBD2D1A6A}" type="slidenum">
              <a:rPr lang="en-US"/>
              <a:pPr defTabSz="854075"/>
              <a:t>30</a:t>
            </a:fld>
            <a:endParaRPr lang="en-US"/>
          </a:p>
        </p:txBody>
      </p:sp>
      <p:sp>
        <p:nvSpPr>
          <p:cNvPr id="48132" name="Tekstvak 5"/>
          <p:cNvSpPr txBox="1">
            <a:spLocks noChangeArrowheads="1"/>
          </p:cNvSpPr>
          <p:nvPr/>
        </p:nvSpPr>
        <p:spPr bwMode="auto">
          <a:xfrm>
            <a:off x="714375" y="6357938"/>
            <a:ext cx="5500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200"/>
              <a:t>(1) according to B. Starfield &amp; L. Shi; 2002; Health Policy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915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A0E52DDF-5F48-486B-AEDE-8C97AD8EAFBC}" type="slidenum">
              <a:rPr lang="en-US"/>
              <a:pPr defTabSz="854075"/>
              <a:t>31</a:t>
            </a:fld>
            <a:endParaRPr lang="en-US"/>
          </a:p>
        </p:txBody>
      </p:sp>
      <p:pic>
        <p:nvPicPr>
          <p:cNvPr id="49155" name="Tijdelijke aanduiding voor inhoud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500063"/>
            <a:ext cx="6000750" cy="5572125"/>
          </a:xfrm>
        </p:spPr>
      </p:pic>
      <p:sp>
        <p:nvSpPr>
          <p:cNvPr id="49156" name="Tekstvak 5"/>
          <p:cNvSpPr txBox="1">
            <a:spLocks noChangeArrowheads="1"/>
          </p:cNvSpPr>
          <p:nvPr/>
        </p:nvSpPr>
        <p:spPr bwMode="auto">
          <a:xfrm>
            <a:off x="4929188" y="6072188"/>
            <a:ext cx="1243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/>
              <a:t>(OECD – 2009)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017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017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A482E616-C804-42CD-88AD-CCEE2504B50D}" type="slidenum">
              <a:rPr lang="en-US"/>
              <a:pPr defTabSz="854075"/>
              <a:t>32</a:t>
            </a:fld>
            <a:endParaRPr lang="en-US"/>
          </a:p>
        </p:txBody>
      </p:sp>
      <p:pic>
        <p:nvPicPr>
          <p:cNvPr id="50180" name="Afbeelding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85813"/>
            <a:ext cx="5786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kstvak 5"/>
          <p:cNvSpPr txBox="1">
            <a:spLocks noChangeArrowheads="1"/>
          </p:cNvSpPr>
          <p:nvPr/>
        </p:nvSpPr>
        <p:spPr bwMode="auto">
          <a:xfrm>
            <a:off x="4929188" y="6072188"/>
            <a:ext cx="1243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/>
              <a:t>(OECD – 2009)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BUT YET ! </a:t>
            </a:r>
          </a:p>
        </p:txBody>
      </p:sp>
      <p:sp>
        <p:nvSpPr>
          <p:cNvPr id="6963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101E2EB4-DFFF-4C9B-9AA4-2B2A27B3F974}" type="slidenum">
              <a:rPr lang="en-US"/>
              <a:pPr defTabSz="854075"/>
              <a:t>33</a:t>
            </a:fld>
            <a:endParaRPr lang="en-US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285875"/>
            <a:ext cx="7786688" cy="5000625"/>
          </a:xfrm>
        </p:spPr>
      </p:pic>
      <p:sp>
        <p:nvSpPr>
          <p:cNvPr id="69636" name="Tekstvak 5"/>
          <p:cNvSpPr txBox="1">
            <a:spLocks noChangeArrowheads="1"/>
          </p:cNvSpPr>
          <p:nvPr/>
        </p:nvSpPr>
        <p:spPr bwMode="auto">
          <a:xfrm>
            <a:off x="6337300" y="6072188"/>
            <a:ext cx="137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/>
              <a:t>Eurobarometer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Policies  developed</a:t>
            </a:r>
          </a:p>
        </p:txBody>
      </p:sp>
      <p:sp>
        <p:nvSpPr>
          <p:cNvPr id="5325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Turning point 1999 and 2002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1999 : 	- GP professional training finally regulated</a:t>
            </a:r>
          </a:p>
          <a:p>
            <a:pPr lvl="2" eaLnBrk="1" hangingPunct="1">
              <a:buFontTx/>
              <a:buNone/>
            </a:pPr>
            <a:r>
              <a:rPr lang="en-US" smtClean="0"/>
              <a:t>		</a:t>
            </a:r>
            <a:r>
              <a:rPr lang="en-US" sz="2200" smtClean="0"/>
              <a:t>- Planification  (e.g. GP’s / specialists ratio) </a:t>
            </a:r>
          </a:p>
          <a:p>
            <a:pPr lvl="1" eaLnBrk="1" hangingPunct="1">
              <a:buFontTx/>
              <a:buNone/>
            </a:pPr>
            <a:r>
              <a:rPr lang="en-US" smtClean="0"/>
              <a:t>		- Global medical file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2002 : 	- Start of development of Primary Care Policy </a:t>
            </a:r>
            <a:br>
              <a:rPr lang="en-US" smtClean="0"/>
            </a:br>
            <a:r>
              <a:rPr lang="en-US" smtClean="0"/>
              <a:t>		  on federal state level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5325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F8998AA3-23C4-4944-B6D2-0BCF942E0081}" type="slidenum">
              <a:rPr lang="en-US"/>
              <a:pPr defTabSz="854075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Strengthening GP’s position in the system (1) </a:t>
            </a:r>
          </a:p>
        </p:txBody>
      </p:sp>
      <p:sp>
        <p:nvSpPr>
          <p:cNvPr id="5427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Patient incentives : </a:t>
            </a:r>
          </a:p>
          <a:p>
            <a:pPr lvl="1"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lower payment through GMF</a:t>
            </a:r>
          </a:p>
          <a:p>
            <a:pPr lvl="1"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 differentiation of co-payment paid in E. R. </a:t>
            </a:r>
          </a:p>
          <a:p>
            <a:pPr lvl="1"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Soft gatekeeping </a:t>
            </a:r>
          </a:p>
          <a:p>
            <a:pPr lvl="1"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Care pathways</a:t>
            </a:r>
          </a:p>
          <a:p>
            <a:pPr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Supporting : GP service development and attractiveness through : </a:t>
            </a:r>
          </a:p>
          <a:p>
            <a:pPr lvl="1" eaLnBrk="1" hangingPunct="1">
              <a:buFont typeface="Wingdings" pitchFamily="2" charset="2"/>
              <a:buChar char="Ø"/>
              <a:tabLst>
                <a:tab pos="3227388" algn="l"/>
              </a:tabLst>
            </a:pPr>
            <a:r>
              <a:rPr lang="en-US" smtClean="0"/>
              <a:t>Lump sum payments : </a:t>
            </a:r>
          </a:p>
          <a:p>
            <a:pPr lvl="2" eaLnBrk="1" hangingPunct="1">
              <a:tabLst>
                <a:tab pos="3227388" algn="l"/>
              </a:tabLst>
            </a:pPr>
            <a:r>
              <a:rPr lang="en-US" smtClean="0"/>
              <a:t>for holding GMF</a:t>
            </a:r>
          </a:p>
          <a:p>
            <a:pPr lvl="2" eaLnBrk="1" hangingPunct="1">
              <a:tabLst>
                <a:tab pos="3227388" algn="l"/>
              </a:tabLst>
            </a:pPr>
            <a:r>
              <a:rPr lang="en-US" smtClean="0"/>
              <a:t>for applying electronic MF</a:t>
            </a:r>
          </a:p>
          <a:p>
            <a:pPr lvl="2" eaLnBrk="1" hangingPunct="1">
              <a:tabLst>
                <a:tab pos="3227388" algn="l"/>
              </a:tabLst>
            </a:pPr>
            <a:r>
              <a:rPr lang="en-US" smtClean="0"/>
              <a:t>for first settlement (interest-free loan)</a:t>
            </a:r>
          </a:p>
          <a:p>
            <a:pPr lvl="2" eaLnBrk="1" hangingPunct="1">
              <a:tabLst>
                <a:tab pos="3227388" algn="l"/>
              </a:tabLst>
            </a:pPr>
            <a:endParaRPr lang="en-US" smtClean="0"/>
          </a:p>
          <a:p>
            <a:pPr eaLnBrk="1" hangingPunct="1">
              <a:buFontTx/>
              <a:buNone/>
              <a:tabLst>
                <a:tab pos="3227388" algn="l"/>
              </a:tabLst>
            </a:pPr>
            <a:endParaRPr lang="nl-BE" smtClean="0"/>
          </a:p>
        </p:txBody>
      </p:sp>
      <p:sp>
        <p:nvSpPr>
          <p:cNvPr id="5427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40995D93-C0A3-465E-98FC-0E6165AD93C6}" type="slidenum">
              <a:rPr lang="en-US"/>
              <a:pPr defTabSz="854075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Strengthening GP’s position in the system (2)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Supporting : GP service development and attractiveness through :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Lump sum payment :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settlement in deprived or underserved area (premium)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on call duties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group practices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employing staff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Specific regulation for GP trainees</a:t>
            </a:r>
          </a:p>
          <a:p>
            <a:pPr marL="357188" lvl="1" eaLnBrk="1" hangingPunct="1">
              <a:buFont typeface="Wingdings" pitchFamily="2" charset="2"/>
              <a:buChar char="Ø"/>
              <a:defRPr/>
            </a:pPr>
            <a:r>
              <a:rPr lang="en-US" sz="2500" dirty="0" smtClean="0">
                <a:ea typeface="+mn-ea"/>
                <a:cs typeface="+mn-cs"/>
              </a:rPr>
              <a:t>GP referral required for certain chronic disease management programs (e.g. geriatric assessment)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nl-BE" dirty="0"/>
          </a:p>
        </p:txBody>
      </p:sp>
      <p:sp>
        <p:nvSpPr>
          <p:cNvPr id="5529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A19ED0B8-D1CA-4A2E-B942-64EDC4439A6A}" type="slidenum">
              <a:rPr lang="en-US"/>
              <a:pPr defTabSz="854075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Strengthening GP’s position in the system (3) </a:t>
            </a:r>
          </a:p>
        </p:txBody>
      </p:sp>
      <p:sp>
        <p:nvSpPr>
          <p:cNvPr id="5632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Results (1) :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Higher GP share of expenses for medical fees</a:t>
            </a: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Share of fee for service in total GP revenues 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mtClean="0">
                <a:sym typeface="Wingdings" pitchFamily="2" charset="2"/>
              </a:rPr>
              <a:t>2000 : 97,42 %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mtClean="0">
                <a:sym typeface="Wingdings" pitchFamily="2" charset="2"/>
              </a:rPr>
              <a:t>2010 : 79,90 %</a:t>
            </a: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2"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nl-BE" smtClean="0"/>
          </a:p>
        </p:txBody>
      </p:sp>
      <p:sp>
        <p:nvSpPr>
          <p:cNvPr id="5632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F040BE80-303E-4642-B225-ECAF1C55DFA4}" type="slidenum">
              <a:rPr lang="en-US"/>
              <a:pPr defTabSz="854075"/>
              <a:t>37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428750" y="2571750"/>
          <a:ext cx="6096000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2010 </a:t>
                      </a:r>
                      <a:r>
                        <a:rPr lang="nl-BE" baseline="30000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nl-BE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chemeClr val="tx1"/>
                          </a:solidFill>
                        </a:rPr>
                        <a:t>GP’s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16,3</a:t>
                      </a:r>
                      <a:r>
                        <a:rPr lang="nl-BE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18,9 %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Specialist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83,7 %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81,1 %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nl-BE" sz="1000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nl-BE" sz="100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nl-BE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000" dirty="0" err="1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nl-BE" sz="1000" dirty="0" smtClean="0">
                          <a:solidFill>
                            <a:schemeClr val="tx1"/>
                          </a:solidFill>
                        </a:rPr>
                        <a:t> budget                                                                                                     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</a:rPr>
                        <a:t>NIHDI</a:t>
                      </a:r>
                      <a:endParaRPr lang="nl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Strengthening GP’s position in the system (4) </a:t>
            </a:r>
          </a:p>
        </p:txBody>
      </p:sp>
      <p:sp>
        <p:nvSpPr>
          <p:cNvPr id="573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Results (2) :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GP revenue 2005 (full time / Belgium </a:t>
            </a:r>
            <a:r>
              <a:rPr lang="en-US" baseline="30000" smtClean="0">
                <a:sym typeface="Wingdings" pitchFamily="2" charset="2"/>
              </a:rPr>
              <a:t>(1)</a:t>
            </a:r>
            <a:r>
              <a:rPr lang="en-US" smtClean="0">
                <a:sym typeface="Wingdings" pitchFamily="2" charset="2"/>
              </a:rPr>
              <a:t>)</a:t>
            </a: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à"/>
            </a:pPr>
            <a:endParaRPr lang="en-US" smtClean="0">
              <a:sym typeface="Wingdings" pitchFamily="2" charset="2"/>
            </a:endParaRPr>
          </a:p>
          <a:p>
            <a:pPr lvl="2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endParaRPr lang="nl-BE" sz="1100" smtClean="0"/>
          </a:p>
          <a:p>
            <a:pPr eaLnBrk="1" hangingPunct="1">
              <a:buFontTx/>
              <a:buNone/>
            </a:pPr>
            <a:r>
              <a:rPr lang="nl-BE" sz="1100" smtClean="0"/>
              <a:t>(1) Kronema et al 2009; Income development of General Practitioners in eight European Contries from 1975 To 2005 : The calculation of the Belgian General Practitioner revised – BMC Health Services Research. Vol 9, nr 26</a:t>
            </a:r>
          </a:p>
        </p:txBody>
      </p:sp>
      <p:sp>
        <p:nvSpPr>
          <p:cNvPr id="5734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BCAFDA1-0E22-41F4-84AA-4CDB32A8DCD4}" type="slidenum">
              <a:rPr lang="en-US"/>
              <a:pPr defTabSz="854075"/>
              <a:t>38</a:t>
            </a:fld>
            <a:endParaRPr lang="en-US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214438" y="2571750"/>
          <a:ext cx="6496050" cy="1262063"/>
        </p:xfrm>
        <a:graphic>
          <a:graphicData uri="http://schemas.openxmlformats.org/drawingml/2006/table">
            <a:tbl>
              <a:tblPr/>
              <a:tblGrid>
                <a:gridCol w="2165100"/>
                <a:gridCol w="2165805"/>
                <a:gridCol w="2165805"/>
              </a:tblGrid>
              <a:tr h="31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In 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nl-BE" sz="1800" dirty="0" err="1">
                          <a:latin typeface="Calibri"/>
                          <a:ea typeface="Calibri"/>
                          <a:cs typeface="Times New Roman"/>
                        </a:rPr>
                        <a:t>ppp</a:t>
                      </a: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 VS $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Total revenu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118.261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131.401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latin typeface="Calibri"/>
                          <a:ea typeface="Calibri"/>
                          <a:cs typeface="Times New Roman"/>
                        </a:rPr>
                        <a:t>71.514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latin typeface="Calibri"/>
                          <a:ea typeface="Calibri"/>
                          <a:cs typeface="Times New Roman"/>
                        </a:rPr>
                        <a:t>79.460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7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(= comparable to France, Sweden,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Finland)</a:t>
                      </a:r>
                      <a:endParaRPr lang="nl-B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Promoting GP inclusive multidisciplinarity (1) </a:t>
            </a:r>
          </a:p>
        </p:txBody>
      </p:sp>
      <p:sp>
        <p:nvSpPr>
          <p:cNvPr id="583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Creation of primary care supporting platforms and teams : in palliative care, mental health, LTC; integrated home care services (IHCS)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Payment for time spent on multidisciplinary team discussions (ADL-dependency, oncology, CFS, chronic pain, …)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u="sng" smtClean="0"/>
              <a:t>BUT</a:t>
            </a:r>
            <a:r>
              <a:rPr lang="en-US" smtClean="0"/>
              <a:t> : often GP agenda doesn’t fit with other team members agenda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2DF1DFCA-A3D6-440D-8DCF-60BE071931D0}" type="slidenum">
              <a:rPr lang="en-US"/>
              <a:pPr defTabSz="854075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fee for service system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GB" dirty="0" smtClean="0"/>
              <a:t>Reimbursement system</a:t>
            </a:r>
          </a:p>
          <a:p>
            <a:pPr algn="just" eaLnBrk="1" hangingPunct="1">
              <a:buFontTx/>
              <a:buNone/>
              <a:defRPr/>
            </a:pPr>
            <a:endParaRPr lang="en-GB" dirty="0" smtClean="0"/>
          </a:p>
          <a:p>
            <a:pPr indent="755650" algn="just" eaLnBrk="1" hangingPunct="1">
              <a:buFontTx/>
              <a:buNone/>
              <a:defRPr/>
            </a:pPr>
            <a:r>
              <a:rPr lang="en-GB" u="sng" dirty="0" smtClean="0"/>
              <a:t>Out of pocket</a:t>
            </a:r>
          </a:p>
          <a:p>
            <a:pPr marL="1076325" indent="0" algn="just" eaLnBrk="1" hangingPunct="1">
              <a:buFontTx/>
              <a:buNone/>
              <a:defRPr/>
            </a:pPr>
            <a:r>
              <a:rPr lang="en-GB" dirty="0" smtClean="0"/>
              <a:t>2008 – 125 € per family per month (7% of monthly revenue)</a:t>
            </a:r>
          </a:p>
          <a:p>
            <a:pPr marL="0" indent="0" algn="just" eaLnBrk="1" hangingPunct="1">
              <a:buFontTx/>
              <a:buNone/>
              <a:defRPr/>
            </a:pPr>
            <a:endParaRPr lang="en-GB" dirty="0" smtClean="0"/>
          </a:p>
          <a:p>
            <a:pPr marL="1076325" indent="0" algn="just" eaLnBrk="1" hangingPunct="1">
              <a:buFontTx/>
              <a:buNone/>
              <a:defRPr/>
            </a:pPr>
            <a:r>
              <a:rPr lang="en-GB" u="sng" dirty="0" smtClean="0"/>
              <a:t>Third party payer</a:t>
            </a:r>
          </a:p>
          <a:p>
            <a:pPr marL="1076325" indent="0" algn="just" eaLnBrk="1" hangingPunct="1">
              <a:buFontTx/>
              <a:buNone/>
              <a:defRPr/>
            </a:pPr>
            <a:r>
              <a:rPr lang="en-GB" dirty="0" smtClean="0"/>
              <a:t>Compulsory for hospitalization and pharmacies, voluntary in other sectors but not for all services and/or all insured</a:t>
            </a:r>
            <a:endParaRPr lang="en-GB" dirty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7AC7B29F-9118-4E90-961A-DF2F562A85F3}" type="slidenum">
              <a:rPr lang="en-US"/>
              <a:pPr defTabSz="854075"/>
              <a:t>4</a:t>
            </a:fld>
            <a:endParaRPr lang="en-US"/>
          </a:p>
        </p:txBody>
      </p:sp>
      <p:sp>
        <p:nvSpPr>
          <p:cNvPr id="20484" name="PIJL-OMLAAG 7"/>
          <p:cNvSpPr>
            <a:spLocks noChangeArrowheads="1"/>
          </p:cNvSpPr>
          <p:nvPr/>
        </p:nvSpPr>
        <p:spPr bwMode="auto">
          <a:xfrm>
            <a:off x="2428875" y="2038350"/>
            <a:ext cx="214313" cy="50006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  <p:sp>
        <p:nvSpPr>
          <p:cNvPr id="20485" name="PIJL-RECHTS 8"/>
          <p:cNvSpPr>
            <a:spLocks noChangeArrowheads="1"/>
          </p:cNvSpPr>
          <p:nvPr/>
        </p:nvSpPr>
        <p:spPr bwMode="auto">
          <a:xfrm rot="-1925289">
            <a:off x="893763" y="3690938"/>
            <a:ext cx="979487" cy="184150"/>
          </a:xfrm>
          <a:prstGeom prst="rightArrow">
            <a:avLst>
              <a:gd name="adj1" fmla="val 50000"/>
              <a:gd name="adj2" fmla="val 502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  <p:sp>
        <p:nvSpPr>
          <p:cNvPr id="20486" name="PIJL-RECHTS 9"/>
          <p:cNvSpPr>
            <a:spLocks noChangeArrowheads="1"/>
          </p:cNvSpPr>
          <p:nvPr/>
        </p:nvSpPr>
        <p:spPr bwMode="auto">
          <a:xfrm rot="1754624">
            <a:off x="911225" y="4227513"/>
            <a:ext cx="977900" cy="185737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54075"/>
            <a:endParaRPr lang="it-IT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Promoting GP inclusive multidisciplinarity (2) </a:t>
            </a:r>
          </a:p>
        </p:txBody>
      </p:sp>
      <p:sp>
        <p:nvSpPr>
          <p:cNvPr id="5939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Local GP organisations (“circles”) obligatory partner in IHCS and even organizing power for local multidisciplinary networks (in care pathways)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Promoting “transmural care” with primary care  professionals representative organisations </a:t>
            </a:r>
            <a:br>
              <a:rPr lang="en-US" smtClean="0"/>
            </a:br>
            <a:r>
              <a:rPr lang="en-US" smtClean="0"/>
              <a:t>(≠ teams !!)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Promoting medico-pharmaceutical team discussions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939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2D0289B4-F387-4003-AD37-992786DBBD27}" type="slidenum">
              <a:rPr lang="en-US"/>
              <a:pPr defTabSz="854075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Supporting primary care quality development and information support</a:t>
            </a:r>
          </a:p>
        </p:txBody>
      </p:sp>
      <p:sp>
        <p:nvSpPr>
          <p:cNvPr id="6041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Developing electronic medical file as an information source and as decision making support tool (GP, physiotherapy, home nursing, pharmacy)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Investments in guidelines development and disclosure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Support for systematic clinical data collection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Investment in primary care research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Making use of the official quality accreditation system through “animators” and information feedback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041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8C969B9-B438-410A-8BFF-3D0DC860EF14}" type="slidenum">
              <a:rPr lang="en-US"/>
              <a:pPr defTabSz="854075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ICT-strategy</a:t>
            </a:r>
          </a:p>
        </p:txBody>
      </p:sp>
      <p:sp>
        <p:nvSpPr>
          <p:cNvPr id="6144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Moving towards open source IT – solutions for key-functions (like automatic coding, decision support, clinical data collection, auto feedback, …)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Creation of public e-health platform (21/08/2008)</a:t>
            </a:r>
          </a:p>
          <a:p>
            <a:pPr eaLnBrk="1" hangingPunct="1">
              <a:buFontTx/>
              <a:buNone/>
            </a:pPr>
            <a:r>
              <a:rPr lang="en-US" smtClean="0"/>
              <a:t>	warranting safety and neutrality of data exchanges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144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02AB565B-B2C1-4C73-810A-C79F4648E663}" type="slidenum">
              <a:rPr lang="en-US"/>
              <a:pPr defTabSz="854075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Disease management (1)</a:t>
            </a:r>
          </a:p>
        </p:txBody>
      </p:sp>
      <p:sp>
        <p:nvSpPr>
          <p:cNvPr id="624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2009 : “Care pathways”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Conceptually based on chronic care model and specific action research on diabetes management programs (commissioned by NIHDI)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Considered by professional organisation as an alternative to gate keeping regulations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246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DE7585A-73C6-4BD3-BD50-82DB1AFE6454}" type="slidenum">
              <a:rPr lang="en-US"/>
              <a:pPr defTabSz="854075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Disease management (2)</a:t>
            </a:r>
          </a:p>
        </p:txBody>
      </p:sp>
      <p:sp>
        <p:nvSpPr>
          <p:cNvPr id="63490" name="Tijdelijke aanduiding voor inhoud 2"/>
          <p:cNvSpPr>
            <a:spLocks noGrp="1"/>
          </p:cNvSpPr>
          <p:nvPr>
            <p:ph idx="1"/>
          </p:nvPr>
        </p:nvSpPr>
        <p:spPr>
          <a:xfrm>
            <a:off x="785813" y="1571625"/>
            <a:ext cx="7862887" cy="4522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Major characteristics (1)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4 year contract between patient, GP and specialist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Actually limited to 2 chronic diseases with limited inclusion criteria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Diabetes type 2 at the stage of considering insulin therapy  (since 01/09/2009)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Chronic renal failure at stage 3b (since 01/06/2009)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   capitative fees for both GP and specialist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100 % reimbursement for GP &amp; specialist consultations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349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875A1A7B-7575-49AB-93A3-81FEAEF66251}" type="slidenum">
              <a:rPr lang="en-US"/>
              <a:pPr defTabSz="854075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Disease management (3)</a:t>
            </a:r>
          </a:p>
        </p:txBody>
      </p:sp>
      <p:sp>
        <p:nvSpPr>
          <p:cNvPr id="6451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Major characteristics (2)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Formal conditions on GP &amp; specialist minimum consulting frequency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Compulsory transmission of minimal clinical data set by GP’s to scientific body (+ coupling with other reimbursement data on individual patients)</a:t>
            </a:r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evaluation and feedback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451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9372E339-C00C-4CCC-A7C8-94B617B680CC}" type="slidenum">
              <a:rPr lang="en-US"/>
              <a:pPr defTabSz="854075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Disease management (4)</a:t>
            </a:r>
          </a:p>
        </p:txBody>
      </p:sp>
      <p:sp>
        <p:nvSpPr>
          <p:cNvPr id="6553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Supporting incentives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Reimbursement for patient education and for self management devices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Guidelines &amp; electronic tools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Local multidisciplinary networks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Collaboration with patient organisations and mutualities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First results 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number of contracts invoiced until 4/2010</a:t>
            </a:r>
            <a:r>
              <a:rPr lang="en-US" smtClean="0"/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Renal failure : 	6.862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Diabetes :	5.656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553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36ACFF0C-9EE9-400B-90AD-705243373D64}" type="slidenum">
              <a:rPr lang="en-US"/>
              <a:pPr defTabSz="854075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Conclusions  (1)</a:t>
            </a:r>
            <a:br>
              <a:rPr lang="en-US" smtClean="0"/>
            </a:br>
            <a:r>
              <a:rPr lang="en-US" smtClean="0"/>
              <a:t>(from a health system perspective)</a:t>
            </a:r>
          </a:p>
        </p:txBody>
      </p:sp>
      <p:sp>
        <p:nvSpPr>
          <p:cNvPr id="665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System change depends on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External pressure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growing international attention for systems sustainability enhancing strategies (like WHO, OECD, ….)</a:t>
            </a:r>
          </a:p>
          <a:p>
            <a:pPr lvl="3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 r</a:t>
            </a:r>
            <a:r>
              <a:rPr lang="en-US" smtClean="0"/>
              <a:t>eal impact on national policies</a:t>
            </a:r>
          </a:p>
          <a:p>
            <a:pPr lvl="3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“evidence” finds its way in transnational bodies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Internal “strategic” interventions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Creating evidence in health services research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Low cost investments can make a difference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Be operationally close to the “mainstream” professional (e.g. pratical IT-solution)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E04BFE4A-6168-40C3-87DB-717620DDAB86}" type="slidenum">
              <a:rPr lang="en-US"/>
              <a:pPr defTabSz="854075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Conclusions  (2)</a:t>
            </a:r>
            <a:br>
              <a:rPr lang="en-US" smtClean="0"/>
            </a:br>
            <a:r>
              <a:rPr lang="en-US" smtClean="0"/>
              <a:t>(from a health system perspective)</a:t>
            </a:r>
          </a:p>
        </p:txBody>
      </p:sp>
      <p:sp>
        <p:nvSpPr>
          <p:cNvPr id="67586" name="Tijdelijke aanduiding voor inhoud 2"/>
          <p:cNvSpPr>
            <a:spLocks noGrp="1"/>
          </p:cNvSpPr>
          <p:nvPr>
            <p:ph idx="1"/>
          </p:nvPr>
        </p:nvSpPr>
        <p:spPr>
          <a:xfrm>
            <a:off x="825500" y="1601788"/>
            <a:ext cx="7862888" cy="4470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System change depends on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Incremental but strategic “little steps” </a:t>
            </a:r>
            <a:r>
              <a:rPr lang="en-US" sz="1800" smtClean="0"/>
              <a:t>(like transmission of minimum clinical data set which makes GP’s partner of scientific network)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System change takes time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To take place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To appear in evidence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758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071095D3-CB52-4463-8B09-7DDE0348033D}" type="slidenum">
              <a:rPr lang="en-US"/>
              <a:pPr defTabSz="854075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el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5325" cy="777875"/>
          </a:xfrm>
        </p:spPr>
        <p:txBody>
          <a:bodyPr/>
          <a:lstStyle/>
          <a:p>
            <a:pPr eaLnBrk="1" hangingPunct="1"/>
            <a:r>
              <a:rPr lang="en-US" smtClean="0"/>
              <a:t>Conclusions  (3)</a:t>
            </a:r>
            <a:br>
              <a:rPr lang="en-US" smtClean="0"/>
            </a:br>
            <a:r>
              <a:rPr lang="en-US" smtClean="0"/>
              <a:t>(from a health system perspective)</a:t>
            </a: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47B172B1-A59B-44C0-B7BC-E967F93D399C}" type="slidenum">
              <a:rPr lang="en-US"/>
              <a:pPr defTabSz="854075"/>
              <a:t>49</a:t>
            </a:fld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143125" y="1166813"/>
          <a:ext cx="3865563" cy="5262562"/>
        </p:xfrm>
        <a:graphic>
          <a:graphicData uri="http://schemas.openxmlformats.org/presentationml/2006/ole">
            <p:oleObj spid="_x0000_s51202" name="Acrobat Document" r:id="rId3" imgW="3780000" imgH="5355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fee for service system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>
          <a:xfrm>
            <a:off x="825500" y="1500188"/>
            <a:ext cx="7862888" cy="4522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BE" smtClean="0"/>
              <a:t>	</a:t>
            </a:r>
            <a:r>
              <a:rPr lang="en-US" sz="2400" smtClean="0"/>
              <a:t>Share of ambulatory services invoiced with third party payer</a:t>
            </a:r>
          </a:p>
          <a:p>
            <a:pPr marL="830263" lvl="1" indent="-457200" eaLnBrk="1" hangingPunct="1">
              <a:buFont typeface="Wingdings" pitchFamily="2" charset="2"/>
              <a:buChar char="Ø"/>
            </a:pPr>
            <a:r>
              <a:rPr lang="en-US" smtClean="0"/>
              <a:t>Primary care</a:t>
            </a:r>
          </a:p>
          <a:p>
            <a:pPr marL="1204913" lvl="2" indent="-457200" eaLnBrk="1" hangingPunct="1">
              <a:buFont typeface="Wingdings" pitchFamily="2" charset="2"/>
              <a:buChar char="§"/>
            </a:pPr>
            <a:r>
              <a:rPr lang="en-US" sz="1800" smtClean="0"/>
              <a:t>GP consultations / visits	11 %</a:t>
            </a:r>
          </a:p>
          <a:p>
            <a:pPr marL="1204913" lvl="2" indent="-457200" eaLnBrk="1" hangingPunct="1">
              <a:buFont typeface="Wingdings" pitchFamily="2" charset="2"/>
              <a:buChar char="§"/>
            </a:pPr>
            <a:r>
              <a:rPr lang="en-US" sz="1800" smtClean="0"/>
              <a:t>Physiotherapy 		12 %</a:t>
            </a:r>
          </a:p>
          <a:p>
            <a:pPr marL="1204913" lvl="2" indent="-457200" eaLnBrk="1" hangingPunct="1">
              <a:buFont typeface="Wingdings" pitchFamily="2" charset="2"/>
              <a:buChar char="§"/>
            </a:pPr>
            <a:r>
              <a:rPr lang="en-US" sz="1800" smtClean="0"/>
              <a:t>Dental care			21 %</a:t>
            </a:r>
          </a:p>
          <a:p>
            <a:pPr marL="1204913" lvl="2" indent="-457200" eaLnBrk="1" hangingPunct="1">
              <a:buFont typeface="Wingdings" pitchFamily="2" charset="2"/>
              <a:buChar char="§"/>
            </a:pPr>
            <a:r>
              <a:rPr lang="en-US" sz="1800" smtClean="0"/>
              <a:t>Home nurses		98 % </a:t>
            </a:r>
          </a:p>
          <a:p>
            <a:pPr marL="830263" lvl="1" indent="-457200" eaLnBrk="1" hangingPunct="1">
              <a:buFont typeface="Wingdings" pitchFamily="2" charset="2"/>
              <a:buChar char="Ø"/>
            </a:pPr>
            <a:r>
              <a:rPr lang="en-US" smtClean="0"/>
              <a:t>Specialist services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Consultations		  14   % 	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Dermatology			  32   %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Ophtalmology		  66   %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Imagery			  84,5 %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Biology			  99,5 %</a:t>
            </a:r>
          </a:p>
          <a:p>
            <a:pPr marL="1204913" lvl="2" indent="-457200" eaLnBrk="1" hangingPunct="1">
              <a:buFont typeface="Wingdings" pitchFamily="2" charset="2"/>
              <a:buChar char="Ø"/>
            </a:pPr>
            <a:r>
              <a:rPr lang="en-US" sz="1800" smtClean="0"/>
              <a:t>Most other specialist service	&gt; 95   %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Tx/>
              <a:buNone/>
            </a:pPr>
            <a:endParaRPr lang="nl-BE" smtClean="0"/>
          </a:p>
          <a:p>
            <a:pPr eaLnBrk="1" hangingPunct="1">
              <a:buFont typeface="Wingdings" pitchFamily="2" charset="2"/>
              <a:buChar char="Ø"/>
            </a:pPr>
            <a:endParaRPr lang="nl-BE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DAF7FD79-7B6F-4294-BF81-5EEF7E39A1C9}" type="slidenum">
              <a:rPr lang="en-US"/>
              <a:pPr defTabSz="854075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 fee for service system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/>
              <a:t>Co-payments / Coinsurance</a:t>
            </a:r>
            <a:br>
              <a:rPr lang="en-GB" dirty="0" smtClean="0"/>
            </a:br>
            <a:r>
              <a:rPr lang="en-GB" dirty="0" smtClean="0"/>
              <a:t>2008: 1,850,601,000 €</a:t>
            </a:r>
          </a:p>
          <a:p>
            <a:pPr indent="1831975" eaLnBrk="1" hangingPunct="1">
              <a:buFontTx/>
              <a:buNone/>
              <a:defRPr/>
            </a:pPr>
            <a:r>
              <a:rPr lang="en-GB" dirty="0" smtClean="0"/>
              <a:t>= 175.5 € / insured / year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18.1% on GP consultations and visits (= 11.6% of total copayments)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20.4% on ambulatory physiotherapy (= 6.8% of total copayments)</a:t>
            </a:r>
            <a:br>
              <a:rPr lang="en-GB" dirty="0" smtClean="0"/>
            </a:br>
            <a:endParaRPr lang="en-GB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/>
              <a:t>Additional out of pockets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Above tariff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Services not on the positive list</a:t>
            </a:r>
            <a:endParaRPr lang="en-GB" dirty="0"/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44B1C96D-3509-4E3B-9166-808206005212}" type="slidenum">
              <a:rPr lang="en-US"/>
              <a:pPr defTabSz="854075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Access free</a:t>
            </a:r>
          </a:p>
        </p:txBody>
      </p:sp>
      <p:sp>
        <p:nvSpPr>
          <p:cNvPr id="23554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mtClean="0"/>
              <a:t>Use of GP-services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mtClean="0"/>
              <a:t>Consultations = 3.08 / insured / year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mtClean="0"/>
              <a:t>Home / Rest home visits = 1.40 / insured / year </a:t>
            </a:r>
            <a:br>
              <a:rPr lang="en-GB" smtClean="0"/>
            </a:br>
            <a:r>
              <a:rPr lang="en-GB" smtClean="0"/>
              <a:t>(2009 / NIHDI)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mtClean="0"/>
              <a:t>94.5% declares having a dedicated GP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mtClean="0"/>
              <a:t>77.7% has had at least 1 contact with GP during last 12 months</a:t>
            </a:r>
            <a:br>
              <a:rPr lang="en-GB" smtClean="0"/>
            </a:br>
            <a:r>
              <a:rPr lang="en-GB" smtClean="0"/>
              <a:t>(2008 – National Health Survey)</a:t>
            </a:r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7B286B15-B987-4017-9AC6-4E66CCB350C1}" type="slidenum">
              <a:rPr lang="en-US"/>
              <a:pPr defTabSz="854075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Access free</a:t>
            </a:r>
          </a:p>
        </p:txBody>
      </p:sp>
      <p:sp>
        <p:nvSpPr>
          <p:cNvPr id="2457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A161A9FC-9E3C-443A-BDC2-AFB1DC4B7FA8}" type="slidenum">
              <a:rPr lang="en-US"/>
              <a:pPr defTabSz="854075"/>
              <a:t>8</a:t>
            </a:fld>
            <a:endParaRPr lang="en-US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14500"/>
            <a:ext cx="7192963" cy="4583113"/>
          </a:xfrm>
        </p:spPr>
      </p:pic>
      <p:sp>
        <p:nvSpPr>
          <p:cNvPr id="24580" name="Tekstvak 7"/>
          <p:cNvSpPr txBox="1">
            <a:spLocks noChangeArrowheads="1"/>
          </p:cNvSpPr>
          <p:nvPr/>
        </p:nvSpPr>
        <p:spPr bwMode="auto">
          <a:xfrm>
            <a:off x="876300" y="1300163"/>
            <a:ext cx="55721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0675" indent="-320675" defTabSz="854075">
              <a:spcBef>
                <a:spcPct val="20000"/>
              </a:spcBef>
              <a:buFont typeface="Wingdings" pitchFamily="2" charset="2"/>
              <a:buChar char="Ø"/>
            </a:pPr>
            <a:r>
              <a:rPr lang="nl-BE" sz="2500"/>
              <a:t>Use of Dental Care Services</a:t>
            </a:r>
          </a:p>
        </p:txBody>
      </p:sp>
      <p:sp>
        <p:nvSpPr>
          <p:cNvPr id="24581" name="Tekstvak 5"/>
          <p:cNvSpPr txBox="1">
            <a:spLocks noChangeArrowheads="1"/>
          </p:cNvSpPr>
          <p:nvPr/>
        </p:nvSpPr>
        <p:spPr bwMode="auto">
          <a:xfrm>
            <a:off x="1000125" y="6000750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400"/>
              <a:t>NIHDI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Access free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/>
              <a:t>Use of specialist services (2008 Health survey)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48% of population had at least 1 specialist contact during last 12 months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2.1 specialist contacts / person / year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49% of new specialist contacts are on patients own initiative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35% of new specialist contacts are GP referred</a:t>
            </a:r>
          </a:p>
          <a:p>
            <a:pPr marL="695325" lvl="2" indent="-320675" eaLnBrk="1" hangingPunct="1">
              <a:buFont typeface="Arial" pitchFamily="34" charset="0"/>
              <a:buChar char="•"/>
              <a:defRPr/>
            </a:pPr>
            <a:endParaRPr lang="en-GB" sz="2300" dirty="0" smtClean="0">
              <a:ea typeface="+mn-ea"/>
              <a:cs typeface="+mn-cs"/>
            </a:endParaRPr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854075"/>
            <a:fld id="{11E496B8-7688-43AB-9D63-B724EF97E5AF}" type="slidenum">
              <a:rPr lang="en-US"/>
              <a:pPr defTabSz="854075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INAMI_b">
  <a:themeElements>
    <a:clrScheme name="PPT_INAMI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INAMI_b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40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40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INAMI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INAMI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INAMI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INAMI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INAMI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INAMI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INAMI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1461</Words>
  <Application>Microsoft Office PowerPoint</Application>
  <PresentationFormat>Presentazione su schermo (4:3)</PresentationFormat>
  <Paragraphs>342</Paragraphs>
  <Slides>49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70" baseType="lpstr">
      <vt:lpstr>Arial</vt:lpstr>
      <vt:lpstr>Verdana</vt:lpstr>
      <vt:lpstr>Calibri</vt:lpstr>
      <vt:lpstr>Wingdings</vt:lpstr>
      <vt:lpstr>Times New Roman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PPT_INAMI_b</vt:lpstr>
      <vt:lpstr>Worksheet</vt:lpstr>
      <vt:lpstr>Acrobat Document</vt:lpstr>
      <vt:lpstr>Prioritizing patient centeredness and Primary care development in an access free and fee for service health care system The Belgian experience</vt:lpstr>
      <vt:lpstr>A fee for service system</vt:lpstr>
      <vt:lpstr>A fee for service system</vt:lpstr>
      <vt:lpstr>A fee for service system</vt:lpstr>
      <vt:lpstr>A fee for service system</vt:lpstr>
      <vt:lpstr>A fee for service system</vt:lpstr>
      <vt:lpstr>Access free</vt:lpstr>
      <vt:lpstr>Access free</vt:lpstr>
      <vt:lpstr>Access free</vt:lpstr>
      <vt:lpstr>% of adult population consulting any doctor, general practitioner (GP) or specialist in 19 OECD countries within the previous 12 months in 2000 (van Doorslaer &amp; all 2004)</vt:lpstr>
      <vt:lpstr>Access free</vt:lpstr>
      <vt:lpstr>Use of services</vt:lpstr>
      <vt:lpstr>Use of services</vt:lpstr>
      <vt:lpstr>Use of services</vt:lpstr>
      <vt:lpstr>Use of services</vt:lpstr>
      <vt:lpstr>Inequity indices for the annual mean number of visits to a doctor in 19 OECD countries in 2000 (van Doorslaer &amp; all 2004)</vt:lpstr>
      <vt:lpstr>Equity</vt:lpstr>
      <vt:lpstr>Equity</vt:lpstr>
      <vt:lpstr>Equity</vt:lpstr>
      <vt:lpstr>Equity</vt:lpstr>
      <vt:lpstr>Workforce</vt:lpstr>
      <vt:lpstr>Primary Care Organisation</vt:lpstr>
      <vt:lpstr>Patient Empowerment</vt:lpstr>
      <vt:lpstr>Health System Design</vt:lpstr>
      <vt:lpstr>Health System Design</vt:lpstr>
      <vt:lpstr>Diapositiva 26</vt:lpstr>
      <vt:lpstr>Same global characteristics</vt:lpstr>
      <vt:lpstr>Performance</vt:lpstr>
      <vt:lpstr>Diapositiva 29</vt:lpstr>
      <vt:lpstr>Primary Care scores</vt:lpstr>
      <vt:lpstr>Diapositiva 31</vt:lpstr>
      <vt:lpstr>Diapositiva 32</vt:lpstr>
      <vt:lpstr>BUT YET ! </vt:lpstr>
      <vt:lpstr>Policies  developed</vt:lpstr>
      <vt:lpstr>Strengthening GP’s position in the system (1) </vt:lpstr>
      <vt:lpstr>Strengthening GP’s position in the system (2) </vt:lpstr>
      <vt:lpstr>Strengthening GP’s position in the system (3) </vt:lpstr>
      <vt:lpstr>Strengthening GP’s position in the system (4) </vt:lpstr>
      <vt:lpstr>Promoting GP inclusive multidisciplinarity (1) </vt:lpstr>
      <vt:lpstr>Promoting GP inclusive multidisciplinarity (2) </vt:lpstr>
      <vt:lpstr>Supporting primary care quality development and information support</vt:lpstr>
      <vt:lpstr>ICT-strategy</vt:lpstr>
      <vt:lpstr>Disease management (1)</vt:lpstr>
      <vt:lpstr>Disease management (2)</vt:lpstr>
      <vt:lpstr>Disease management (3)</vt:lpstr>
      <vt:lpstr>Disease management (4)</vt:lpstr>
      <vt:lpstr>Conclusions  (1) (from a health system perspective)</vt:lpstr>
      <vt:lpstr>Conclusions  (2) (from a health system perspective)</vt:lpstr>
      <vt:lpstr>Conclusions  (3) (from a health system perspective)</vt:lpstr>
    </vt:vector>
  </TitlesOfParts>
  <Company>R.I.Z.I.V. - I.N.A.M.I.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patient centeredness and Primary care development in an access free and fee for service health care system The Belgian experience</dc:title>
  <dc:creator>NG4458</dc:creator>
  <cp:lastModifiedBy> </cp:lastModifiedBy>
  <cp:revision>123</cp:revision>
  <dcterms:created xsi:type="dcterms:W3CDTF">2010-07-22T14:35:35Z</dcterms:created>
  <dcterms:modified xsi:type="dcterms:W3CDTF">2010-08-30T06:56:59Z</dcterms:modified>
</cp:coreProperties>
</file>