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4"/>
  </p:sldMasterIdLst>
  <p:notesMasterIdLst>
    <p:notesMasterId r:id="rId17"/>
  </p:notesMasterIdLst>
  <p:sldIdLst>
    <p:sldId id="302" r:id="rId5"/>
    <p:sldId id="341" r:id="rId6"/>
    <p:sldId id="303" r:id="rId7"/>
    <p:sldId id="343" r:id="rId8"/>
    <p:sldId id="311" r:id="rId9"/>
    <p:sldId id="312" r:id="rId10"/>
    <p:sldId id="339" r:id="rId11"/>
    <p:sldId id="342" r:id="rId12"/>
    <p:sldId id="328" r:id="rId13"/>
    <p:sldId id="277" r:id="rId14"/>
    <p:sldId id="329" r:id="rId15"/>
    <p:sldId id="315" r:id="rId1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E4FA"/>
    <a:srgbClr val="DCF1F4"/>
    <a:srgbClr val="C0D1F6"/>
    <a:srgbClr val="C1EDFF"/>
    <a:srgbClr val="0073A0"/>
    <a:srgbClr val="3BA2B3"/>
    <a:srgbClr val="102F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A0E84F-40CD-4524-BFD0-920537AC1E23}" v="15" dt="2026-02-25T13:32:34.127"/>
    <p1510:client id="{4CF9F39E-6BB7-4724-BC3B-2C672C147CF2}" v="8" dt="2026-02-26T14:19:42.1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59" autoAdjust="0"/>
    <p:restoredTop sz="68519" autoAdjust="0"/>
  </p:normalViewPr>
  <p:slideViewPr>
    <p:cSldViewPr snapToGrid="0">
      <p:cViewPr varScale="1">
        <p:scale>
          <a:sx n="76" d="100"/>
          <a:sy n="76" d="100"/>
        </p:scale>
        <p:origin x="328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vonne de Man" userId="MwX4+Gps8EA3/Vrx95A9/dw4fdvuUl+FH5JbSLcldjg=" providerId="None" clId="Web-{4CF9F39E-6BB7-4724-BC3B-2C672C147CF2}"/>
    <pc:docChg chg="addSld modSld">
      <pc:chgData name="Yvonne de Man" userId="MwX4+Gps8EA3/Vrx95A9/dw4fdvuUl+FH5JbSLcldjg=" providerId="None" clId="Web-{4CF9F39E-6BB7-4724-BC3B-2C672C147CF2}" dt="2026-02-26T14:22:50.453" v="103"/>
      <pc:docMkLst>
        <pc:docMk/>
      </pc:docMkLst>
      <pc:sldChg chg="modNotes">
        <pc:chgData name="Yvonne de Man" userId="MwX4+Gps8EA3/Vrx95A9/dw4fdvuUl+FH5JbSLcldjg=" providerId="None" clId="Web-{4CF9F39E-6BB7-4724-BC3B-2C672C147CF2}" dt="2026-02-26T14:20:40.871" v="90"/>
        <pc:sldMkLst>
          <pc:docMk/>
          <pc:sldMk cId="3178369796" sldId="277"/>
        </pc:sldMkLst>
      </pc:sldChg>
      <pc:sldChg chg="modNotes">
        <pc:chgData name="Yvonne de Man" userId="MwX4+Gps8EA3/Vrx95A9/dw4fdvuUl+FH5JbSLcldjg=" providerId="None" clId="Web-{4CF9F39E-6BB7-4724-BC3B-2C672C147CF2}" dt="2026-02-26T14:14:34.590" v="50"/>
        <pc:sldMkLst>
          <pc:docMk/>
          <pc:sldMk cId="658726455" sldId="303"/>
        </pc:sldMkLst>
      </pc:sldChg>
      <pc:sldChg chg="modNotes">
        <pc:chgData name="Yvonne de Man" userId="MwX4+Gps8EA3/Vrx95A9/dw4fdvuUl+FH5JbSLcldjg=" providerId="None" clId="Web-{4CF9F39E-6BB7-4724-BC3B-2C672C147CF2}" dt="2026-02-26T14:15:52.021" v="59"/>
        <pc:sldMkLst>
          <pc:docMk/>
          <pc:sldMk cId="2056654817" sldId="312"/>
        </pc:sldMkLst>
      </pc:sldChg>
      <pc:sldChg chg="modNotes">
        <pc:chgData name="Yvonne de Man" userId="MwX4+Gps8EA3/Vrx95A9/dw4fdvuUl+FH5JbSLcldjg=" providerId="None" clId="Web-{4CF9F39E-6BB7-4724-BC3B-2C672C147CF2}" dt="2026-02-26T14:19:39.149" v="73"/>
        <pc:sldMkLst>
          <pc:docMk/>
          <pc:sldMk cId="3118282779" sldId="328"/>
        </pc:sldMkLst>
      </pc:sldChg>
      <pc:sldChg chg="addSp delSp modSp modNotes">
        <pc:chgData name="Yvonne de Man" userId="MwX4+Gps8EA3/Vrx95A9/dw4fdvuUl+FH5JbSLcldjg=" providerId="None" clId="Web-{4CF9F39E-6BB7-4724-BC3B-2C672C147CF2}" dt="2026-02-26T14:22:50.453" v="103"/>
        <pc:sldMkLst>
          <pc:docMk/>
          <pc:sldMk cId="2877648785" sldId="329"/>
        </pc:sldMkLst>
        <pc:spChg chg="mod">
          <ac:chgData name="Yvonne de Man" userId="MwX4+Gps8EA3/Vrx95A9/dw4fdvuUl+FH5JbSLcldjg=" providerId="None" clId="Web-{4CF9F39E-6BB7-4724-BC3B-2C672C147CF2}" dt="2026-02-26T14:17:55.720" v="65" actId="14100"/>
          <ac:spMkLst>
            <pc:docMk/>
            <pc:sldMk cId="2877648785" sldId="329"/>
            <ac:spMk id="2" creationId="{F43E5463-9C10-342F-FAD1-7AF3E618CE33}"/>
          </ac:spMkLst>
        </pc:spChg>
        <pc:graphicFrameChg chg="del">
          <ac:chgData name="Yvonne de Man" userId="MwX4+Gps8EA3/Vrx95A9/dw4fdvuUl+FH5JbSLcldjg=" providerId="None" clId="Web-{4CF9F39E-6BB7-4724-BC3B-2C672C147CF2}" dt="2026-02-26T14:17:47.392" v="62"/>
          <ac:graphicFrameMkLst>
            <pc:docMk/>
            <pc:sldMk cId="2877648785" sldId="329"/>
            <ac:graphicFrameMk id="3" creationId="{8ED35F8B-2C5F-DD93-31A8-4D18F175EA1C}"/>
          </ac:graphicFrameMkLst>
        </pc:graphicFrameChg>
        <pc:graphicFrameChg chg="add mod">
          <ac:chgData name="Yvonne de Man" userId="MwX4+Gps8EA3/Vrx95A9/dw4fdvuUl+FH5JbSLcldjg=" providerId="None" clId="Web-{4CF9F39E-6BB7-4724-BC3B-2C672C147CF2}" dt="2026-02-26T14:18:02.768" v="66" actId="1076"/>
          <ac:graphicFrameMkLst>
            <pc:docMk/>
            <pc:sldMk cId="2877648785" sldId="329"/>
            <ac:graphicFrameMk id="18" creationId="{CD5C0A9C-84F4-3464-7B9D-6FCF1DA249CB}"/>
          </ac:graphicFrameMkLst>
        </pc:graphicFrameChg>
      </pc:sldChg>
      <pc:sldChg chg="modNotes">
        <pc:chgData name="Yvonne de Man" userId="MwX4+Gps8EA3/Vrx95A9/dw4fdvuUl+FH5JbSLcldjg=" providerId="None" clId="Web-{4CF9F39E-6BB7-4724-BC3B-2C672C147CF2}" dt="2026-02-26T14:19:19.242" v="71"/>
        <pc:sldMkLst>
          <pc:docMk/>
          <pc:sldMk cId="1048144915" sldId="339"/>
        </pc:sldMkLst>
      </pc:sldChg>
      <pc:sldChg chg="modNotes">
        <pc:chgData name="Yvonne de Man" userId="MwX4+Gps8EA3/Vrx95A9/dw4fdvuUl+FH5JbSLcldjg=" providerId="None" clId="Web-{4CF9F39E-6BB7-4724-BC3B-2C672C147CF2}" dt="2026-02-26T14:09:26.755" v="15"/>
        <pc:sldMkLst>
          <pc:docMk/>
          <pc:sldMk cId="2164728911" sldId="341"/>
        </pc:sldMkLst>
      </pc:sldChg>
      <pc:sldChg chg="modNotes">
        <pc:chgData name="Yvonne de Man" userId="MwX4+Gps8EA3/Vrx95A9/dw4fdvuUl+FH5JbSLcldjg=" providerId="None" clId="Web-{4CF9F39E-6BB7-4724-BC3B-2C672C147CF2}" dt="2026-02-26T14:15:21.143" v="55"/>
        <pc:sldMkLst>
          <pc:docMk/>
          <pc:sldMk cId="1961965121" sldId="342"/>
        </pc:sldMkLst>
      </pc:sldChg>
      <pc:sldChg chg="add modNotes">
        <pc:chgData name="Yvonne de Man" userId="MwX4+Gps8EA3/Vrx95A9/dw4fdvuUl+FH5JbSLcldjg=" providerId="None" clId="Web-{4CF9F39E-6BB7-4724-BC3B-2C672C147CF2}" dt="2026-02-26T14:15:41.536" v="57"/>
        <pc:sldMkLst>
          <pc:docMk/>
          <pc:sldMk cId="2276508673" sldId="343"/>
        </pc:sldMkLst>
      </pc:sldChg>
    </pc:docChg>
  </pc:docChgLst>
  <pc:docChgLst>
    <pc:chgData name="Yvonne de Man" userId="MwX4+Gps8EA3/Vrx95A9/dw4fdvuUl+FH5JbSLcldjg=" providerId="None" clId="Web-{DAC45DE7-85EF-477A-A3F2-BCE249C1FDF9}"/>
    <pc:docChg chg="modSld">
      <pc:chgData name="Yvonne de Man" userId="MwX4+Gps8EA3/Vrx95A9/dw4fdvuUl+FH5JbSLcldjg=" providerId="None" clId="Web-{DAC45DE7-85EF-477A-A3F2-BCE249C1FDF9}" dt="2026-02-23T15:38:21.265" v="23"/>
      <pc:docMkLst>
        <pc:docMk/>
      </pc:docMkLst>
      <pc:sldChg chg="modNotes">
        <pc:chgData name="Yvonne de Man" userId="MwX4+Gps8EA3/Vrx95A9/dw4fdvuUl+FH5JbSLcldjg=" providerId="None" clId="Web-{DAC45DE7-85EF-477A-A3F2-BCE249C1FDF9}" dt="2026-02-23T15:38:21.265" v="23"/>
        <pc:sldMkLst>
          <pc:docMk/>
          <pc:sldMk cId="2164728911" sldId="341"/>
        </pc:sldMkLst>
      </pc:sldChg>
    </pc:docChg>
  </pc:docChgLst>
  <pc:docChgLst>
    <pc:chgData name="Yvonne de Man" userId="MwX4+Gps8EA3/Vrx95A9/dw4fdvuUl+FH5JbSLcldjg=" providerId="None" clId="Web-{2AA0E84F-40CD-4524-BFD0-920537AC1E23}"/>
    <pc:docChg chg="addSld delSld modSld">
      <pc:chgData name="Yvonne de Man" userId="MwX4+Gps8EA3/Vrx95A9/dw4fdvuUl+FH5JbSLcldjg=" providerId="None" clId="Web-{2AA0E84F-40CD-4524-BFD0-920537AC1E23}" dt="2026-02-25T13:32:34.127" v="12"/>
      <pc:docMkLst>
        <pc:docMk/>
      </pc:docMkLst>
      <pc:sldChg chg="addSp delSp modSp add del">
        <pc:chgData name="Yvonne de Man" userId="MwX4+Gps8EA3/Vrx95A9/dw4fdvuUl+FH5JbSLcldjg=" providerId="None" clId="Web-{2AA0E84F-40CD-4524-BFD0-920537AC1E23}" dt="2026-02-25T13:32:34.127" v="12"/>
        <pc:sldMkLst>
          <pc:docMk/>
          <pc:sldMk cId="95451750" sldId="257"/>
        </pc:sldMkLst>
        <pc:spChg chg="add mod">
          <ac:chgData name="Yvonne de Man" userId="MwX4+Gps8EA3/Vrx95A9/dw4fdvuUl+FH5JbSLcldjg=" providerId="None" clId="Web-{2AA0E84F-40CD-4524-BFD0-920537AC1E23}" dt="2026-02-25T13:30:49.827" v="9" actId="1076"/>
          <ac:spMkLst>
            <pc:docMk/>
            <pc:sldMk cId="95451750" sldId="257"/>
            <ac:spMk id="30" creationId="{54294E6D-1338-D450-2105-79E26701D33B}"/>
          </ac:spMkLst>
        </pc:spChg>
        <pc:spChg chg="add del">
          <ac:chgData name="Yvonne de Man" userId="MwX4+Gps8EA3/Vrx95A9/dw4fdvuUl+FH5JbSLcldjg=" providerId="None" clId="Web-{2AA0E84F-40CD-4524-BFD0-920537AC1E23}" dt="2026-02-25T13:30:45.436" v="8"/>
          <ac:spMkLst>
            <pc:docMk/>
            <pc:sldMk cId="95451750" sldId="257"/>
            <ac:spMk id="32" creationId="{D3A6A4ED-D1A5-5B50-DBE6-9A69CE2DBD0F}"/>
          </ac:spMkLst>
        </pc:spChg>
      </pc:sldChg>
      <pc:sldChg chg="del">
        <pc:chgData name="Yvonne de Man" userId="MwX4+Gps8EA3/Vrx95A9/dw4fdvuUl+FH5JbSLcldjg=" providerId="None" clId="Web-{2AA0E84F-40CD-4524-BFD0-920537AC1E23}" dt="2026-02-25T13:30:51.389" v="10"/>
        <pc:sldMkLst>
          <pc:docMk/>
          <pc:sldMk cId="1849283020" sldId="300"/>
        </pc:sldMkLst>
      </pc:sldChg>
      <pc:sldChg chg="modSp">
        <pc:chgData name="Yvonne de Man" userId="MwX4+Gps8EA3/Vrx95A9/dw4fdvuUl+FH5JbSLcldjg=" providerId="None" clId="Web-{2AA0E84F-40CD-4524-BFD0-920537AC1E23}" dt="2026-02-25T13:18:49.610" v="4" actId="20577"/>
        <pc:sldMkLst>
          <pc:docMk/>
          <pc:sldMk cId="1048144915" sldId="339"/>
        </pc:sldMkLst>
        <pc:spChg chg="mod">
          <ac:chgData name="Yvonne de Man" userId="MwX4+Gps8EA3/Vrx95A9/dw4fdvuUl+FH5JbSLcldjg=" providerId="None" clId="Web-{2AA0E84F-40CD-4524-BFD0-920537AC1E23}" dt="2026-02-25T13:18:49.610" v="4" actId="20577"/>
          <ac:spMkLst>
            <pc:docMk/>
            <pc:sldMk cId="1048144915" sldId="339"/>
            <ac:spMk id="2" creationId="{AFE2354C-E726-54C6-7126-314650D18A66}"/>
          </ac:spMkLst>
        </pc:spChg>
        <pc:spChg chg="mod">
          <ac:chgData name="Yvonne de Man" userId="MwX4+Gps8EA3/Vrx95A9/dw4fdvuUl+FH5JbSLcldjg=" providerId="None" clId="Web-{2AA0E84F-40CD-4524-BFD0-920537AC1E23}" dt="2026-02-25T13:18:46.844" v="3" actId="20577"/>
          <ac:spMkLst>
            <pc:docMk/>
            <pc:sldMk cId="1048144915" sldId="339"/>
            <ac:spMk id="34" creationId="{2E6E7E4D-86C5-39E2-1F2E-BC4C32B6F5E4}"/>
          </ac:spMkLst>
        </pc:spChg>
      </pc:sldChg>
      <pc:sldChg chg="add">
        <pc:chgData name="Yvonne de Man" userId="MwX4+Gps8EA3/Vrx95A9/dw4fdvuUl+FH5JbSLcldjg=" providerId="None" clId="Web-{2AA0E84F-40CD-4524-BFD0-920537AC1E23}" dt="2026-02-25T13:32:16.298" v="11"/>
        <pc:sldMkLst>
          <pc:docMk/>
          <pc:sldMk cId="1961965121" sldId="342"/>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EFED36-7D13-4320-934C-310CBB4DC143}" type="doc">
      <dgm:prSet loTypeId="urn:microsoft.com/office/officeart/2016/7/layout/LinearBlockProcessNumbered" loCatId="process" qsTypeId="urn:microsoft.com/office/officeart/2005/8/quickstyle/simple4" qsCatId="simple" csTypeId="urn:microsoft.com/office/officeart/2005/8/colors/colorful5" csCatId="colorful" phldr="1"/>
      <dgm:spPr/>
      <dgm:t>
        <a:bodyPr/>
        <a:lstStyle/>
        <a:p>
          <a:endParaRPr lang="en-US"/>
        </a:p>
      </dgm:t>
    </dgm:pt>
    <dgm:pt modelId="{82568172-B409-48B8-B3DD-E73BBDFD460C}">
      <dgm:prSet/>
      <dgm:spPr>
        <a:solidFill>
          <a:srgbClr val="102F75"/>
        </a:solidFill>
        <a:ln>
          <a:noFill/>
        </a:ln>
      </dgm:spPr>
      <dgm:t>
        <a:bodyPr/>
        <a:lstStyle/>
        <a:p>
          <a:r>
            <a:rPr lang="nl-NL" b="1" dirty="0"/>
            <a:t>Implementatie van het Zorgpad Palliatieve Zorg waardoor:</a:t>
          </a:r>
          <a:endParaRPr lang="en-US" dirty="0"/>
        </a:p>
      </dgm:t>
    </dgm:pt>
    <dgm:pt modelId="{39D1ED7B-186E-4DA2-B6A2-22C76EB25196}" type="parTrans" cxnId="{BF8AAE15-F6F4-42B1-B9FC-F4B2ABD3D91C}">
      <dgm:prSet/>
      <dgm:spPr/>
      <dgm:t>
        <a:bodyPr/>
        <a:lstStyle/>
        <a:p>
          <a:endParaRPr lang="en-US"/>
        </a:p>
      </dgm:t>
    </dgm:pt>
    <dgm:pt modelId="{F4AF94C9-896A-4468-A197-DAC0C529FBA5}" type="sibTrans" cxnId="{BF8AAE15-F6F4-42B1-B9FC-F4B2ABD3D91C}">
      <dgm:prSet phldrT="01" phldr="0"/>
      <dgm:spPr/>
      <dgm:t>
        <a:bodyPr/>
        <a:lstStyle/>
        <a:p>
          <a:r>
            <a:rPr lang="en-US"/>
            <a:t>01</a:t>
          </a:r>
        </a:p>
      </dgm:t>
    </dgm:pt>
    <dgm:pt modelId="{FEA82A8A-75A1-4700-BE81-26A0368C4533}">
      <dgm:prSet/>
      <dgm:spPr>
        <a:solidFill>
          <a:srgbClr val="0073A0"/>
        </a:solidFill>
        <a:ln>
          <a:noFill/>
        </a:ln>
      </dgm:spPr>
      <dgm:t>
        <a:bodyPr/>
        <a:lstStyle/>
        <a:p>
          <a:r>
            <a:rPr lang="nl-NL" b="1" dirty="0"/>
            <a:t>Bewoners krijgen op tijd goede palliatieve zorg </a:t>
          </a:r>
          <a:endParaRPr lang="en-US" dirty="0"/>
        </a:p>
      </dgm:t>
    </dgm:pt>
    <dgm:pt modelId="{7A6A4905-3A3D-4A88-8AC3-5528DD3F14BA}" type="parTrans" cxnId="{F4696BF2-36E9-4D06-AE22-9ABA7D6AF363}">
      <dgm:prSet/>
      <dgm:spPr/>
      <dgm:t>
        <a:bodyPr/>
        <a:lstStyle/>
        <a:p>
          <a:endParaRPr lang="en-US"/>
        </a:p>
      </dgm:t>
    </dgm:pt>
    <dgm:pt modelId="{49C4C176-4CB5-4802-8762-3092A14CFC1D}" type="sibTrans" cxnId="{F4696BF2-36E9-4D06-AE22-9ABA7D6AF363}">
      <dgm:prSet phldrT="02" phldr="0"/>
      <dgm:spPr/>
      <dgm:t>
        <a:bodyPr/>
        <a:lstStyle/>
        <a:p>
          <a:r>
            <a:rPr lang="en-US"/>
            <a:t>02</a:t>
          </a:r>
        </a:p>
      </dgm:t>
    </dgm:pt>
    <dgm:pt modelId="{9BB9540C-47F8-4476-864D-5A3DB01C5600}">
      <dgm:prSet/>
      <dgm:spPr>
        <a:solidFill>
          <a:srgbClr val="3BA2B3"/>
        </a:solidFill>
        <a:ln>
          <a:noFill/>
        </a:ln>
      </dgm:spPr>
      <dgm:t>
        <a:bodyPr/>
        <a:lstStyle/>
        <a:p>
          <a:pPr rtl="0"/>
          <a:r>
            <a:rPr lang="nl-NL" b="1" dirty="0">
              <a:latin typeface="+mn-lt"/>
            </a:rPr>
            <a:t>Zorgteam zit op één lijn, ook met de behandelaren.</a:t>
          </a:r>
          <a:endParaRPr lang="en-US" dirty="0">
            <a:latin typeface="+mn-lt"/>
          </a:endParaRPr>
        </a:p>
      </dgm:t>
    </dgm:pt>
    <dgm:pt modelId="{E9609538-54D3-4C16-909C-59F396E638BC}" type="parTrans" cxnId="{17D5B1AB-ACA2-48DC-9D0F-C26708A76228}">
      <dgm:prSet/>
      <dgm:spPr/>
      <dgm:t>
        <a:bodyPr/>
        <a:lstStyle/>
        <a:p>
          <a:endParaRPr lang="en-US"/>
        </a:p>
      </dgm:t>
    </dgm:pt>
    <dgm:pt modelId="{6671B306-D4B8-4152-B92B-1E0B0C9FC64C}" type="sibTrans" cxnId="{17D5B1AB-ACA2-48DC-9D0F-C26708A76228}">
      <dgm:prSet phldrT="03" phldr="0"/>
      <dgm:spPr/>
      <dgm:t>
        <a:bodyPr/>
        <a:lstStyle/>
        <a:p>
          <a:r>
            <a:rPr lang="en-US"/>
            <a:t>03</a:t>
          </a:r>
        </a:p>
      </dgm:t>
    </dgm:pt>
    <dgm:pt modelId="{9BBF50EC-85AF-4827-8CF8-EB9D64A335BD}">
      <dgm:prSet/>
      <dgm:spPr>
        <a:solidFill>
          <a:srgbClr val="4DBCC6"/>
        </a:solidFill>
        <a:ln>
          <a:noFill/>
        </a:ln>
      </dgm:spPr>
      <dgm:t>
        <a:bodyPr/>
        <a:lstStyle/>
        <a:p>
          <a:pPr rtl="0"/>
          <a:r>
            <a:rPr lang="nl-NL" b="1" dirty="0"/>
            <a:t>Samen signaleren zij achteruitgang</a:t>
          </a:r>
          <a:endParaRPr lang="en-US" dirty="0"/>
        </a:p>
      </dgm:t>
    </dgm:pt>
    <dgm:pt modelId="{8429F2CD-D803-4246-9231-9A66D2B08D9E}" type="parTrans" cxnId="{CCB8087A-034D-4626-B42D-04D59758E1F4}">
      <dgm:prSet/>
      <dgm:spPr/>
      <dgm:t>
        <a:bodyPr/>
        <a:lstStyle/>
        <a:p>
          <a:endParaRPr lang="en-US"/>
        </a:p>
      </dgm:t>
    </dgm:pt>
    <dgm:pt modelId="{C289A158-90E9-4361-9E51-2E740AC92775}" type="sibTrans" cxnId="{CCB8087A-034D-4626-B42D-04D59758E1F4}">
      <dgm:prSet phldrT="04" phldr="0"/>
      <dgm:spPr/>
      <dgm:t>
        <a:bodyPr/>
        <a:lstStyle/>
        <a:p>
          <a:r>
            <a:rPr lang="en-US"/>
            <a:t>04</a:t>
          </a:r>
        </a:p>
      </dgm:t>
    </dgm:pt>
    <dgm:pt modelId="{FB61F806-65C9-40B6-8061-BAFF2A0DE1E2}">
      <dgm:prSet/>
      <dgm:spPr>
        <a:solidFill>
          <a:srgbClr val="85D5CC"/>
        </a:solidFill>
        <a:ln>
          <a:noFill/>
        </a:ln>
      </dgm:spPr>
      <dgm:t>
        <a:bodyPr/>
        <a:lstStyle/>
        <a:p>
          <a:r>
            <a:rPr lang="nl-NL" b="1" dirty="0"/>
            <a:t>Familie wordt meegenomen in het proces</a:t>
          </a:r>
          <a:br>
            <a:rPr lang="nl-NL" dirty="0"/>
          </a:br>
          <a:endParaRPr lang="en-US" dirty="0"/>
        </a:p>
      </dgm:t>
    </dgm:pt>
    <dgm:pt modelId="{BAF92793-4157-43EF-9915-733898D9C49B}" type="parTrans" cxnId="{28977B23-2B3B-45A8-912B-3CB885AA694D}">
      <dgm:prSet/>
      <dgm:spPr/>
      <dgm:t>
        <a:bodyPr/>
        <a:lstStyle/>
        <a:p>
          <a:endParaRPr lang="en-US"/>
        </a:p>
      </dgm:t>
    </dgm:pt>
    <dgm:pt modelId="{5DE45242-FA8C-4A3A-8254-CE227C083910}" type="sibTrans" cxnId="{28977B23-2B3B-45A8-912B-3CB885AA694D}">
      <dgm:prSet phldrT="05" phldr="0"/>
      <dgm:spPr/>
      <dgm:t>
        <a:bodyPr/>
        <a:lstStyle/>
        <a:p>
          <a:r>
            <a:rPr lang="en-US"/>
            <a:t>05</a:t>
          </a:r>
        </a:p>
      </dgm:t>
    </dgm:pt>
    <dgm:pt modelId="{43670017-2024-4CCC-9475-C691CBF25B5F}" type="pres">
      <dgm:prSet presAssocID="{50EFED36-7D13-4320-934C-310CBB4DC143}" presName="Name0" presStyleCnt="0">
        <dgm:presLayoutVars>
          <dgm:animLvl val="lvl"/>
          <dgm:resizeHandles val="exact"/>
        </dgm:presLayoutVars>
      </dgm:prSet>
      <dgm:spPr/>
    </dgm:pt>
    <dgm:pt modelId="{F21E036E-B3D9-4E35-AC69-D74165A695BA}" type="pres">
      <dgm:prSet presAssocID="{82568172-B409-48B8-B3DD-E73BBDFD460C}" presName="compositeNode" presStyleCnt="0">
        <dgm:presLayoutVars>
          <dgm:bulletEnabled val="1"/>
        </dgm:presLayoutVars>
      </dgm:prSet>
      <dgm:spPr/>
    </dgm:pt>
    <dgm:pt modelId="{F8FE7AF0-4B94-48D6-864C-B96BE314278A}" type="pres">
      <dgm:prSet presAssocID="{82568172-B409-48B8-B3DD-E73BBDFD460C}" presName="bgRect" presStyleLbl="alignNode1" presStyleIdx="0" presStyleCnt="5"/>
      <dgm:spPr/>
    </dgm:pt>
    <dgm:pt modelId="{503653C8-61A7-47BE-9A30-B8EF8B19C44C}" type="pres">
      <dgm:prSet presAssocID="{F4AF94C9-896A-4468-A197-DAC0C529FBA5}" presName="sibTransNodeRect" presStyleLbl="alignNode1" presStyleIdx="0" presStyleCnt="5">
        <dgm:presLayoutVars>
          <dgm:chMax val="0"/>
          <dgm:bulletEnabled val="1"/>
        </dgm:presLayoutVars>
      </dgm:prSet>
      <dgm:spPr/>
    </dgm:pt>
    <dgm:pt modelId="{96188233-BA9E-4039-AD54-DCE3B2E6DD60}" type="pres">
      <dgm:prSet presAssocID="{82568172-B409-48B8-B3DD-E73BBDFD460C}" presName="nodeRect" presStyleLbl="alignNode1" presStyleIdx="0" presStyleCnt="5">
        <dgm:presLayoutVars>
          <dgm:bulletEnabled val="1"/>
        </dgm:presLayoutVars>
      </dgm:prSet>
      <dgm:spPr/>
    </dgm:pt>
    <dgm:pt modelId="{F00C7E96-5D88-4378-A8D6-58CE244E446A}" type="pres">
      <dgm:prSet presAssocID="{F4AF94C9-896A-4468-A197-DAC0C529FBA5}" presName="sibTrans" presStyleCnt="0"/>
      <dgm:spPr/>
    </dgm:pt>
    <dgm:pt modelId="{ECC5A070-4C13-4C8B-B77A-D70117973FC7}" type="pres">
      <dgm:prSet presAssocID="{FEA82A8A-75A1-4700-BE81-26A0368C4533}" presName="compositeNode" presStyleCnt="0">
        <dgm:presLayoutVars>
          <dgm:bulletEnabled val="1"/>
        </dgm:presLayoutVars>
      </dgm:prSet>
      <dgm:spPr/>
    </dgm:pt>
    <dgm:pt modelId="{5919A8F0-B796-427E-9899-AC3F2A9F3AEB}" type="pres">
      <dgm:prSet presAssocID="{FEA82A8A-75A1-4700-BE81-26A0368C4533}" presName="bgRect" presStyleLbl="alignNode1" presStyleIdx="1" presStyleCnt="5"/>
      <dgm:spPr/>
    </dgm:pt>
    <dgm:pt modelId="{C663F3AD-1985-4E75-BD16-841774F439D1}" type="pres">
      <dgm:prSet presAssocID="{49C4C176-4CB5-4802-8762-3092A14CFC1D}" presName="sibTransNodeRect" presStyleLbl="alignNode1" presStyleIdx="1" presStyleCnt="5">
        <dgm:presLayoutVars>
          <dgm:chMax val="0"/>
          <dgm:bulletEnabled val="1"/>
        </dgm:presLayoutVars>
      </dgm:prSet>
      <dgm:spPr/>
    </dgm:pt>
    <dgm:pt modelId="{B6016952-15F3-4EC1-B637-301E6C3219B6}" type="pres">
      <dgm:prSet presAssocID="{FEA82A8A-75A1-4700-BE81-26A0368C4533}" presName="nodeRect" presStyleLbl="alignNode1" presStyleIdx="1" presStyleCnt="5">
        <dgm:presLayoutVars>
          <dgm:bulletEnabled val="1"/>
        </dgm:presLayoutVars>
      </dgm:prSet>
      <dgm:spPr/>
    </dgm:pt>
    <dgm:pt modelId="{03434E7B-3EEA-4453-B45C-B79344F8F459}" type="pres">
      <dgm:prSet presAssocID="{49C4C176-4CB5-4802-8762-3092A14CFC1D}" presName="sibTrans" presStyleCnt="0"/>
      <dgm:spPr/>
    </dgm:pt>
    <dgm:pt modelId="{EEFCCDFE-D1A5-46DA-8914-9CD1FC94A2CF}" type="pres">
      <dgm:prSet presAssocID="{9BB9540C-47F8-4476-864D-5A3DB01C5600}" presName="compositeNode" presStyleCnt="0">
        <dgm:presLayoutVars>
          <dgm:bulletEnabled val="1"/>
        </dgm:presLayoutVars>
      </dgm:prSet>
      <dgm:spPr/>
    </dgm:pt>
    <dgm:pt modelId="{77200579-D671-4054-9698-5B6993294ACF}" type="pres">
      <dgm:prSet presAssocID="{9BB9540C-47F8-4476-864D-5A3DB01C5600}" presName="bgRect" presStyleLbl="alignNode1" presStyleIdx="2" presStyleCnt="5"/>
      <dgm:spPr/>
    </dgm:pt>
    <dgm:pt modelId="{25B2237C-AEED-4739-9455-0D3C4B5B5A73}" type="pres">
      <dgm:prSet presAssocID="{6671B306-D4B8-4152-B92B-1E0B0C9FC64C}" presName="sibTransNodeRect" presStyleLbl="alignNode1" presStyleIdx="2" presStyleCnt="5">
        <dgm:presLayoutVars>
          <dgm:chMax val="0"/>
          <dgm:bulletEnabled val="1"/>
        </dgm:presLayoutVars>
      </dgm:prSet>
      <dgm:spPr/>
    </dgm:pt>
    <dgm:pt modelId="{8E9B5B48-1C20-4067-8E04-5897EC2A392C}" type="pres">
      <dgm:prSet presAssocID="{9BB9540C-47F8-4476-864D-5A3DB01C5600}" presName="nodeRect" presStyleLbl="alignNode1" presStyleIdx="2" presStyleCnt="5">
        <dgm:presLayoutVars>
          <dgm:bulletEnabled val="1"/>
        </dgm:presLayoutVars>
      </dgm:prSet>
      <dgm:spPr/>
    </dgm:pt>
    <dgm:pt modelId="{57F08EFA-85BC-44DF-AEB6-CCE3F026EDD8}" type="pres">
      <dgm:prSet presAssocID="{6671B306-D4B8-4152-B92B-1E0B0C9FC64C}" presName="sibTrans" presStyleCnt="0"/>
      <dgm:spPr/>
    </dgm:pt>
    <dgm:pt modelId="{17408A77-7E69-4240-8143-B7C03C83BA2E}" type="pres">
      <dgm:prSet presAssocID="{9BBF50EC-85AF-4827-8CF8-EB9D64A335BD}" presName="compositeNode" presStyleCnt="0">
        <dgm:presLayoutVars>
          <dgm:bulletEnabled val="1"/>
        </dgm:presLayoutVars>
      </dgm:prSet>
      <dgm:spPr/>
    </dgm:pt>
    <dgm:pt modelId="{C1B368E3-4AB4-444A-82E3-5BFE9AD5D4DC}" type="pres">
      <dgm:prSet presAssocID="{9BBF50EC-85AF-4827-8CF8-EB9D64A335BD}" presName="bgRect" presStyleLbl="alignNode1" presStyleIdx="3" presStyleCnt="5"/>
      <dgm:spPr/>
    </dgm:pt>
    <dgm:pt modelId="{BE4CAF43-9156-4D96-A035-67A1F202D159}" type="pres">
      <dgm:prSet presAssocID="{C289A158-90E9-4361-9E51-2E740AC92775}" presName="sibTransNodeRect" presStyleLbl="alignNode1" presStyleIdx="3" presStyleCnt="5">
        <dgm:presLayoutVars>
          <dgm:chMax val="0"/>
          <dgm:bulletEnabled val="1"/>
        </dgm:presLayoutVars>
      </dgm:prSet>
      <dgm:spPr/>
    </dgm:pt>
    <dgm:pt modelId="{580293EF-8580-4B9D-8695-ED26AB18858F}" type="pres">
      <dgm:prSet presAssocID="{9BBF50EC-85AF-4827-8CF8-EB9D64A335BD}" presName="nodeRect" presStyleLbl="alignNode1" presStyleIdx="3" presStyleCnt="5">
        <dgm:presLayoutVars>
          <dgm:bulletEnabled val="1"/>
        </dgm:presLayoutVars>
      </dgm:prSet>
      <dgm:spPr/>
    </dgm:pt>
    <dgm:pt modelId="{FF065512-CCEB-4CA0-B09D-B692CBAB0005}" type="pres">
      <dgm:prSet presAssocID="{C289A158-90E9-4361-9E51-2E740AC92775}" presName="sibTrans" presStyleCnt="0"/>
      <dgm:spPr/>
    </dgm:pt>
    <dgm:pt modelId="{15B206BE-365C-4C26-B169-0DBBE8DB8F2F}" type="pres">
      <dgm:prSet presAssocID="{FB61F806-65C9-40B6-8061-BAFF2A0DE1E2}" presName="compositeNode" presStyleCnt="0">
        <dgm:presLayoutVars>
          <dgm:bulletEnabled val="1"/>
        </dgm:presLayoutVars>
      </dgm:prSet>
      <dgm:spPr/>
    </dgm:pt>
    <dgm:pt modelId="{8A61BEFD-379D-48D0-AC2C-0CCF797693E6}" type="pres">
      <dgm:prSet presAssocID="{FB61F806-65C9-40B6-8061-BAFF2A0DE1E2}" presName="bgRect" presStyleLbl="alignNode1" presStyleIdx="4" presStyleCnt="5"/>
      <dgm:spPr/>
    </dgm:pt>
    <dgm:pt modelId="{A160EB4A-FDE3-45A0-9A5B-3E04F243F384}" type="pres">
      <dgm:prSet presAssocID="{5DE45242-FA8C-4A3A-8254-CE227C083910}" presName="sibTransNodeRect" presStyleLbl="alignNode1" presStyleIdx="4" presStyleCnt="5">
        <dgm:presLayoutVars>
          <dgm:chMax val="0"/>
          <dgm:bulletEnabled val="1"/>
        </dgm:presLayoutVars>
      </dgm:prSet>
      <dgm:spPr/>
    </dgm:pt>
    <dgm:pt modelId="{5A05F218-8BE4-4E12-9164-73D71A60C21E}" type="pres">
      <dgm:prSet presAssocID="{FB61F806-65C9-40B6-8061-BAFF2A0DE1E2}" presName="nodeRect" presStyleLbl="alignNode1" presStyleIdx="4" presStyleCnt="5">
        <dgm:presLayoutVars>
          <dgm:bulletEnabled val="1"/>
        </dgm:presLayoutVars>
      </dgm:prSet>
      <dgm:spPr/>
    </dgm:pt>
  </dgm:ptLst>
  <dgm:cxnLst>
    <dgm:cxn modelId="{E1FB350C-8B61-4EA4-90E5-1B52A6894F59}" type="presOf" srcId="{49C4C176-4CB5-4802-8762-3092A14CFC1D}" destId="{C663F3AD-1985-4E75-BD16-841774F439D1}" srcOrd="0" destOrd="0" presId="urn:microsoft.com/office/officeart/2016/7/layout/LinearBlockProcessNumbered"/>
    <dgm:cxn modelId="{514FB80F-DB7E-4E3C-86F5-771C0F9A6CE9}" type="presOf" srcId="{9BBF50EC-85AF-4827-8CF8-EB9D64A335BD}" destId="{C1B368E3-4AB4-444A-82E3-5BFE9AD5D4DC}" srcOrd="0" destOrd="0" presId="urn:microsoft.com/office/officeart/2016/7/layout/LinearBlockProcessNumbered"/>
    <dgm:cxn modelId="{BF8AAE15-F6F4-42B1-B9FC-F4B2ABD3D91C}" srcId="{50EFED36-7D13-4320-934C-310CBB4DC143}" destId="{82568172-B409-48B8-B3DD-E73BBDFD460C}" srcOrd="0" destOrd="0" parTransId="{39D1ED7B-186E-4DA2-B6A2-22C76EB25196}" sibTransId="{F4AF94C9-896A-4468-A197-DAC0C529FBA5}"/>
    <dgm:cxn modelId="{A304E917-4880-4E1A-B2B6-8AFC9512DDB2}" type="presOf" srcId="{FEA82A8A-75A1-4700-BE81-26A0368C4533}" destId="{B6016952-15F3-4EC1-B637-301E6C3219B6}" srcOrd="1" destOrd="0" presId="urn:microsoft.com/office/officeart/2016/7/layout/LinearBlockProcessNumbered"/>
    <dgm:cxn modelId="{183AEB1F-03D5-4A57-A7F6-4A7E3F4A9C28}" type="presOf" srcId="{FEA82A8A-75A1-4700-BE81-26A0368C4533}" destId="{5919A8F0-B796-427E-9899-AC3F2A9F3AEB}" srcOrd="0" destOrd="0" presId="urn:microsoft.com/office/officeart/2016/7/layout/LinearBlockProcessNumbered"/>
    <dgm:cxn modelId="{28977B23-2B3B-45A8-912B-3CB885AA694D}" srcId="{50EFED36-7D13-4320-934C-310CBB4DC143}" destId="{FB61F806-65C9-40B6-8061-BAFF2A0DE1E2}" srcOrd="4" destOrd="0" parTransId="{BAF92793-4157-43EF-9915-733898D9C49B}" sibTransId="{5DE45242-FA8C-4A3A-8254-CE227C083910}"/>
    <dgm:cxn modelId="{77C1175E-360C-4E1C-BC2A-BBAFBE25AB5A}" type="presOf" srcId="{FB61F806-65C9-40B6-8061-BAFF2A0DE1E2}" destId="{5A05F218-8BE4-4E12-9164-73D71A60C21E}" srcOrd="1" destOrd="0" presId="urn:microsoft.com/office/officeart/2016/7/layout/LinearBlockProcessNumbered"/>
    <dgm:cxn modelId="{94E53847-89E5-4D0A-9806-8B240EB6F0DF}" type="presOf" srcId="{5DE45242-FA8C-4A3A-8254-CE227C083910}" destId="{A160EB4A-FDE3-45A0-9A5B-3E04F243F384}" srcOrd="0" destOrd="0" presId="urn:microsoft.com/office/officeart/2016/7/layout/LinearBlockProcessNumbered"/>
    <dgm:cxn modelId="{458C834D-7BAF-4789-A368-DF477238DECF}" type="presOf" srcId="{6671B306-D4B8-4152-B92B-1E0B0C9FC64C}" destId="{25B2237C-AEED-4739-9455-0D3C4B5B5A73}" srcOrd="0" destOrd="0" presId="urn:microsoft.com/office/officeart/2016/7/layout/LinearBlockProcessNumbered"/>
    <dgm:cxn modelId="{BFB4B377-3979-4363-90CF-CA857D44EF0D}" type="presOf" srcId="{C289A158-90E9-4361-9E51-2E740AC92775}" destId="{BE4CAF43-9156-4D96-A035-67A1F202D159}" srcOrd="0" destOrd="0" presId="urn:microsoft.com/office/officeart/2016/7/layout/LinearBlockProcessNumbered"/>
    <dgm:cxn modelId="{CCB8087A-034D-4626-B42D-04D59758E1F4}" srcId="{50EFED36-7D13-4320-934C-310CBB4DC143}" destId="{9BBF50EC-85AF-4827-8CF8-EB9D64A335BD}" srcOrd="3" destOrd="0" parTransId="{8429F2CD-D803-4246-9231-9A66D2B08D9E}" sibTransId="{C289A158-90E9-4361-9E51-2E740AC92775}"/>
    <dgm:cxn modelId="{5DA4BA5A-10B5-4715-8150-9347E24C364E}" type="presOf" srcId="{9BB9540C-47F8-4476-864D-5A3DB01C5600}" destId="{77200579-D671-4054-9698-5B6993294ACF}" srcOrd="0" destOrd="0" presId="urn:microsoft.com/office/officeart/2016/7/layout/LinearBlockProcessNumbered"/>
    <dgm:cxn modelId="{D33143A1-64DF-4CAF-A6CF-3D9F611EB88F}" type="presOf" srcId="{82568172-B409-48B8-B3DD-E73BBDFD460C}" destId="{F8FE7AF0-4B94-48D6-864C-B96BE314278A}" srcOrd="0" destOrd="0" presId="urn:microsoft.com/office/officeart/2016/7/layout/LinearBlockProcessNumbered"/>
    <dgm:cxn modelId="{17D5B1AB-ACA2-48DC-9D0F-C26708A76228}" srcId="{50EFED36-7D13-4320-934C-310CBB4DC143}" destId="{9BB9540C-47F8-4476-864D-5A3DB01C5600}" srcOrd="2" destOrd="0" parTransId="{E9609538-54D3-4C16-909C-59F396E638BC}" sibTransId="{6671B306-D4B8-4152-B92B-1E0B0C9FC64C}"/>
    <dgm:cxn modelId="{F0D097BE-AA80-4BE9-969D-F11A66922E35}" type="presOf" srcId="{50EFED36-7D13-4320-934C-310CBB4DC143}" destId="{43670017-2024-4CCC-9475-C691CBF25B5F}" srcOrd="0" destOrd="0" presId="urn:microsoft.com/office/officeart/2016/7/layout/LinearBlockProcessNumbered"/>
    <dgm:cxn modelId="{6CB395C0-CE72-4052-9863-9C01D5ADD389}" type="presOf" srcId="{FB61F806-65C9-40B6-8061-BAFF2A0DE1E2}" destId="{8A61BEFD-379D-48D0-AC2C-0CCF797693E6}" srcOrd="0" destOrd="0" presId="urn:microsoft.com/office/officeart/2016/7/layout/LinearBlockProcessNumbered"/>
    <dgm:cxn modelId="{27F845CA-F7CB-43A2-97AB-D44B5B6EDCA4}" type="presOf" srcId="{82568172-B409-48B8-B3DD-E73BBDFD460C}" destId="{96188233-BA9E-4039-AD54-DCE3B2E6DD60}" srcOrd="1" destOrd="0" presId="urn:microsoft.com/office/officeart/2016/7/layout/LinearBlockProcessNumbered"/>
    <dgm:cxn modelId="{117822D1-6E8D-4663-A5F3-6D90EF087979}" type="presOf" srcId="{F4AF94C9-896A-4468-A197-DAC0C529FBA5}" destId="{503653C8-61A7-47BE-9A30-B8EF8B19C44C}" srcOrd="0" destOrd="0" presId="urn:microsoft.com/office/officeart/2016/7/layout/LinearBlockProcessNumbered"/>
    <dgm:cxn modelId="{DAA7A2D3-9750-46E3-970A-63B9D15111EB}" type="presOf" srcId="{9BBF50EC-85AF-4827-8CF8-EB9D64A335BD}" destId="{580293EF-8580-4B9D-8695-ED26AB18858F}" srcOrd="1" destOrd="0" presId="urn:microsoft.com/office/officeart/2016/7/layout/LinearBlockProcessNumbered"/>
    <dgm:cxn modelId="{F4696BF2-36E9-4D06-AE22-9ABA7D6AF363}" srcId="{50EFED36-7D13-4320-934C-310CBB4DC143}" destId="{FEA82A8A-75A1-4700-BE81-26A0368C4533}" srcOrd="1" destOrd="0" parTransId="{7A6A4905-3A3D-4A88-8AC3-5528DD3F14BA}" sibTransId="{49C4C176-4CB5-4802-8762-3092A14CFC1D}"/>
    <dgm:cxn modelId="{F27E1CF7-5D7C-4DBC-BE73-78B3B7368BB4}" type="presOf" srcId="{9BB9540C-47F8-4476-864D-5A3DB01C5600}" destId="{8E9B5B48-1C20-4067-8E04-5897EC2A392C}" srcOrd="1" destOrd="0" presId="urn:microsoft.com/office/officeart/2016/7/layout/LinearBlockProcessNumbered"/>
    <dgm:cxn modelId="{9498B759-E150-4A62-8584-69AEEA2F8A4D}" type="presParOf" srcId="{43670017-2024-4CCC-9475-C691CBF25B5F}" destId="{F21E036E-B3D9-4E35-AC69-D74165A695BA}" srcOrd="0" destOrd="0" presId="urn:microsoft.com/office/officeart/2016/7/layout/LinearBlockProcessNumbered"/>
    <dgm:cxn modelId="{6E808644-2FF8-4AD5-9E95-DADE6DB67822}" type="presParOf" srcId="{F21E036E-B3D9-4E35-AC69-D74165A695BA}" destId="{F8FE7AF0-4B94-48D6-864C-B96BE314278A}" srcOrd="0" destOrd="0" presId="urn:microsoft.com/office/officeart/2016/7/layout/LinearBlockProcessNumbered"/>
    <dgm:cxn modelId="{1957A6B9-92CF-4DCD-919D-70577480834B}" type="presParOf" srcId="{F21E036E-B3D9-4E35-AC69-D74165A695BA}" destId="{503653C8-61A7-47BE-9A30-B8EF8B19C44C}" srcOrd="1" destOrd="0" presId="urn:microsoft.com/office/officeart/2016/7/layout/LinearBlockProcessNumbered"/>
    <dgm:cxn modelId="{C5A5A8F1-EF72-4FA2-951D-20A8AF2E543E}" type="presParOf" srcId="{F21E036E-B3D9-4E35-AC69-D74165A695BA}" destId="{96188233-BA9E-4039-AD54-DCE3B2E6DD60}" srcOrd="2" destOrd="0" presId="urn:microsoft.com/office/officeart/2016/7/layout/LinearBlockProcessNumbered"/>
    <dgm:cxn modelId="{FE37B25A-D0DB-4D46-BB84-43D0BDE0262A}" type="presParOf" srcId="{43670017-2024-4CCC-9475-C691CBF25B5F}" destId="{F00C7E96-5D88-4378-A8D6-58CE244E446A}" srcOrd="1" destOrd="0" presId="urn:microsoft.com/office/officeart/2016/7/layout/LinearBlockProcessNumbered"/>
    <dgm:cxn modelId="{CF091CC5-0DD8-4481-8680-BF4512CBAB7E}" type="presParOf" srcId="{43670017-2024-4CCC-9475-C691CBF25B5F}" destId="{ECC5A070-4C13-4C8B-B77A-D70117973FC7}" srcOrd="2" destOrd="0" presId="urn:microsoft.com/office/officeart/2016/7/layout/LinearBlockProcessNumbered"/>
    <dgm:cxn modelId="{D8A03D47-CB2A-4437-96BE-5D9D9EBFC99B}" type="presParOf" srcId="{ECC5A070-4C13-4C8B-B77A-D70117973FC7}" destId="{5919A8F0-B796-427E-9899-AC3F2A9F3AEB}" srcOrd="0" destOrd="0" presId="urn:microsoft.com/office/officeart/2016/7/layout/LinearBlockProcessNumbered"/>
    <dgm:cxn modelId="{2095956A-E7FD-476B-A35F-A8AF304FB966}" type="presParOf" srcId="{ECC5A070-4C13-4C8B-B77A-D70117973FC7}" destId="{C663F3AD-1985-4E75-BD16-841774F439D1}" srcOrd="1" destOrd="0" presId="urn:microsoft.com/office/officeart/2016/7/layout/LinearBlockProcessNumbered"/>
    <dgm:cxn modelId="{65013FF8-774A-4E76-ABAB-BE1444C375C4}" type="presParOf" srcId="{ECC5A070-4C13-4C8B-B77A-D70117973FC7}" destId="{B6016952-15F3-4EC1-B637-301E6C3219B6}" srcOrd="2" destOrd="0" presId="urn:microsoft.com/office/officeart/2016/7/layout/LinearBlockProcessNumbered"/>
    <dgm:cxn modelId="{BBB8A024-C56D-4788-AFC1-3758DBBA8352}" type="presParOf" srcId="{43670017-2024-4CCC-9475-C691CBF25B5F}" destId="{03434E7B-3EEA-4453-B45C-B79344F8F459}" srcOrd="3" destOrd="0" presId="urn:microsoft.com/office/officeart/2016/7/layout/LinearBlockProcessNumbered"/>
    <dgm:cxn modelId="{D05C041D-EA6A-4EEF-90B4-B4B371165423}" type="presParOf" srcId="{43670017-2024-4CCC-9475-C691CBF25B5F}" destId="{EEFCCDFE-D1A5-46DA-8914-9CD1FC94A2CF}" srcOrd="4" destOrd="0" presId="urn:microsoft.com/office/officeart/2016/7/layout/LinearBlockProcessNumbered"/>
    <dgm:cxn modelId="{65A8179C-A24C-496B-BF69-AE4BCF3BC2F1}" type="presParOf" srcId="{EEFCCDFE-D1A5-46DA-8914-9CD1FC94A2CF}" destId="{77200579-D671-4054-9698-5B6993294ACF}" srcOrd="0" destOrd="0" presId="urn:microsoft.com/office/officeart/2016/7/layout/LinearBlockProcessNumbered"/>
    <dgm:cxn modelId="{165B81FE-E34A-4364-BB52-3FF7C616E720}" type="presParOf" srcId="{EEFCCDFE-D1A5-46DA-8914-9CD1FC94A2CF}" destId="{25B2237C-AEED-4739-9455-0D3C4B5B5A73}" srcOrd="1" destOrd="0" presId="urn:microsoft.com/office/officeart/2016/7/layout/LinearBlockProcessNumbered"/>
    <dgm:cxn modelId="{101A8CA4-607C-41DC-A91D-414A9C1FA45A}" type="presParOf" srcId="{EEFCCDFE-D1A5-46DA-8914-9CD1FC94A2CF}" destId="{8E9B5B48-1C20-4067-8E04-5897EC2A392C}" srcOrd="2" destOrd="0" presId="urn:microsoft.com/office/officeart/2016/7/layout/LinearBlockProcessNumbered"/>
    <dgm:cxn modelId="{6E292173-7696-4C80-A929-F45FA6C202E7}" type="presParOf" srcId="{43670017-2024-4CCC-9475-C691CBF25B5F}" destId="{57F08EFA-85BC-44DF-AEB6-CCE3F026EDD8}" srcOrd="5" destOrd="0" presId="urn:microsoft.com/office/officeart/2016/7/layout/LinearBlockProcessNumbered"/>
    <dgm:cxn modelId="{7BDAE56A-3594-4562-A829-EBE70D41E5E6}" type="presParOf" srcId="{43670017-2024-4CCC-9475-C691CBF25B5F}" destId="{17408A77-7E69-4240-8143-B7C03C83BA2E}" srcOrd="6" destOrd="0" presId="urn:microsoft.com/office/officeart/2016/7/layout/LinearBlockProcessNumbered"/>
    <dgm:cxn modelId="{488EE3EF-FF0E-4481-BCF0-148FA6637158}" type="presParOf" srcId="{17408A77-7E69-4240-8143-B7C03C83BA2E}" destId="{C1B368E3-4AB4-444A-82E3-5BFE9AD5D4DC}" srcOrd="0" destOrd="0" presId="urn:microsoft.com/office/officeart/2016/7/layout/LinearBlockProcessNumbered"/>
    <dgm:cxn modelId="{7EA89A59-7E28-48DA-BA99-EBF5A45FF934}" type="presParOf" srcId="{17408A77-7E69-4240-8143-B7C03C83BA2E}" destId="{BE4CAF43-9156-4D96-A035-67A1F202D159}" srcOrd="1" destOrd="0" presId="urn:microsoft.com/office/officeart/2016/7/layout/LinearBlockProcessNumbered"/>
    <dgm:cxn modelId="{2B922D88-2DBD-4151-8371-E773D1485836}" type="presParOf" srcId="{17408A77-7E69-4240-8143-B7C03C83BA2E}" destId="{580293EF-8580-4B9D-8695-ED26AB18858F}" srcOrd="2" destOrd="0" presId="urn:microsoft.com/office/officeart/2016/7/layout/LinearBlockProcessNumbered"/>
    <dgm:cxn modelId="{D6C46A9F-EC5C-46D1-AC51-84BD16B88FC7}" type="presParOf" srcId="{43670017-2024-4CCC-9475-C691CBF25B5F}" destId="{FF065512-CCEB-4CA0-B09D-B692CBAB0005}" srcOrd="7" destOrd="0" presId="urn:microsoft.com/office/officeart/2016/7/layout/LinearBlockProcessNumbered"/>
    <dgm:cxn modelId="{B2CD7121-A841-4C44-BFDA-E85A85DE5346}" type="presParOf" srcId="{43670017-2024-4CCC-9475-C691CBF25B5F}" destId="{15B206BE-365C-4C26-B169-0DBBE8DB8F2F}" srcOrd="8" destOrd="0" presId="urn:microsoft.com/office/officeart/2016/7/layout/LinearBlockProcessNumbered"/>
    <dgm:cxn modelId="{DF1374DB-6BF3-48F0-ACF1-494FD1B057DD}" type="presParOf" srcId="{15B206BE-365C-4C26-B169-0DBBE8DB8F2F}" destId="{8A61BEFD-379D-48D0-AC2C-0CCF797693E6}" srcOrd="0" destOrd="0" presId="urn:microsoft.com/office/officeart/2016/7/layout/LinearBlockProcessNumbered"/>
    <dgm:cxn modelId="{E3B63BA4-4181-49C6-9FFE-0022952E48EA}" type="presParOf" srcId="{15B206BE-365C-4C26-B169-0DBBE8DB8F2F}" destId="{A160EB4A-FDE3-45A0-9A5B-3E04F243F384}" srcOrd="1" destOrd="0" presId="urn:microsoft.com/office/officeart/2016/7/layout/LinearBlockProcessNumbered"/>
    <dgm:cxn modelId="{D0A24C52-26B3-4C27-B85B-216F22C32E04}" type="presParOf" srcId="{15B206BE-365C-4C26-B169-0DBBE8DB8F2F}" destId="{5A05F218-8BE4-4E12-9164-73D71A60C21E}" srcOrd="2" destOrd="0" presId="urn:microsoft.com/office/officeart/2016/7/layout/LinearBlockProcessNumbered"/>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1115F9-C405-4EAB-8313-9BA0433D0C01}" type="doc">
      <dgm:prSet loTypeId="urn:microsoft.com/office/officeart/2005/8/layout/vList5" loCatId="list" qsTypeId="urn:microsoft.com/office/officeart/2005/8/quickstyle/simple4" qsCatId="simple" csTypeId="urn:microsoft.com/office/officeart/2005/8/colors/colorful5" csCatId="colorful" phldr="1"/>
      <dgm:spPr/>
      <dgm:t>
        <a:bodyPr/>
        <a:lstStyle/>
        <a:p>
          <a:endParaRPr lang="en-US"/>
        </a:p>
      </dgm:t>
    </dgm:pt>
    <dgm:pt modelId="{1FD4C6E7-0062-483D-BCFB-C6DF758D18D1}">
      <dgm:prSet/>
      <dgm:spPr>
        <a:xfrm>
          <a:off x="0" y="2124"/>
          <a:ext cx="3785616" cy="1402286"/>
        </a:xfrm>
        <a:prstGeom prst="roundRect">
          <a:avLst/>
        </a:prstGeom>
        <a:solidFill>
          <a:srgbClr val="102F75"/>
        </a:solidFill>
        <a:ln>
          <a:noFill/>
        </a:ln>
        <a:effectLst/>
      </dgm:spPr>
      <dgm:t>
        <a:bodyPr/>
        <a:lstStyle/>
        <a:p>
          <a:pPr>
            <a:buNone/>
          </a:pPr>
          <a:r>
            <a:rPr lang="nl-NL" b="1" dirty="0">
              <a:solidFill>
                <a:sysClr val="window" lastClr="FFFFFF"/>
              </a:solidFill>
              <a:latin typeface="+mj-lt"/>
              <a:ea typeface="+mn-ea"/>
              <a:cs typeface="+mn-cs"/>
            </a:rPr>
            <a:t>Voorbereiding</a:t>
          </a:r>
          <a:endParaRPr lang="en-US" dirty="0">
            <a:solidFill>
              <a:sysClr val="window" lastClr="FFFFFF"/>
            </a:solidFill>
            <a:latin typeface="+mj-lt"/>
            <a:ea typeface="+mn-ea"/>
            <a:cs typeface="+mn-cs"/>
          </a:endParaRPr>
        </a:p>
      </dgm:t>
    </dgm:pt>
    <dgm:pt modelId="{40B161D3-9D89-42BF-B3EE-0F53E99F373E}" type="parTrans" cxnId="{537966F1-18B4-4F3A-9220-9094D5C86A8A}">
      <dgm:prSet/>
      <dgm:spPr/>
      <dgm:t>
        <a:bodyPr/>
        <a:lstStyle/>
        <a:p>
          <a:endParaRPr lang="en-US"/>
        </a:p>
      </dgm:t>
    </dgm:pt>
    <dgm:pt modelId="{87C4BECA-EA32-423A-91AF-C21A10DD570F}" type="sibTrans" cxnId="{537966F1-18B4-4F3A-9220-9094D5C86A8A}">
      <dgm:prSet/>
      <dgm:spPr/>
      <dgm:t>
        <a:bodyPr/>
        <a:lstStyle/>
        <a:p>
          <a:endParaRPr lang="en-US"/>
        </a:p>
      </dgm:t>
    </dgm:pt>
    <dgm:pt modelId="{65C3CF04-B224-4C10-B144-1FF5DF2FCBE4}">
      <dgm:prSet/>
      <dgm:spPr>
        <a:xfrm>
          <a:off x="16421" y="1459352"/>
          <a:ext cx="3785616" cy="1402286"/>
        </a:xfrm>
        <a:prstGeom prst="roundRect">
          <a:avLst/>
        </a:prstGeom>
        <a:solidFill>
          <a:srgbClr val="0073A0"/>
        </a:solidFill>
        <a:ln>
          <a:noFill/>
        </a:ln>
        <a:effectLst/>
      </dgm:spPr>
      <dgm:t>
        <a:bodyPr/>
        <a:lstStyle/>
        <a:p>
          <a:pPr>
            <a:buNone/>
          </a:pPr>
          <a:r>
            <a:rPr lang="nl-NL" b="1" dirty="0">
              <a:solidFill>
                <a:sysClr val="window" lastClr="FFFFFF"/>
              </a:solidFill>
              <a:latin typeface="+mj-lt"/>
              <a:ea typeface="+mn-ea"/>
              <a:cs typeface="+mn-cs"/>
            </a:rPr>
            <a:t>Implementatie</a:t>
          </a:r>
          <a:endParaRPr lang="en-US" dirty="0">
            <a:solidFill>
              <a:sysClr val="window" lastClr="FFFFFF"/>
            </a:solidFill>
            <a:latin typeface="+mj-lt"/>
            <a:ea typeface="+mn-ea"/>
            <a:cs typeface="+mn-cs"/>
          </a:endParaRPr>
        </a:p>
      </dgm:t>
    </dgm:pt>
    <dgm:pt modelId="{FC7E24C7-4B72-4632-9B28-456A5186FEEF}" type="parTrans" cxnId="{CBDA665C-E2A1-4B37-AA3E-92A9A770DCF4}">
      <dgm:prSet/>
      <dgm:spPr/>
      <dgm:t>
        <a:bodyPr/>
        <a:lstStyle/>
        <a:p>
          <a:endParaRPr lang="en-US"/>
        </a:p>
      </dgm:t>
    </dgm:pt>
    <dgm:pt modelId="{DE19E706-63B4-4ADF-A44F-EC478DDE75B2}" type="sibTrans" cxnId="{CBDA665C-E2A1-4B37-AA3E-92A9A770DCF4}">
      <dgm:prSet/>
      <dgm:spPr/>
      <dgm:t>
        <a:bodyPr/>
        <a:lstStyle/>
        <a:p>
          <a:endParaRPr lang="en-US"/>
        </a:p>
      </dgm:t>
    </dgm:pt>
    <dgm:pt modelId="{F29D7340-3DE4-42B3-B282-AA3783655A29}">
      <dgm:prSet/>
      <dgm:spPr>
        <a:xfrm>
          <a:off x="0" y="2946926"/>
          <a:ext cx="3785616" cy="1402286"/>
        </a:xfrm>
        <a:prstGeom prst="roundRect">
          <a:avLst/>
        </a:prstGeom>
        <a:solidFill>
          <a:srgbClr val="3BA2B3"/>
        </a:solidFill>
        <a:ln>
          <a:noFill/>
        </a:ln>
        <a:effectLst/>
      </dgm:spPr>
      <dgm:t>
        <a:bodyPr/>
        <a:lstStyle/>
        <a:p>
          <a:pPr>
            <a:buNone/>
          </a:pPr>
          <a:r>
            <a:rPr lang="nl-NL" b="1" dirty="0">
              <a:solidFill>
                <a:sysClr val="window" lastClr="FFFFFF"/>
              </a:solidFill>
              <a:latin typeface="+mj-lt"/>
              <a:ea typeface="+mn-ea"/>
              <a:cs typeface="+mn-cs"/>
            </a:rPr>
            <a:t>Borging</a:t>
          </a:r>
          <a:endParaRPr lang="en-US" dirty="0">
            <a:solidFill>
              <a:sysClr val="window" lastClr="FFFFFF"/>
            </a:solidFill>
            <a:latin typeface="+mj-lt"/>
            <a:ea typeface="+mn-ea"/>
            <a:cs typeface="+mn-cs"/>
          </a:endParaRPr>
        </a:p>
      </dgm:t>
    </dgm:pt>
    <dgm:pt modelId="{CD649C85-D67C-4E59-95EB-0A2178329A27}" type="parTrans" cxnId="{51B01E09-C5D8-4966-A85F-1F62B79E11CD}">
      <dgm:prSet/>
      <dgm:spPr/>
      <dgm:t>
        <a:bodyPr/>
        <a:lstStyle/>
        <a:p>
          <a:endParaRPr lang="en-US"/>
        </a:p>
      </dgm:t>
    </dgm:pt>
    <dgm:pt modelId="{BAEA18DC-104A-450E-A2BE-72B25D442DBC}" type="sibTrans" cxnId="{51B01E09-C5D8-4966-A85F-1F62B79E11CD}">
      <dgm:prSet/>
      <dgm:spPr/>
      <dgm:t>
        <a:bodyPr/>
        <a:lstStyle/>
        <a:p>
          <a:endParaRPr lang="en-US"/>
        </a:p>
      </dgm:t>
    </dgm:pt>
    <dgm:pt modelId="{FD460A4A-F6AC-4790-850F-497380013711}">
      <dgm:prSet custT="1"/>
      <dgm:spPr>
        <a:xfrm rot="5400000">
          <a:off x="6589693" y="-2661723"/>
          <a:ext cx="1121829" cy="6729984"/>
        </a:xfrm>
        <a:prstGeom prst="round2SameRect">
          <a:avLst/>
        </a:prstGeom>
        <a:solidFill>
          <a:srgbClr val="DAE4FA">
            <a:alpha val="89804"/>
          </a:srgbClr>
        </a:solidFill>
        <a:ln w="6350" cap="flat" cmpd="sng" algn="ctr">
          <a:solidFill>
            <a:srgbClr val="5B9BD5">
              <a:tint val="40000"/>
              <a:alpha val="90000"/>
              <a:hueOff val="0"/>
              <a:satOff val="0"/>
              <a:lumOff val="0"/>
              <a:alphaOff val="0"/>
            </a:srgbClr>
          </a:solidFill>
          <a:prstDash val="solid"/>
          <a:miter lim="800000"/>
        </a:ln>
        <a:effectLst/>
      </dgm:spPr>
      <dgm:t>
        <a:bodyPr/>
        <a:lstStyle/>
        <a:p>
          <a:pPr>
            <a:buChar char="•"/>
          </a:pPr>
          <a:r>
            <a:rPr lang="en-US" sz="1800" dirty="0">
              <a:solidFill>
                <a:sysClr val="windowText" lastClr="000000">
                  <a:hueOff val="0"/>
                  <a:satOff val="0"/>
                  <a:lumOff val="0"/>
                  <a:alphaOff val="0"/>
                </a:sysClr>
              </a:solidFill>
              <a:latin typeface="+mn-lt"/>
              <a:ea typeface="+mn-ea"/>
              <a:cs typeface="+mn-cs"/>
            </a:rPr>
            <a:t>Kick off </a:t>
          </a:r>
          <a:r>
            <a:rPr lang="en-US" sz="1800" dirty="0" err="1">
              <a:solidFill>
                <a:sysClr val="windowText" lastClr="000000">
                  <a:hueOff val="0"/>
                  <a:satOff val="0"/>
                  <a:lumOff val="0"/>
                  <a:alphaOff val="0"/>
                </a:sysClr>
              </a:solidFill>
              <a:latin typeface="+mn-lt"/>
              <a:ea typeface="+mn-ea"/>
              <a:cs typeface="+mn-cs"/>
            </a:rPr>
            <a:t>bijeenkomsten</a:t>
          </a:r>
          <a:r>
            <a:rPr lang="en-US" sz="1800" dirty="0">
              <a:solidFill>
                <a:sysClr val="windowText" lastClr="000000">
                  <a:hueOff val="0"/>
                  <a:satOff val="0"/>
                  <a:lumOff val="0"/>
                  <a:alphaOff val="0"/>
                </a:sysClr>
              </a:solidFill>
              <a:latin typeface="+mn-lt"/>
              <a:ea typeface="+mn-ea"/>
              <a:cs typeface="+mn-cs"/>
            </a:rPr>
            <a:t> (</a:t>
          </a:r>
          <a:r>
            <a:rPr lang="en-US" sz="1800" dirty="0" err="1">
              <a:solidFill>
                <a:sysClr val="windowText" lastClr="000000">
                  <a:hueOff val="0"/>
                  <a:satOff val="0"/>
                  <a:lumOff val="0"/>
                  <a:alphaOff val="0"/>
                </a:sysClr>
              </a:solidFill>
              <a:latin typeface="+mn-lt"/>
              <a:ea typeface="+mn-ea"/>
              <a:cs typeface="+mn-cs"/>
            </a:rPr>
            <a:t>zorgmedewerkers</a:t>
          </a:r>
          <a:r>
            <a:rPr lang="en-US" sz="1800" dirty="0">
              <a:solidFill>
                <a:sysClr val="windowText" lastClr="000000">
                  <a:hueOff val="0"/>
                  <a:satOff val="0"/>
                  <a:lumOff val="0"/>
                  <a:alphaOff val="0"/>
                </a:sysClr>
              </a:solidFill>
              <a:latin typeface="+mn-lt"/>
              <a:ea typeface="+mn-ea"/>
              <a:cs typeface="+mn-cs"/>
            </a:rPr>
            <a:t>, </a:t>
          </a:r>
          <a:r>
            <a:rPr lang="en-US" sz="1800" dirty="0" err="1">
              <a:solidFill>
                <a:sysClr val="windowText" lastClr="000000">
                  <a:hueOff val="0"/>
                  <a:satOff val="0"/>
                  <a:lumOff val="0"/>
                  <a:alphaOff val="0"/>
                </a:sysClr>
              </a:solidFill>
              <a:latin typeface="+mn-lt"/>
              <a:ea typeface="+mn-ea"/>
              <a:cs typeface="+mn-cs"/>
            </a:rPr>
            <a:t>behandelaren</a:t>
          </a:r>
          <a:r>
            <a:rPr lang="en-US" sz="1800" dirty="0">
              <a:solidFill>
                <a:sysClr val="windowText" lastClr="000000">
                  <a:hueOff val="0"/>
                  <a:satOff val="0"/>
                  <a:lumOff val="0"/>
                  <a:alphaOff val="0"/>
                </a:sysClr>
              </a:solidFill>
              <a:latin typeface="+mn-lt"/>
              <a:ea typeface="+mn-ea"/>
              <a:cs typeface="+mn-cs"/>
            </a:rPr>
            <a:t> en </a:t>
          </a:r>
          <a:r>
            <a:rPr lang="en-US" sz="1800" dirty="0" err="1">
              <a:solidFill>
                <a:sysClr val="windowText" lastClr="000000">
                  <a:hueOff val="0"/>
                  <a:satOff val="0"/>
                  <a:lumOff val="0"/>
                  <a:alphaOff val="0"/>
                </a:sysClr>
              </a:solidFill>
              <a:latin typeface="+mn-lt"/>
              <a:ea typeface="+mn-ea"/>
              <a:cs typeface="+mn-cs"/>
            </a:rPr>
            <a:t>ondersteunende</a:t>
          </a:r>
          <a:r>
            <a:rPr lang="en-US" sz="1800" dirty="0">
              <a:solidFill>
                <a:sysClr val="windowText" lastClr="000000">
                  <a:hueOff val="0"/>
                  <a:satOff val="0"/>
                  <a:lumOff val="0"/>
                  <a:alphaOff val="0"/>
                </a:sysClr>
              </a:solidFill>
              <a:latin typeface="+mn-lt"/>
              <a:ea typeface="+mn-ea"/>
              <a:cs typeface="+mn-cs"/>
            </a:rPr>
            <a:t> </a:t>
          </a:r>
          <a:r>
            <a:rPr lang="en-US" sz="1800" dirty="0" err="1">
              <a:solidFill>
                <a:sysClr val="windowText" lastClr="000000">
                  <a:hueOff val="0"/>
                  <a:satOff val="0"/>
                  <a:lumOff val="0"/>
                  <a:alphaOff val="0"/>
                </a:sysClr>
              </a:solidFill>
              <a:latin typeface="+mn-lt"/>
              <a:ea typeface="+mn-ea"/>
              <a:cs typeface="+mn-cs"/>
            </a:rPr>
            <a:t>diensten</a:t>
          </a:r>
          <a:r>
            <a:rPr lang="en-US" sz="1800" dirty="0">
              <a:solidFill>
                <a:sysClr val="windowText" lastClr="000000">
                  <a:hueOff val="0"/>
                  <a:satOff val="0"/>
                  <a:lumOff val="0"/>
                  <a:alphaOff val="0"/>
                </a:sysClr>
              </a:solidFill>
              <a:latin typeface="+mn-lt"/>
              <a:ea typeface="+mn-ea"/>
              <a:cs typeface="+mn-cs"/>
            </a:rPr>
            <a:t>, </a:t>
          </a:r>
          <a:r>
            <a:rPr lang="en-US" sz="1800" dirty="0" err="1">
              <a:solidFill>
                <a:sysClr val="windowText" lastClr="000000">
                  <a:hueOff val="0"/>
                  <a:satOff val="0"/>
                  <a:lumOff val="0"/>
                  <a:alphaOff val="0"/>
                </a:sysClr>
              </a:solidFill>
              <a:latin typeface="+mn-lt"/>
              <a:ea typeface="+mn-ea"/>
              <a:cs typeface="+mn-cs"/>
            </a:rPr>
            <a:t>aandachtsvelders</a:t>
          </a:r>
          <a:r>
            <a:rPr lang="en-US" sz="1800" dirty="0">
              <a:solidFill>
                <a:sysClr val="windowText" lastClr="000000">
                  <a:hueOff val="0"/>
                  <a:satOff val="0"/>
                  <a:lumOff val="0"/>
                  <a:alphaOff val="0"/>
                </a:sysClr>
              </a:solidFill>
              <a:latin typeface="+mn-lt"/>
              <a:ea typeface="+mn-ea"/>
              <a:cs typeface="+mn-cs"/>
            </a:rPr>
            <a:t>)</a:t>
          </a:r>
        </a:p>
      </dgm:t>
    </dgm:pt>
    <dgm:pt modelId="{37B18C22-C134-4209-9820-8CD3E6AC5B90}" type="parTrans" cxnId="{A079E7ED-E446-4C30-A058-0F63B7DDF3AA}">
      <dgm:prSet/>
      <dgm:spPr/>
      <dgm:t>
        <a:bodyPr/>
        <a:lstStyle/>
        <a:p>
          <a:endParaRPr lang="nl-NL"/>
        </a:p>
      </dgm:t>
    </dgm:pt>
    <dgm:pt modelId="{8ECB53F9-8D90-4B0D-BB2B-9BB55689A2FC}" type="sibTrans" cxnId="{A079E7ED-E446-4C30-A058-0F63B7DDF3AA}">
      <dgm:prSet/>
      <dgm:spPr/>
      <dgm:t>
        <a:bodyPr/>
        <a:lstStyle/>
        <a:p>
          <a:endParaRPr lang="nl-NL"/>
        </a:p>
      </dgm:t>
    </dgm:pt>
    <dgm:pt modelId="{106B1E2C-7106-40A4-A00A-67A2E0CE1FE2}">
      <dgm:prSet custT="1"/>
      <dgm:spPr>
        <a:xfrm rot="5400000">
          <a:off x="6589693" y="-1189323"/>
          <a:ext cx="1121829" cy="6729984"/>
        </a:xfrm>
        <a:prstGeom prst="round2SameRect">
          <a:avLst/>
        </a:prstGeom>
        <a:solidFill>
          <a:srgbClr val="C1EDFF">
            <a:alpha val="89804"/>
          </a:srgbClr>
        </a:solidFill>
        <a:ln w="6350" cap="flat" cmpd="sng" algn="ctr">
          <a:solidFill>
            <a:srgbClr val="5B9BD5">
              <a:tint val="40000"/>
              <a:alpha val="90000"/>
              <a:hueOff val="-3369881"/>
              <a:satOff val="-11416"/>
              <a:lumOff val="-1464"/>
              <a:alphaOff val="0"/>
            </a:srgbClr>
          </a:solidFill>
          <a:prstDash val="solid"/>
          <a:miter lim="800000"/>
        </a:ln>
        <a:effectLst/>
      </dgm:spPr>
      <dgm:t>
        <a:bodyPr/>
        <a:lstStyle/>
        <a:p>
          <a:pPr>
            <a:buChar char="•"/>
          </a:pPr>
          <a:r>
            <a:rPr lang="en-US" sz="1800" dirty="0">
              <a:solidFill>
                <a:sysClr val="windowText" lastClr="000000">
                  <a:hueOff val="0"/>
                  <a:satOff val="0"/>
                  <a:lumOff val="0"/>
                  <a:alphaOff val="0"/>
                </a:sysClr>
              </a:solidFill>
              <a:latin typeface="+mn-lt"/>
              <a:ea typeface="+mn-ea"/>
              <a:cs typeface="+mn-cs"/>
            </a:rPr>
            <a:t>4 </a:t>
          </a:r>
          <a:r>
            <a:rPr lang="en-US" sz="1800" dirty="0" err="1">
              <a:solidFill>
                <a:sysClr val="windowText" lastClr="000000">
                  <a:hueOff val="0"/>
                  <a:satOff val="0"/>
                  <a:lumOff val="0"/>
                  <a:alphaOff val="0"/>
                </a:sysClr>
              </a:solidFill>
              <a:latin typeface="+mn-lt"/>
              <a:ea typeface="+mn-ea"/>
              <a:cs typeface="+mn-cs"/>
            </a:rPr>
            <a:t>scholingen</a:t>
          </a:r>
          <a:endParaRPr lang="en-US" sz="1800" dirty="0">
            <a:solidFill>
              <a:sysClr val="windowText" lastClr="000000">
                <a:hueOff val="0"/>
                <a:satOff val="0"/>
                <a:lumOff val="0"/>
                <a:alphaOff val="0"/>
              </a:sysClr>
            </a:solidFill>
            <a:latin typeface="+mn-lt"/>
            <a:ea typeface="+mn-ea"/>
            <a:cs typeface="+mn-cs"/>
          </a:endParaRPr>
        </a:p>
      </dgm:t>
    </dgm:pt>
    <dgm:pt modelId="{DA1B4E7F-099D-4886-AECA-6423CE9C3442}" type="parTrans" cxnId="{75650885-F9F8-4201-9283-7E2507FCE582}">
      <dgm:prSet/>
      <dgm:spPr/>
      <dgm:t>
        <a:bodyPr/>
        <a:lstStyle/>
        <a:p>
          <a:endParaRPr lang="nl-NL"/>
        </a:p>
      </dgm:t>
    </dgm:pt>
    <dgm:pt modelId="{C59D11E6-F837-4093-AC29-BCFAFE377906}" type="sibTrans" cxnId="{75650885-F9F8-4201-9283-7E2507FCE582}">
      <dgm:prSet/>
      <dgm:spPr/>
      <dgm:t>
        <a:bodyPr/>
        <a:lstStyle/>
        <a:p>
          <a:endParaRPr lang="nl-NL"/>
        </a:p>
      </dgm:t>
    </dgm:pt>
    <dgm:pt modelId="{272B12EC-49B3-4C03-B2D4-842E41A4A364}">
      <dgm:prSet custT="1"/>
      <dgm:spPr>
        <a:xfrm rot="5400000">
          <a:off x="6589693" y="283077"/>
          <a:ext cx="1121829" cy="6729984"/>
        </a:xfrm>
        <a:prstGeom prst="round2SameRect">
          <a:avLst/>
        </a:prstGeom>
        <a:solidFill>
          <a:srgbClr val="DCF1F4">
            <a:alpha val="89804"/>
          </a:srgbClr>
        </a:solidFill>
        <a:ln w="6350" cap="flat" cmpd="sng" algn="ctr">
          <a:solidFill>
            <a:srgbClr val="5B9BD5">
              <a:tint val="40000"/>
              <a:alpha val="90000"/>
              <a:hueOff val="-6739762"/>
              <a:satOff val="-22832"/>
              <a:lumOff val="-2928"/>
              <a:alphaOff val="0"/>
            </a:srgbClr>
          </a:solidFill>
          <a:prstDash val="solid"/>
          <a:miter lim="800000"/>
        </a:ln>
        <a:effectLst/>
      </dgm:spPr>
      <dgm:t>
        <a:bodyPr/>
        <a:lstStyle/>
        <a:p>
          <a:pPr>
            <a:buChar char="•"/>
          </a:pPr>
          <a:r>
            <a:rPr lang="en-US" sz="1800" dirty="0" err="1">
              <a:solidFill>
                <a:sysClr val="windowText" lastClr="000000">
                  <a:hueOff val="0"/>
                  <a:satOff val="0"/>
                  <a:lumOff val="0"/>
                  <a:alphaOff val="0"/>
                </a:sysClr>
              </a:solidFill>
              <a:latin typeface="+mn-lt"/>
              <a:ea typeface="+mn-ea"/>
              <a:cs typeface="+mn-cs"/>
            </a:rPr>
            <a:t>Kernteam</a:t>
          </a:r>
          <a:r>
            <a:rPr lang="en-US" sz="1800" dirty="0">
              <a:solidFill>
                <a:sysClr val="windowText" lastClr="000000">
                  <a:hueOff val="0"/>
                  <a:satOff val="0"/>
                  <a:lumOff val="0"/>
                  <a:alphaOff val="0"/>
                </a:sysClr>
              </a:solidFill>
              <a:latin typeface="+mn-lt"/>
              <a:ea typeface="+mn-ea"/>
              <a:cs typeface="+mn-cs"/>
            </a:rPr>
            <a:t> </a:t>
          </a:r>
          <a:r>
            <a:rPr lang="en-US" sz="1800" dirty="0" err="1">
              <a:solidFill>
                <a:sysClr val="windowText" lastClr="000000">
                  <a:hueOff val="0"/>
                  <a:satOff val="0"/>
                  <a:lumOff val="0"/>
                  <a:alphaOff val="0"/>
                </a:sysClr>
              </a:solidFill>
              <a:latin typeface="+mn-lt"/>
              <a:ea typeface="+mn-ea"/>
              <a:cs typeface="+mn-cs"/>
            </a:rPr>
            <a:t>gaat</a:t>
          </a:r>
          <a:r>
            <a:rPr lang="en-US" sz="1800" dirty="0">
              <a:solidFill>
                <a:sysClr val="windowText" lastClr="000000">
                  <a:hueOff val="0"/>
                  <a:satOff val="0"/>
                  <a:lumOff val="0"/>
                  <a:alphaOff val="0"/>
                </a:sysClr>
              </a:solidFill>
              <a:latin typeface="+mn-lt"/>
              <a:ea typeface="+mn-ea"/>
              <a:cs typeface="+mn-cs"/>
            </a:rPr>
            <a:t> door</a:t>
          </a:r>
        </a:p>
      </dgm:t>
    </dgm:pt>
    <dgm:pt modelId="{73DCAEAE-610E-485A-A406-7A9C3B5E652D}" type="parTrans" cxnId="{84E1EFAC-14C6-4333-8FE7-BC48F16C3EA7}">
      <dgm:prSet/>
      <dgm:spPr/>
      <dgm:t>
        <a:bodyPr/>
        <a:lstStyle/>
        <a:p>
          <a:endParaRPr lang="nl-NL"/>
        </a:p>
      </dgm:t>
    </dgm:pt>
    <dgm:pt modelId="{17237D05-7A49-4A24-8865-BE6EB42E5133}" type="sibTrans" cxnId="{84E1EFAC-14C6-4333-8FE7-BC48F16C3EA7}">
      <dgm:prSet/>
      <dgm:spPr/>
      <dgm:t>
        <a:bodyPr/>
        <a:lstStyle/>
        <a:p>
          <a:endParaRPr lang="nl-NL"/>
        </a:p>
      </dgm:t>
    </dgm:pt>
    <dgm:pt modelId="{144EC313-A4B8-4597-B16F-3354FC14B284}">
      <dgm:prSet custT="1"/>
      <dgm:spPr>
        <a:xfrm rot="5400000">
          <a:off x="6589693" y="-2661723"/>
          <a:ext cx="1121829" cy="6729984"/>
        </a:xfrm>
        <a:prstGeom prst="round2SameRect">
          <a:avLst/>
        </a:prstGeom>
        <a:solidFill>
          <a:srgbClr val="DAE4FA">
            <a:alpha val="89804"/>
          </a:srgbClr>
        </a:solidFill>
        <a:ln w="6350" cap="flat" cmpd="sng" algn="ctr">
          <a:solidFill>
            <a:srgbClr val="5B9BD5">
              <a:tint val="40000"/>
              <a:alpha val="90000"/>
              <a:hueOff val="0"/>
              <a:satOff val="0"/>
              <a:lumOff val="0"/>
              <a:alphaOff val="0"/>
            </a:srgbClr>
          </a:solidFill>
          <a:prstDash val="solid"/>
          <a:miter lim="800000"/>
        </a:ln>
        <a:effectLst/>
      </dgm:spPr>
      <dgm:t>
        <a:bodyPr/>
        <a:lstStyle/>
        <a:p>
          <a:pPr>
            <a:buChar char="•"/>
          </a:pPr>
          <a:r>
            <a:rPr lang="en-US" sz="1800" b="1" dirty="0" err="1">
              <a:solidFill>
                <a:sysClr val="windowText" lastClr="000000">
                  <a:hueOff val="0"/>
                  <a:satOff val="0"/>
                  <a:lumOff val="0"/>
                  <a:alphaOff val="0"/>
                </a:sysClr>
              </a:solidFill>
              <a:latin typeface="+mn-lt"/>
              <a:ea typeface="+mn-ea"/>
              <a:cs typeface="+mn-cs"/>
            </a:rPr>
            <a:t>Informatiebijeenkomst</a:t>
          </a:r>
          <a:r>
            <a:rPr lang="en-US" sz="1800" b="1" dirty="0">
              <a:solidFill>
                <a:sysClr val="windowText" lastClr="000000">
                  <a:hueOff val="0"/>
                  <a:satOff val="0"/>
                  <a:lumOff val="0"/>
                  <a:alphaOff val="0"/>
                </a:sysClr>
              </a:solidFill>
              <a:latin typeface="+mn-lt"/>
              <a:ea typeface="+mn-ea"/>
              <a:cs typeface="+mn-cs"/>
            </a:rPr>
            <a:t> </a:t>
          </a:r>
          <a:r>
            <a:rPr lang="en-US" sz="1800" b="1" dirty="0" err="1">
              <a:solidFill>
                <a:sysClr val="windowText" lastClr="000000">
                  <a:hueOff val="0"/>
                  <a:satOff val="0"/>
                  <a:lumOff val="0"/>
                  <a:alphaOff val="0"/>
                </a:sysClr>
              </a:solidFill>
              <a:latin typeface="+mn-lt"/>
              <a:ea typeface="+mn-ea"/>
              <a:cs typeface="+mn-cs"/>
            </a:rPr>
            <a:t>voor</a:t>
          </a:r>
          <a:r>
            <a:rPr lang="en-US" sz="1800" b="1" dirty="0">
              <a:solidFill>
                <a:sysClr val="windowText" lastClr="000000">
                  <a:hueOff val="0"/>
                  <a:satOff val="0"/>
                  <a:lumOff val="0"/>
                  <a:alphaOff val="0"/>
                </a:sysClr>
              </a:solidFill>
              <a:latin typeface="+mn-lt"/>
              <a:ea typeface="+mn-ea"/>
              <a:cs typeface="+mn-cs"/>
            </a:rPr>
            <a:t> </a:t>
          </a:r>
          <a:r>
            <a:rPr lang="en-US" sz="1800" b="1" dirty="0" err="1">
              <a:solidFill>
                <a:sysClr val="windowText" lastClr="000000">
                  <a:hueOff val="0"/>
                  <a:satOff val="0"/>
                  <a:lumOff val="0"/>
                  <a:alphaOff val="0"/>
                </a:sysClr>
              </a:solidFill>
              <a:latin typeface="+mn-lt"/>
              <a:ea typeface="+mn-ea"/>
              <a:cs typeface="+mn-cs"/>
            </a:rPr>
            <a:t>familie</a:t>
          </a:r>
          <a:endParaRPr lang="en-US" sz="1800" b="1" dirty="0">
            <a:solidFill>
              <a:sysClr val="windowText" lastClr="000000">
                <a:hueOff val="0"/>
                <a:satOff val="0"/>
                <a:lumOff val="0"/>
                <a:alphaOff val="0"/>
              </a:sysClr>
            </a:solidFill>
            <a:latin typeface="+mn-lt"/>
            <a:ea typeface="+mn-ea"/>
            <a:cs typeface="+mn-cs"/>
          </a:endParaRPr>
        </a:p>
      </dgm:t>
    </dgm:pt>
    <dgm:pt modelId="{197B60DF-6385-4380-827B-E64243966567}" type="parTrans" cxnId="{273CF31D-1582-4F0F-9301-AF54AB86DD4D}">
      <dgm:prSet/>
      <dgm:spPr/>
      <dgm:t>
        <a:bodyPr/>
        <a:lstStyle/>
        <a:p>
          <a:endParaRPr lang="nl-NL"/>
        </a:p>
      </dgm:t>
    </dgm:pt>
    <dgm:pt modelId="{DD9B60BD-2AF9-4EA4-9C7D-5C94670362D2}" type="sibTrans" cxnId="{273CF31D-1582-4F0F-9301-AF54AB86DD4D}">
      <dgm:prSet/>
      <dgm:spPr/>
      <dgm:t>
        <a:bodyPr/>
        <a:lstStyle/>
        <a:p>
          <a:endParaRPr lang="nl-NL"/>
        </a:p>
      </dgm:t>
    </dgm:pt>
    <dgm:pt modelId="{A1809175-F01C-45FC-A241-CF068DE235C3}">
      <dgm:prSet custT="1"/>
      <dgm:spPr>
        <a:xfrm rot="5400000">
          <a:off x="6589693" y="-1189323"/>
          <a:ext cx="1121829" cy="6729984"/>
        </a:xfrm>
        <a:prstGeom prst="round2SameRect">
          <a:avLst/>
        </a:prstGeom>
        <a:solidFill>
          <a:srgbClr val="C1EDFF">
            <a:alpha val="89804"/>
          </a:srgbClr>
        </a:solidFill>
        <a:ln w="6350" cap="flat" cmpd="sng" algn="ctr">
          <a:solidFill>
            <a:srgbClr val="5B9BD5">
              <a:tint val="40000"/>
              <a:alpha val="90000"/>
              <a:hueOff val="-3369881"/>
              <a:satOff val="-11416"/>
              <a:lumOff val="-1464"/>
              <a:alphaOff val="0"/>
            </a:srgbClr>
          </a:solidFill>
          <a:prstDash val="solid"/>
          <a:miter lim="800000"/>
        </a:ln>
        <a:effectLst/>
      </dgm:spPr>
      <dgm:t>
        <a:bodyPr/>
        <a:lstStyle/>
        <a:p>
          <a:pPr>
            <a:buChar char="•"/>
          </a:pPr>
          <a:r>
            <a:rPr lang="en-US" sz="1800" dirty="0">
              <a:solidFill>
                <a:sysClr val="windowText" lastClr="000000">
                  <a:hueOff val="0"/>
                  <a:satOff val="0"/>
                  <a:lumOff val="0"/>
                  <a:alphaOff val="0"/>
                </a:sysClr>
              </a:solidFill>
              <a:latin typeface="+mn-lt"/>
              <a:ea typeface="+mn-ea"/>
              <a:cs typeface="+mn-cs"/>
            </a:rPr>
            <a:t>Aan de slag, met </a:t>
          </a:r>
          <a:r>
            <a:rPr lang="en-US" sz="1800" dirty="0" err="1">
              <a:solidFill>
                <a:sysClr val="windowText" lastClr="000000">
                  <a:hueOff val="0"/>
                  <a:satOff val="0"/>
                  <a:lumOff val="0"/>
                  <a:alphaOff val="0"/>
                </a:sysClr>
              </a:solidFill>
              <a:latin typeface="+mn-lt"/>
              <a:ea typeface="+mn-ea"/>
              <a:cs typeface="+mn-cs"/>
            </a:rPr>
            <a:t>ondersteuning</a:t>
          </a:r>
          <a:r>
            <a:rPr lang="en-US" sz="1800" dirty="0">
              <a:solidFill>
                <a:sysClr val="windowText" lastClr="000000">
                  <a:hueOff val="0"/>
                  <a:satOff val="0"/>
                  <a:lumOff val="0"/>
                  <a:alphaOff val="0"/>
                </a:sysClr>
              </a:solidFill>
              <a:latin typeface="+mn-lt"/>
              <a:ea typeface="+mn-ea"/>
              <a:cs typeface="+mn-cs"/>
            </a:rPr>
            <a:t> door </a:t>
          </a:r>
          <a:r>
            <a:rPr lang="en-US" sz="1800" dirty="0" err="1">
              <a:solidFill>
                <a:sysClr val="windowText" lastClr="000000">
                  <a:hueOff val="0"/>
                  <a:satOff val="0"/>
                  <a:lumOff val="0"/>
                  <a:alphaOff val="0"/>
                </a:sysClr>
              </a:solidFill>
              <a:latin typeface="+mn-lt"/>
              <a:ea typeface="+mn-ea"/>
              <a:cs typeface="+mn-cs"/>
            </a:rPr>
            <a:t>kernteam</a:t>
          </a:r>
          <a:endParaRPr lang="en-US" sz="1800" dirty="0">
            <a:solidFill>
              <a:sysClr val="windowText" lastClr="000000">
                <a:hueOff val="0"/>
                <a:satOff val="0"/>
                <a:lumOff val="0"/>
                <a:alphaOff val="0"/>
              </a:sysClr>
            </a:solidFill>
            <a:latin typeface="+mn-lt"/>
            <a:ea typeface="+mn-ea"/>
            <a:cs typeface="+mn-cs"/>
          </a:endParaRPr>
        </a:p>
      </dgm:t>
    </dgm:pt>
    <dgm:pt modelId="{B8F54DFD-38EE-4FF6-AE2F-831FA73BDB5F}" type="parTrans" cxnId="{81541A08-79AE-4996-85BB-193241464CE9}">
      <dgm:prSet/>
      <dgm:spPr/>
      <dgm:t>
        <a:bodyPr/>
        <a:lstStyle/>
        <a:p>
          <a:endParaRPr lang="nl-NL"/>
        </a:p>
      </dgm:t>
    </dgm:pt>
    <dgm:pt modelId="{D6850674-9C0C-462F-9AC9-F1C64DC789C4}" type="sibTrans" cxnId="{81541A08-79AE-4996-85BB-193241464CE9}">
      <dgm:prSet/>
      <dgm:spPr/>
      <dgm:t>
        <a:bodyPr/>
        <a:lstStyle/>
        <a:p>
          <a:endParaRPr lang="nl-NL"/>
        </a:p>
      </dgm:t>
    </dgm:pt>
    <dgm:pt modelId="{8BC39C8F-3AEB-48E8-B455-9034F46973F6}">
      <dgm:prSet custT="1"/>
      <dgm:spPr>
        <a:xfrm rot="5400000">
          <a:off x="6589693" y="283077"/>
          <a:ext cx="1121829" cy="6729984"/>
        </a:xfrm>
        <a:prstGeom prst="round2SameRect">
          <a:avLst/>
        </a:prstGeom>
        <a:solidFill>
          <a:srgbClr val="DCF1F4">
            <a:alpha val="89804"/>
          </a:srgbClr>
        </a:solidFill>
        <a:ln w="6350" cap="flat" cmpd="sng" algn="ctr">
          <a:solidFill>
            <a:srgbClr val="5B9BD5">
              <a:tint val="40000"/>
              <a:alpha val="90000"/>
              <a:hueOff val="-6739762"/>
              <a:satOff val="-22832"/>
              <a:lumOff val="-2928"/>
              <a:alphaOff val="0"/>
            </a:srgbClr>
          </a:solidFill>
          <a:prstDash val="solid"/>
          <a:miter lim="800000"/>
        </a:ln>
        <a:effectLst/>
      </dgm:spPr>
      <dgm:t>
        <a:bodyPr/>
        <a:lstStyle/>
        <a:p>
          <a:pPr>
            <a:buChar char="•"/>
          </a:pPr>
          <a:r>
            <a:rPr lang="en-US" sz="1800" dirty="0" err="1">
              <a:solidFill>
                <a:sysClr val="windowText" lastClr="000000">
                  <a:hueOff val="0"/>
                  <a:satOff val="0"/>
                  <a:lumOff val="0"/>
                  <a:alphaOff val="0"/>
                </a:sysClr>
              </a:solidFill>
              <a:latin typeface="+mn-lt"/>
              <a:ea typeface="+mn-ea"/>
              <a:cs typeface="+mn-cs"/>
            </a:rPr>
            <a:t>Scholingen</a:t>
          </a:r>
          <a:r>
            <a:rPr lang="en-US" sz="1800" dirty="0">
              <a:solidFill>
                <a:sysClr val="windowText" lastClr="000000">
                  <a:hueOff val="0"/>
                  <a:satOff val="0"/>
                  <a:lumOff val="0"/>
                  <a:alphaOff val="0"/>
                </a:sysClr>
              </a:solidFill>
              <a:latin typeface="+mn-lt"/>
              <a:ea typeface="+mn-ea"/>
              <a:cs typeface="+mn-cs"/>
            </a:rPr>
            <a:t> </a:t>
          </a:r>
          <a:r>
            <a:rPr lang="en-US" sz="1800" dirty="0" err="1">
              <a:solidFill>
                <a:sysClr val="windowText" lastClr="000000">
                  <a:hueOff val="0"/>
                  <a:satOff val="0"/>
                  <a:lumOff val="0"/>
                  <a:alphaOff val="0"/>
                </a:sysClr>
              </a:solidFill>
              <a:latin typeface="+mn-lt"/>
              <a:ea typeface="+mn-ea"/>
              <a:cs typeface="+mn-cs"/>
            </a:rPr>
            <a:t>voor</a:t>
          </a:r>
          <a:r>
            <a:rPr lang="en-US" sz="1800" dirty="0">
              <a:solidFill>
                <a:sysClr val="windowText" lastClr="000000">
                  <a:hueOff val="0"/>
                  <a:satOff val="0"/>
                  <a:lumOff val="0"/>
                  <a:alphaOff val="0"/>
                </a:sysClr>
              </a:solidFill>
              <a:latin typeface="+mn-lt"/>
              <a:ea typeface="+mn-ea"/>
              <a:cs typeface="+mn-cs"/>
            </a:rPr>
            <a:t> </a:t>
          </a:r>
          <a:r>
            <a:rPr lang="en-US" sz="1800" dirty="0" err="1">
              <a:solidFill>
                <a:sysClr val="windowText" lastClr="000000">
                  <a:hueOff val="0"/>
                  <a:satOff val="0"/>
                  <a:lumOff val="0"/>
                  <a:alphaOff val="0"/>
                </a:sysClr>
              </a:solidFill>
              <a:latin typeface="+mn-lt"/>
              <a:ea typeface="+mn-ea"/>
              <a:cs typeface="+mn-cs"/>
            </a:rPr>
            <a:t>nieuwe</a:t>
          </a:r>
          <a:r>
            <a:rPr lang="en-US" sz="1800" dirty="0">
              <a:solidFill>
                <a:sysClr val="windowText" lastClr="000000">
                  <a:hueOff val="0"/>
                  <a:satOff val="0"/>
                  <a:lumOff val="0"/>
                  <a:alphaOff val="0"/>
                </a:sysClr>
              </a:solidFill>
              <a:latin typeface="+mn-lt"/>
              <a:ea typeface="+mn-ea"/>
              <a:cs typeface="+mn-cs"/>
            </a:rPr>
            <a:t> </a:t>
          </a:r>
          <a:r>
            <a:rPr lang="en-US" sz="1800" dirty="0" err="1">
              <a:solidFill>
                <a:sysClr val="windowText" lastClr="000000">
                  <a:hueOff val="0"/>
                  <a:satOff val="0"/>
                  <a:lumOff val="0"/>
                  <a:alphaOff val="0"/>
                </a:sysClr>
              </a:solidFill>
              <a:latin typeface="+mn-lt"/>
              <a:ea typeface="+mn-ea"/>
              <a:cs typeface="+mn-cs"/>
            </a:rPr>
            <a:t>medewerkers</a:t>
          </a:r>
          <a:r>
            <a:rPr lang="en-US" sz="1800" dirty="0">
              <a:solidFill>
                <a:sysClr val="windowText" lastClr="000000">
                  <a:hueOff val="0"/>
                  <a:satOff val="0"/>
                  <a:lumOff val="0"/>
                  <a:alphaOff val="0"/>
                </a:sysClr>
              </a:solidFill>
              <a:latin typeface="+mn-lt"/>
              <a:ea typeface="+mn-ea"/>
              <a:cs typeface="+mn-cs"/>
            </a:rPr>
            <a:t> en </a:t>
          </a:r>
          <a:r>
            <a:rPr lang="en-US" sz="1800" dirty="0" err="1">
              <a:solidFill>
                <a:sysClr val="windowText" lastClr="000000">
                  <a:hueOff val="0"/>
                  <a:satOff val="0"/>
                  <a:lumOff val="0"/>
                  <a:alphaOff val="0"/>
                </a:sysClr>
              </a:solidFill>
              <a:latin typeface="+mn-lt"/>
              <a:ea typeface="+mn-ea"/>
              <a:cs typeface="+mn-cs"/>
            </a:rPr>
            <a:t>opfrisbijeenkomsten</a:t>
          </a:r>
          <a:endParaRPr lang="en-US" sz="1800" dirty="0">
            <a:solidFill>
              <a:sysClr val="windowText" lastClr="000000">
                <a:hueOff val="0"/>
                <a:satOff val="0"/>
                <a:lumOff val="0"/>
                <a:alphaOff val="0"/>
              </a:sysClr>
            </a:solidFill>
            <a:latin typeface="+mn-lt"/>
            <a:ea typeface="+mn-ea"/>
            <a:cs typeface="+mn-cs"/>
          </a:endParaRPr>
        </a:p>
      </dgm:t>
    </dgm:pt>
    <dgm:pt modelId="{676DB05A-4170-4323-931A-CA52E3A1F2CC}" type="parTrans" cxnId="{E78158A7-3AB1-4575-BFEF-9AEE5B30B946}">
      <dgm:prSet/>
      <dgm:spPr/>
      <dgm:t>
        <a:bodyPr/>
        <a:lstStyle/>
        <a:p>
          <a:endParaRPr lang="nl-NL"/>
        </a:p>
      </dgm:t>
    </dgm:pt>
    <dgm:pt modelId="{1993E3B8-0954-4BDE-A62F-739A9CE5B595}" type="sibTrans" cxnId="{E78158A7-3AB1-4575-BFEF-9AEE5B30B946}">
      <dgm:prSet/>
      <dgm:spPr/>
      <dgm:t>
        <a:bodyPr/>
        <a:lstStyle/>
        <a:p>
          <a:endParaRPr lang="nl-NL"/>
        </a:p>
      </dgm:t>
    </dgm:pt>
    <dgm:pt modelId="{D2191C6C-2D3E-4BCC-8516-8673466628BE}">
      <dgm:prSet custT="1"/>
      <dgm:spPr>
        <a:xfrm rot="5400000">
          <a:off x="6589693" y="-2661723"/>
          <a:ext cx="1121829" cy="6729984"/>
        </a:xfrm>
        <a:solidFill>
          <a:srgbClr val="DAE4FA">
            <a:alpha val="89804"/>
          </a:srgbClr>
        </a:solidFill>
        <a:ln w="6350" cap="flat" cmpd="sng" algn="ctr">
          <a:solidFill>
            <a:srgbClr val="5B9BD5">
              <a:tint val="40000"/>
              <a:alpha val="90000"/>
              <a:hueOff val="0"/>
              <a:satOff val="0"/>
              <a:lumOff val="0"/>
              <a:alphaOff val="0"/>
            </a:srgbClr>
          </a:solidFill>
          <a:prstDash val="solid"/>
          <a:miter lim="800000"/>
        </a:ln>
        <a:effectLst/>
      </dgm:spPr>
      <dgm:t>
        <a:bodyPr/>
        <a:lstStyle/>
        <a:p>
          <a:pPr>
            <a:buChar char="•"/>
          </a:pPr>
          <a:r>
            <a:rPr lang="en-US" sz="1800" dirty="0" err="1">
              <a:solidFill>
                <a:sysClr val="windowText" lastClr="000000">
                  <a:hueOff val="0"/>
                  <a:satOff val="0"/>
                  <a:lumOff val="0"/>
                  <a:alphaOff val="0"/>
                </a:sysClr>
              </a:solidFill>
              <a:latin typeface="+mn-lt"/>
              <a:ea typeface="+mn-ea"/>
              <a:cs typeface="+mn-cs"/>
            </a:rPr>
            <a:t>Samenstellen</a:t>
          </a:r>
          <a:r>
            <a:rPr lang="en-US" sz="1800" dirty="0">
              <a:solidFill>
                <a:sysClr val="windowText" lastClr="000000">
                  <a:hueOff val="0"/>
                  <a:satOff val="0"/>
                  <a:lumOff val="0"/>
                  <a:alphaOff val="0"/>
                </a:sysClr>
              </a:solidFill>
              <a:latin typeface="+mn-lt"/>
              <a:ea typeface="+mn-ea"/>
              <a:cs typeface="+mn-cs"/>
            </a:rPr>
            <a:t> </a:t>
          </a:r>
          <a:r>
            <a:rPr lang="en-US" sz="1800" dirty="0" err="1">
              <a:solidFill>
                <a:sysClr val="windowText" lastClr="000000">
                  <a:hueOff val="0"/>
                  <a:satOff val="0"/>
                  <a:lumOff val="0"/>
                  <a:alphaOff val="0"/>
                </a:sysClr>
              </a:solidFill>
              <a:latin typeface="+mn-lt"/>
              <a:ea typeface="+mn-ea"/>
              <a:cs typeface="+mn-cs"/>
            </a:rPr>
            <a:t>kernteam</a:t>
          </a:r>
          <a:endParaRPr lang="en-US" sz="1800" dirty="0">
            <a:solidFill>
              <a:sysClr val="windowText" lastClr="000000">
                <a:hueOff val="0"/>
                <a:satOff val="0"/>
                <a:lumOff val="0"/>
                <a:alphaOff val="0"/>
              </a:sysClr>
            </a:solidFill>
            <a:latin typeface="+mn-lt"/>
            <a:ea typeface="+mn-ea"/>
            <a:cs typeface="+mn-cs"/>
          </a:endParaRPr>
        </a:p>
      </dgm:t>
    </dgm:pt>
    <dgm:pt modelId="{2C5D9BC3-CBCE-40C4-B944-EA6B535284FC}" type="parTrans" cxnId="{3594D954-B55E-4359-BDFD-7805415418A9}">
      <dgm:prSet/>
      <dgm:spPr/>
      <dgm:t>
        <a:bodyPr/>
        <a:lstStyle/>
        <a:p>
          <a:endParaRPr lang="nl-NL"/>
        </a:p>
      </dgm:t>
    </dgm:pt>
    <dgm:pt modelId="{B4BC2CE6-0D09-415D-BCAD-08FFA8BF4B73}" type="sibTrans" cxnId="{3594D954-B55E-4359-BDFD-7805415418A9}">
      <dgm:prSet/>
      <dgm:spPr/>
      <dgm:t>
        <a:bodyPr/>
        <a:lstStyle/>
        <a:p>
          <a:endParaRPr lang="nl-NL"/>
        </a:p>
      </dgm:t>
    </dgm:pt>
    <dgm:pt modelId="{F1DE94F0-1C5E-45FD-B050-4E7510F90ACE}">
      <dgm:prSet custT="1"/>
      <dgm:spPr>
        <a:xfrm rot="5400000">
          <a:off x="6589693" y="-1189323"/>
          <a:ext cx="1121829" cy="6729984"/>
        </a:xfrm>
        <a:solidFill>
          <a:srgbClr val="C1EDFF">
            <a:alpha val="89804"/>
          </a:srgbClr>
        </a:solidFill>
        <a:ln w="6350" cap="flat" cmpd="sng" algn="ctr">
          <a:solidFill>
            <a:srgbClr val="5B9BD5">
              <a:tint val="40000"/>
              <a:alpha val="90000"/>
              <a:hueOff val="-3369881"/>
              <a:satOff val="-11416"/>
              <a:lumOff val="-1464"/>
              <a:alphaOff val="0"/>
            </a:srgbClr>
          </a:solidFill>
          <a:prstDash val="solid"/>
          <a:miter lim="800000"/>
        </a:ln>
        <a:effectLst/>
      </dgm:spPr>
      <dgm:t>
        <a:bodyPr/>
        <a:lstStyle/>
        <a:p>
          <a:pPr>
            <a:buChar char="•"/>
          </a:pPr>
          <a:r>
            <a:rPr lang="nl-NL" sz="1800" dirty="0"/>
            <a:t>Palliatieve zorgbespreking in </a:t>
          </a:r>
          <a:r>
            <a:rPr lang="nl-NL" sz="1800" dirty="0" err="1"/>
            <a:t>teamoverleggen</a:t>
          </a:r>
          <a:r>
            <a:rPr lang="nl-NL" sz="1800" dirty="0"/>
            <a:t> en/of MDO</a:t>
          </a:r>
          <a:r>
            <a:rPr lang="en-US" sz="1800" dirty="0">
              <a:solidFill>
                <a:sysClr val="windowText" lastClr="000000">
                  <a:hueOff val="0"/>
                  <a:satOff val="0"/>
                  <a:lumOff val="0"/>
                  <a:alphaOff val="0"/>
                </a:sysClr>
              </a:solidFill>
              <a:latin typeface="+mn-lt"/>
              <a:ea typeface="+mn-ea"/>
              <a:cs typeface="+mn-cs"/>
            </a:rPr>
            <a:t> </a:t>
          </a:r>
        </a:p>
      </dgm:t>
    </dgm:pt>
    <dgm:pt modelId="{AAC67774-F8A0-41DA-9905-90E14BAE1737}" type="parTrans" cxnId="{CB872128-41D3-455B-A62F-134ADCA3176B}">
      <dgm:prSet/>
      <dgm:spPr/>
      <dgm:t>
        <a:bodyPr/>
        <a:lstStyle/>
        <a:p>
          <a:endParaRPr lang="nl-NL"/>
        </a:p>
      </dgm:t>
    </dgm:pt>
    <dgm:pt modelId="{FEA41EF4-0C80-47F0-B5D8-40FD3A2D931D}" type="sibTrans" cxnId="{CB872128-41D3-455B-A62F-134ADCA3176B}">
      <dgm:prSet/>
      <dgm:spPr/>
      <dgm:t>
        <a:bodyPr/>
        <a:lstStyle/>
        <a:p>
          <a:endParaRPr lang="nl-NL"/>
        </a:p>
      </dgm:t>
    </dgm:pt>
    <dgm:pt modelId="{F03939CD-5EF1-4792-A155-7133773C67D5}" type="pres">
      <dgm:prSet presAssocID="{601115F9-C405-4EAB-8313-9BA0433D0C01}" presName="Name0" presStyleCnt="0">
        <dgm:presLayoutVars>
          <dgm:dir/>
          <dgm:animLvl val="lvl"/>
          <dgm:resizeHandles val="exact"/>
        </dgm:presLayoutVars>
      </dgm:prSet>
      <dgm:spPr/>
    </dgm:pt>
    <dgm:pt modelId="{40797111-C670-4CCB-B6D6-94BA5DD4BE85}" type="pres">
      <dgm:prSet presAssocID="{1FD4C6E7-0062-483D-BCFB-C6DF758D18D1}" presName="linNode" presStyleCnt="0"/>
      <dgm:spPr/>
    </dgm:pt>
    <dgm:pt modelId="{2555F4D7-DF5B-461C-B35E-F1B702731904}" type="pres">
      <dgm:prSet presAssocID="{1FD4C6E7-0062-483D-BCFB-C6DF758D18D1}" presName="parentText" presStyleLbl="node1" presStyleIdx="0" presStyleCnt="3">
        <dgm:presLayoutVars>
          <dgm:chMax val="1"/>
          <dgm:bulletEnabled val="1"/>
        </dgm:presLayoutVars>
      </dgm:prSet>
      <dgm:spPr/>
    </dgm:pt>
    <dgm:pt modelId="{9959A63B-CC22-4508-94F7-F369DB098FAA}" type="pres">
      <dgm:prSet presAssocID="{1FD4C6E7-0062-483D-BCFB-C6DF758D18D1}" presName="descendantText" presStyleLbl="alignAccFollowNode1" presStyleIdx="0" presStyleCnt="3" custScaleY="114114" custLinFactNeighborX="-1278" custLinFactNeighborY="2235">
        <dgm:presLayoutVars>
          <dgm:bulletEnabled val="1"/>
        </dgm:presLayoutVars>
      </dgm:prSet>
      <dgm:spPr>
        <a:prstGeom prst="round2SameRect">
          <a:avLst/>
        </a:prstGeom>
      </dgm:spPr>
    </dgm:pt>
    <dgm:pt modelId="{160CF0C7-3DCC-41DF-AD56-45B1598B665C}" type="pres">
      <dgm:prSet presAssocID="{87C4BECA-EA32-423A-91AF-C21A10DD570F}" presName="sp" presStyleCnt="0"/>
      <dgm:spPr/>
    </dgm:pt>
    <dgm:pt modelId="{EAD26FEF-31E5-4B04-B277-81B6D1F88F2E}" type="pres">
      <dgm:prSet presAssocID="{65C3CF04-B224-4C10-B144-1FF5DF2FCBE4}" presName="linNode" presStyleCnt="0"/>
      <dgm:spPr/>
    </dgm:pt>
    <dgm:pt modelId="{E0D61476-385C-4E2A-9186-6DD53210420F}" type="pres">
      <dgm:prSet presAssocID="{65C3CF04-B224-4C10-B144-1FF5DF2FCBE4}" presName="parentText" presStyleLbl="node1" presStyleIdx="1" presStyleCnt="3" custLinFactNeighborX="244" custLinFactNeighborY="-1082">
        <dgm:presLayoutVars>
          <dgm:chMax val="1"/>
          <dgm:bulletEnabled val="1"/>
        </dgm:presLayoutVars>
      </dgm:prSet>
      <dgm:spPr/>
    </dgm:pt>
    <dgm:pt modelId="{204C8D1B-2739-41B4-86B5-8F18642DAAFE}" type="pres">
      <dgm:prSet presAssocID="{65C3CF04-B224-4C10-B144-1FF5DF2FCBE4}" presName="descendantText" presStyleLbl="alignAccFollowNode1" presStyleIdx="1" presStyleCnt="3" custScaleY="115334">
        <dgm:presLayoutVars>
          <dgm:bulletEnabled val="1"/>
        </dgm:presLayoutVars>
      </dgm:prSet>
      <dgm:spPr>
        <a:prstGeom prst="round2SameRect">
          <a:avLst/>
        </a:prstGeom>
      </dgm:spPr>
    </dgm:pt>
    <dgm:pt modelId="{411ECE40-4F4F-4CFF-8E97-D4C6C6F0D953}" type="pres">
      <dgm:prSet presAssocID="{DE19E706-63B4-4ADF-A44F-EC478DDE75B2}" presName="sp" presStyleCnt="0"/>
      <dgm:spPr/>
    </dgm:pt>
    <dgm:pt modelId="{D95DEC8D-73F3-4E68-8867-523BEA9B9C91}" type="pres">
      <dgm:prSet presAssocID="{F29D7340-3DE4-42B3-B282-AA3783655A29}" presName="linNode" presStyleCnt="0"/>
      <dgm:spPr/>
    </dgm:pt>
    <dgm:pt modelId="{08A420FC-2215-497B-A4D9-63E2960AE1ED}" type="pres">
      <dgm:prSet presAssocID="{F29D7340-3DE4-42B3-B282-AA3783655A29}" presName="parentText" presStyleLbl="node1" presStyleIdx="2" presStyleCnt="3">
        <dgm:presLayoutVars>
          <dgm:chMax val="1"/>
          <dgm:bulletEnabled val="1"/>
        </dgm:presLayoutVars>
      </dgm:prSet>
      <dgm:spPr/>
    </dgm:pt>
    <dgm:pt modelId="{F21E0A01-CA22-4862-A953-C858CDAE91C4}" type="pres">
      <dgm:prSet presAssocID="{F29D7340-3DE4-42B3-B282-AA3783655A29}" presName="descendantText" presStyleLbl="alignAccFollowNode1" presStyleIdx="2" presStyleCnt="3" custScaleY="110523" custLinFactNeighborX="624" custLinFactNeighborY="1343">
        <dgm:presLayoutVars>
          <dgm:bulletEnabled val="1"/>
        </dgm:presLayoutVars>
      </dgm:prSet>
      <dgm:spPr/>
    </dgm:pt>
  </dgm:ptLst>
  <dgm:cxnLst>
    <dgm:cxn modelId="{81541A08-79AE-4996-85BB-193241464CE9}" srcId="{65C3CF04-B224-4C10-B144-1FF5DF2FCBE4}" destId="{A1809175-F01C-45FC-A241-CF068DE235C3}" srcOrd="2" destOrd="0" parTransId="{B8F54DFD-38EE-4FF6-AE2F-831FA73BDB5F}" sibTransId="{D6850674-9C0C-462F-9AC9-F1C64DC789C4}"/>
    <dgm:cxn modelId="{51B01E09-C5D8-4966-A85F-1F62B79E11CD}" srcId="{601115F9-C405-4EAB-8313-9BA0433D0C01}" destId="{F29D7340-3DE4-42B3-B282-AA3783655A29}" srcOrd="2" destOrd="0" parTransId="{CD649C85-D67C-4E59-95EB-0A2178329A27}" sibTransId="{BAEA18DC-104A-450E-A2BE-72B25D442DBC}"/>
    <dgm:cxn modelId="{273CF31D-1582-4F0F-9301-AF54AB86DD4D}" srcId="{1FD4C6E7-0062-483D-BCFB-C6DF758D18D1}" destId="{144EC313-A4B8-4597-B16F-3354FC14B284}" srcOrd="1" destOrd="0" parTransId="{197B60DF-6385-4380-827B-E64243966567}" sibTransId="{DD9B60BD-2AF9-4EA4-9C7D-5C94670362D2}"/>
    <dgm:cxn modelId="{CB872128-41D3-455B-A62F-134ADCA3176B}" srcId="{65C3CF04-B224-4C10-B144-1FF5DF2FCBE4}" destId="{F1DE94F0-1C5E-45FD-B050-4E7510F90ACE}" srcOrd="1" destOrd="0" parTransId="{AAC67774-F8A0-41DA-9905-90E14BAE1737}" sibTransId="{FEA41EF4-0C80-47F0-B5D8-40FD3A2D931D}"/>
    <dgm:cxn modelId="{1E056C2C-8F6C-4E10-BB57-A99BC776F9AD}" type="presOf" srcId="{144EC313-A4B8-4597-B16F-3354FC14B284}" destId="{9959A63B-CC22-4508-94F7-F369DB098FAA}" srcOrd="0" destOrd="1" presId="urn:microsoft.com/office/officeart/2005/8/layout/vList5"/>
    <dgm:cxn modelId="{CBDA665C-E2A1-4B37-AA3E-92A9A770DCF4}" srcId="{601115F9-C405-4EAB-8313-9BA0433D0C01}" destId="{65C3CF04-B224-4C10-B144-1FF5DF2FCBE4}" srcOrd="1" destOrd="0" parTransId="{FC7E24C7-4B72-4632-9B28-456A5186FEEF}" sibTransId="{DE19E706-63B4-4ADF-A44F-EC478DDE75B2}"/>
    <dgm:cxn modelId="{00F5CC61-461B-4722-9B22-61B5E4CA9200}" type="presOf" srcId="{F29D7340-3DE4-42B3-B282-AA3783655A29}" destId="{08A420FC-2215-497B-A4D9-63E2960AE1ED}" srcOrd="0" destOrd="0" presId="urn:microsoft.com/office/officeart/2005/8/layout/vList5"/>
    <dgm:cxn modelId="{D68DB46F-42E3-4003-BBA0-513D2B327D4A}" type="presOf" srcId="{D2191C6C-2D3E-4BCC-8516-8673466628BE}" destId="{9959A63B-CC22-4508-94F7-F369DB098FAA}" srcOrd="0" destOrd="2" presId="urn:microsoft.com/office/officeart/2005/8/layout/vList5"/>
    <dgm:cxn modelId="{03B32B52-676F-48B7-85FC-50EB3BDE6338}" type="presOf" srcId="{1FD4C6E7-0062-483D-BCFB-C6DF758D18D1}" destId="{2555F4D7-DF5B-461C-B35E-F1B702731904}" srcOrd="0" destOrd="0" presId="urn:microsoft.com/office/officeart/2005/8/layout/vList5"/>
    <dgm:cxn modelId="{3594D954-B55E-4359-BDFD-7805415418A9}" srcId="{1FD4C6E7-0062-483D-BCFB-C6DF758D18D1}" destId="{D2191C6C-2D3E-4BCC-8516-8673466628BE}" srcOrd="2" destOrd="0" parTransId="{2C5D9BC3-CBCE-40C4-B944-EA6B535284FC}" sibTransId="{B4BC2CE6-0D09-415D-BCAD-08FFA8BF4B73}"/>
    <dgm:cxn modelId="{44D61E84-9E5F-42E1-B76E-9ACB0179385A}" type="presOf" srcId="{A1809175-F01C-45FC-A241-CF068DE235C3}" destId="{204C8D1B-2739-41B4-86B5-8F18642DAAFE}" srcOrd="0" destOrd="2" presId="urn:microsoft.com/office/officeart/2005/8/layout/vList5"/>
    <dgm:cxn modelId="{75650885-F9F8-4201-9283-7E2507FCE582}" srcId="{65C3CF04-B224-4C10-B144-1FF5DF2FCBE4}" destId="{106B1E2C-7106-40A4-A00A-67A2E0CE1FE2}" srcOrd="0" destOrd="0" parTransId="{DA1B4E7F-099D-4886-AECA-6423CE9C3442}" sibTransId="{C59D11E6-F837-4093-AC29-BCFAFE377906}"/>
    <dgm:cxn modelId="{F3450289-A891-480D-9271-1E141429AA51}" type="presOf" srcId="{FD460A4A-F6AC-4790-850F-497380013711}" destId="{9959A63B-CC22-4508-94F7-F369DB098FAA}" srcOrd="0" destOrd="0" presId="urn:microsoft.com/office/officeart/2005/8/layout/vList5"/>
    <dgm:cxn modelId="{15D20A89-630F-4C08-A235-A98CAFD1D9D5}" type="presOf" srcId="{8BC39C8F-3AEB-48E8-B455-9034F46973F6}" destId="{F21E0A01-CA22-4862-A953-C858CDAE91C4}" srcOrd="0" destOrd="1" presId="urn:microsoft.com/office/officeart/2005/8/layout/vList5"/>
    <dgm:cxn modelId="{E78158A7-3AB1-4575-BFEF-9AEE5B30B946}" srcId="{F29D7340-3DE4-42B3-B282-AA3783655A29}" destId="{8BC39C8F-3AEB-48E8-B455-9034F46973F6}" srcOrd="1" destOrd="0" parTransId="{676DB05A-4170-4323-931A-CA52E3A1F2CC}" sibTransId="{1993E3B8-0954-4BDE-A62F-739A9CE5B595}"/>
    <dgm:cxn modelId="{84E1EFAC-14C6-4333-8FE7-BC48F16C3EA7}" srcId="{F29D7340-3DE4-42B3-B282-AA3783655A29}" destId="{272B12EC-49B3-4C03-B2D4-842E41A4A364}" srcOrd="0" destOrd="0" parTransId="{73DCAEAE-610E-485A-A406-7A9C3B5E652D}" sibTransId="{17237D05-7A49-4A24-8865-BE6EB42E5133}"/>
    <dgm:cxn modelId="{6E98A9C1-BCAA-48E4-A34C-29201F7D223F}" type="presOf" srcId="{65C3CF04-B224-4C10-B144-1FF5DF2FCBE4}" destId="{E0D61476-385C-4E2A-9186-6DD53210420F}" srcOrd="0" destOrd="0" presId="urn:microsoft.com/office/officeart/2005/8/layout/vList5"/>
    <dgm:cxn modelId="{FDCC35D2-EE92-4546-A0AA-342DEA6ED6A0}" type="presOf" srcId="{272B12EC-49B3-4C03-B2D4-842E41A4A364}" destId="{F21E0A01-CA22-4862-A953-C858CDAE91C4}" srcOrd="0" destOrd="0" presId="urn:microsoft.com/office/officeart/2005/8/layout/vList5"/>
    <dgm:cxn modelId="{E63F0BDC-2205-4477-9924-E258ED5DBBFA}" type="presOf" srcId="{F1DE94F0-1C5E-45FD-B050-4E7510F90ACE}" destId="{204C8D1B-2739-41B4-86B5-8F18642DAAFE}" srcOrd="0" destOrd="1" presId="urn:microsoft.com/office/officeart/2005/8/layout/vList5"/>
    <dgm:cxn modelId="{BF9C19EB-7C28-424F-A83E-2CF4AFC8513D}" type="presOf" srcId="{601115F9-C405-4EAB-8313-9BA0433D0C01}" destId="{F03939CD-5EF1-4792-A155-7133773C67D5}" srcOrd="0" destOrd="0" presId="urn:microsoft.com/office/officeart/2005/8/layout/vList5"/>
    <dgm:cxn modelId="{21E4E2EB-FAC8-47DB-8D3B-93DD4DC832AB}" type="presOf" srcId="{106B1E2C-7106-40A4-A00A-67A2E0CE1FE2}" destId="{204C8D1B-2739-41B4-86B5-8F18642DAAFE}" srcOrd="0" destOrd="0" presId="urn:microsoft.com/office/officeart/2005/8/layout/vList5"/>
    <dgm:cxn modelId="{A079E7ED-E446-4C30-A058-0F63B7DDF3AA}" srcId="{1FD4C6E7-0062-483D-BCFB-C6DF758D18D1}" destId="{FD460A4A-F6AC-4790-850F-497380013711}" srcOrd="0" destOrd="0" parTransId="{37B18C22-C134-4209-9820-8CD3E6AC5B90}" sibTransId="{8ECB53F9-8D90-4B0D-BB2B-9BB55689A2FC}"/>
    <dgm:cxn modelId="{537966F1-18B4-4F3A-9220-9094D5C86A8A}" srcId="{601115F9-C405-4EAB-8313-9BA0433D0C01}" destId="{1FD4C6E7-0062-483D-BCFB-C6DF758D18D1}" srcOrd="0" destOrd="0" parTransId="{40B161D3-9D89-42BF-B3EE-0F53E99F373E}" sibTransId="{87C4BECA-EA32-423A-91AF-C21A10DD570F}"/>
    <dgm:cxn modelId="{6DEB1F75-A4B3-4AE3-9123-E7234F4D04B3}" type="presParOf" srcId="{F03939CD-5EF1-4792-A155-7133773C67D5}" destId="{40797111-C670-4CCB-B6D6-94BA5DD4BE85}" srcOrd="0" destOrd="0" presId="urn:microsoft.com/office/officeart/2005/8/layout/vList5"/>
    <dgm:cxn modelId="{1FDB9F87-F381-4ABE-9024-66FEB88E285F}" type="presParOf" srcId="{40797111-C670-4CCB-B6D6-94BA5DD4BE85}" destId="{2555F4D7-DF5B-461C-B35E-F1B702731904}" srcOrd="0" destOrd="0" presId="urn:microsoft.com/office/officeart/2005/8/layout/vList5"/>
    <dgm:cxn modelId="{97E044CF-57A0-4CC6-BC7A-1FA883A5BCB7}" type="presParOf" srcId="{40797111-C670-4CCB-B6D6-94BA5DD4BE85}" destId="{9959A63B-CC22-4508-94F7-F369DB098FAA}" srcOrd="1" destOrd="0" presId="urn:microsoft.com/office/officeart/2005/8/layout/vList5"/>
    <dgm:cxn modelId="{1278E2EB-729D-4F0F-BA70-A0D0723725CD}" type="presParOf" srcId="{F03939CD-5EF1-4792-A155-7133773C67D5}" destId="{160CF0C7-3DCC-41DF-AD56-45B1598B665C}" srcOrd="1" destOrd="0" presId="urn:microsoft.com/office/officeart/2005/8/layout/vList5"/>
    <dgm:cxn modelId="{B0E88478-6BB5-479C-906B-6838A583904D}" type="presParOf" srcId="{F03939CD-5EF1-4792-A155-7133773C67D5}" destId="{EAD26FEF-31E5-4B04-B277-81B6D1F88F2E}" srcOrd="2" destOrd="0" presId="urn:microsoft.com/office/officeart/2005/8/layout/vList5"/>
    <dgm:cxn modelId="{F7A48E5C-3B31-431C-B507-8521C6814381}" type="presParOf" srcId="{EAD26FEF-31E5-4B04-B277-81B6D1F88F2E}" destId="{E0D61476-385C-4E2A-9186-6DD53210420F}" srcOrd="0" destOrd="0" presId="urn:microsoft.com/office/officeart/2005/8/layout/vList5"/>
    <dgm:cxn modelId="{B7CC392F-7135-49A5-93D2-39B176C4BF11}" type="presParOf" srcId="{EAD26FEF-31E5-4B04-B277-81B6D1F88F2E}" destId="{204C8D1B-2739-41B4-86B5-8F18642DAAFE}" srcOrd="1" destOrd="0" presId="urn:microsoft.com/office/officeart/2005/8/layout/vList5"/>
    <dgm:cxn modelId="{9D9E432D-DE89-4B29-A8D7-A7393E6918C6}" type="presParOf" srcId="{F03939CD-5EF1-4792-A155-7133773C67D5}" destId="{411ECE40-4F4F-4CFF-8E97-D4C6C6F0D953}" srcOrd="3" destOrd="0" presId="urn:microsoft.com/office/officeart/2005/8/layout/vList5"/>
    <dgm:cxn modelId="{A0C140E0-973E-4115-968C-064E87BD8B5E}" type="presParOf" srcId="{F03939CD-5EF1-4792-A155-7133773C67D5}" destId="{D95DEC8D-73F3-4E68-8867-523BEA9B9C91}" srcOrd="4" destOrd="0" presId="urn:microsoft.com/office/officeart/2005/8/layout/vList5"/>
    <dgm:cxn modelId="{466BD2A9-960C-4885-9B14-9B265B7651A7}" type="presParOf" srcId="{D95DEC8D-73F3-4E68-8867-523BEA9B9C91}" destId="{08A420FC-2215-497B-A4D9-63E2960AE1ED}" srcOrd="0" destOrd="0" presId="urn:microsoft.com/office/officeart/2005/8/layout/vList5"/>
    <dgm:cxn modelId="{2FC0A81D-179F-4A0A-A324-0017BA9A88CD}" type="presParOf" srcId="{D95DEC8D-73F3-4E68-8867-523BEA9B9C91}" destId="{F21E0A01-CA22-4862-A953-C858CDAE91C4}"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63AAC4-D658-42BE-8B8C-19D0EB0531B9}"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CD353FFA-F7B5-45D3-801C-567BED509154}">
      <dgm:prSet/>
      <dgm:spPr>
        <a:solidFill>
          <a:srgbClr val="102F75"/>
        </a:solidFill>
      </dgm:spPr>
      <dgm:t>
        <a:bodyPr/>
        <a:lstStyle/>
        <a:p>
          <a:r>
            <a:rPr lang="nl-NL">
              <a:latin typeface="Calibri Light" panose="020F0302020204030204"/>
            </a:rPr>
            <a:t>Kwaliteitsverpleegkundige</a:t>
          </a:r>
          <a:endParaRPr lang="en-US"/>
        </a:p>
      </dgm:t>
    </dgm:pt>
    <dgm:pt modelId="{D3C3EB17-4B26-4ABA-8699-6FA695432E55}" type="parTrans" cxnId="{9B22545A-A336-4990-AD42-FD9D4E09CED0}">
      <dgm:prSet/>
      <dgm:spPr/>
      <dgm:t>
        <a:bodyPr/>
        <a:lstStyle/>
        <a:p>
          <a:endParaRPr lang="en-US"/>
        </a:p>
      </dgm:t>
    </dgm:pt>
    <dgm:pt modelId="{DF5B788A-96F5-456A-97A3-EAF39C0F9AD2}" type="sibTrans" cxnId="{9B22545A-A336-4990-AD42-FD9D4E09CED0}">
      <dgm:prSet/>
      <dgm:spPr/>
      <dgm:t>
        <a:bodyPr/>
        <a:lstStyle/>
        <a:p>
          <a:endParaRPr lang="en-US"/>
        </a:p>
      </dgm:t>
    </dgm:pt>
    <dgm:pt modelId="{A6176FBC-122A-46AB-AB8C-BF9732BF1CA5}">
      <dgm:prSet/>
      <dgm:spPr>
        <a:solidFill>
          <a:srgbClr val="0073A0"/>
        </a:solidFill>
      </dgm:spPr>
      <dgm:t>
        <a:bodyPr/>
        <a:lstStyle/>
        <a:p>
          <a:r>
            <a:rPr lang="nl-NL"/>
            <a:t>Arts</a:t>
          </a:r>
          <a:endParaRPr lang="en-US"/>
        </a:p>
      </dgm:t>
    </dgm:pt>
    <dgm:pt modelId="{C0936E82-174E-444D-80E6-A6DC9EA259FF}" type="parTrans" cxnId="{A54EE7ED-01AA-466D-89E7-E427C4636953}">
      <dgm:prSet/>
      <dgm:spPr/>
      <dgm:t>
        <a:bodyPr/>
        <a:lstStyle/>
        <a:p>
          <a:endParaRPr lang="en-US"/>
        </a:p>
      </dgm:t>
    </dgm:pt>
    <dgm:pt modelId="{7A524056-E528-46A1-8604-885153662EAA}" type="sibTrans" cxnId="{A54EE7ED-01AA-466D-89E7-E427C4636953}">
      <dgm:prSet/>
      <dgm:spPr/>
      <dgm:t>
        <a:bodyPr/>
        <a:lstStyle/>
        <a:p>
          <a:endParaRPr lang="en-US"/>
        </a:p>
      </dgm:t>
    </dgm:pt>
    <dgm:pt modelId="{4F627747-7DB8-4D22-A0BA-189F25C21E15}">
      <dgm:prSet phldr="0"/>
      <dgm:spPr>
        <a:solidFill>
          <a:srgbClr val="3BA2B3"/>
        </a:solidFill>
      </dgm:spPr>
      <dgm:t>
        <a:bodyPr/>
        <a:lstStyle/>
        <a:p>
          <a:pPr rtl="0"/>
          <a:r>
            <a:rPr lang="en-US" err="1">
              <a:latin typeface="Aptos Display" panose="02110004020202020204"/>
            </a:rPr>
            <a:t>Aandachtsvelders</a:t>
          </a:r>
          <a:r>
            <a:rPr lang="en-US">
              <a:latin typeface="Aptos Display" panose="02110004020202020204"/>
            </a:rPr>
            <a:t> palliatieve </a:t>
          </a:r>
          <a:r>
            <a:rPr lang="en-US" err="1">
              <a:latin typeface="Aptos Display" panose="02110004020202020204"/>
            </a:rPr>
            <a:t>zorg</a:t>
          </a:r>
          <a:endParaRPr lang="en-US" err="1"/>
        </a:p>
      </dgm:t>
    </dgm:pt>
    <dgm:pt modelId="{4A330522-D3DA-4D10-AD88-257AC8265D37}" type="parTrans" cxnId="{01571BFD-531E-45EC-B412-C2BF0A32A550}">
      <dgm:prSet/>
      <dgm:spPr/>
      <dgm:t>
        <a:bodyPr/>
        <a:lstStyle/>
        <a:p>
          <a:endParaRPr lang="en-US"/>
        </a:p>
      </dgm:t>
    </dgm:pt>
    <dgm:pt modelId="{1ACE2EBF-62DC-4CBE-BFBD-9D916CFC07F7}" type="sibTrans" cxnId="{01571BFD-531E-45EC-B412-C2BF0A32A550}">
      <dgm:prSet/>
      <dgm:spPr/>
      <dgm:t>
        <a:bodyPr/>
        <a:lstStyle/>
        <a:p>
          <a:endParaRPr lang="en-US"/>
        </a:p>
      </dgm:t>
    </dgm:pt>
    <dgm:pt modelId="{3D78E795-D3C2-4BF0-B36F-3E296ED159FD}">
      <dgm:prSet/>
      <dgm:spPr>
        <a:solidFill>
          <a:srgbClr val="85D5CC"/>
        </a:solidFill>
      </dgm:spPr>
      <dgm:t>
        <a:bodyPr/>
        <a:lstStyle/>
        <a:p>
          <a:r>
            <a:rPr lang="nl-NL"/>
            <a:t>(Locatie</a:t>
          </a:r>
          <a:r>
            <a:rPr lang="nl-NL" dirty="0"/>
            <a:t>)manager</a:t>
          </a:r>
          <a:endParaRPr lang="en-US" dirty="0"/>
        </a:p>
      </dgm:t>
    </dgm:pt>
    <dgm:pt modelId="{EB8AA2A6-E957-4491-86E4-2A32CFF74FF9}" type="parTrans" cxnId="{93F880A8-CD07-4DED-A864-EA80A8615A1C}">
      <dgm:prSet/>
      <dgm:spPr/>
      <dgm:t>
        <a:bodyPr/>
        <a:lstStyle/>
        <a:p>
          <a:endParaRPr lang="en-US"/>
        </a:p>
      </dgm:t>
    </dgm:pt>
    <dgm:pt modelId="{1517A1BB-9506-49F9-BB49-7E148A53D28D}" type="sibTrans" cxnId="{93F880A8-CD07-4DED-A864-EA80A8615A1C}">
      <dgm:prSet/>
      <dgm:spPr/>
      <dgm:t>
        <a:bodyPr/>
        <a:lstStyle/>
        <a:p>
          <a:endParaRPr lang="en-US"/>
        </a:p>
      </dgm:t>
    </dgm:pt>
    <dgm:pt modelId="{3CB5A338-6F0E-437C-935B-8089932AE12E}">
      <dgm:prSet/>
      <dgm:spPr>
        <a:solidFill>
          <a:srgbClr val="4DBCC6"/>
        </a:solidFill>
      </dgm:spPr>
      <dgm:t>
        <a:bodyPr/>
        <a:lstStyle/>
        <a:p>
          <a:r>
            <a:rPr lang="nl-NL">
              <a:latin typeface="Aptos Display" panose="02110004020202020204"/>
            </a:rPr>
            <a:t>Paramedicus</a:t>
          </a:r>
          <a:endParaRPr lang="en-US"/>
        </a:p>
      </dgm:t>
    </dgm:pt>
    <dgm:pt modelId="{A230B0C1-8AD4-47C8-8A24-13BF99E99A4D}" type="sibTrans" cxnId="{0EDF1563-F23F-4830-A5A7-01132A5FA0B4}">
      <dgm:prSet/>
      <dgm:spPr/>
      <dgm:t>
        <a:bodyPr/>
        <a:lstStyle/>
        <a:p>
          <a:endParaRPr lang="en-US"/>
        </a:p>
      </dgm:t>
    </dgm:pt>
    <dgm:pt modelId="{8F62A532-D255-4309-B328-4E9D7A01021C}" type="parTrans" cxnId="{0EDF1563-F23F-4830-A5A7-01132A5FA0B4}">
      <dgm:prSet/>
      <dgm:spPr/>
      <dgm:t>
        <a:bodyPr/>
        <a:lstStyle/>
        <a:p>
          <a:endParaRPr lang="en-US"/>
        </a:p>
      </dgm:t>
    </dgm:pt>
    <dgm:pt modelId="{C12A2E43-F705-4551-BCE7-189B77FF13B6}" type="pres">
      <dgm:prSet presAssocID="{9463AAC4-D658-42BE-8B8C-19D0EB0531B9}" presName="linear" presStyleCnt="0">
        <dgm:presLayoutVars>
          <dgm:animLvl val="lvl"/>
          <dgm:resizeHandles val="exact"/>
        </dgm:presLayoutVars>
      </dgm:prSet>
      <dgm:spPr/>
    </dgm:pt>
    <dgm:pt modelId="{2868DCB2-1476-4D0B-87AF-B2A9ABE6F646}" type="pres">
      <dgm:prSet presAssocID="{CD353FFA-F7B5-45D3-801C-567BED509154}" presName="parentText" presStyleLbl="node1" presStyleIdx="0" presStyleCnt="5">
        <dgm:presLayoutVars>
          <dgm:chMax val="0"/>
          <dgm:bulletEnabled val="1"/>
        </dgm:presLayoutVars>
      </dgm:prSet>
      <dgm:spPr/>
    </dgm:pt>
    <dgm:pt modelId="{E769AA3C-6D5E-40CD-9E43-B4E3019AFE25}" type="pres">
      <dgm:prSet presAssocID="{DF5B788A-96F5-456A-97A3-EAF39C0F9AD2}" presName="spacer" presStyleCnt="0"/>
      <dgm:spPr/>
    </dgm:pt>
    <dgm:pt modelId="{2902C587-EEE1-48B1-A383-0F20A546BA71}" type="pres">
      <dgm:prSet presAssocID="{A6176FBC-122A-46AB-AB8C-BF9732BF1CA5}" presName="parentText" presStyleLbl="node1" presStyleIdx="1" presStyleCnt="5">
        <dgm:presLayoutVars>
          <dgm:chMax val="0"/>
          <dgm:bulletEnabled val="1"/>
        </dgm:presLayoutVars>
      </dgm:prSet>
      <dgm:spPr/>
    </dgm:pt>
    <dgm:pt modelId="{076A81F7-CD4B-4062-9184-1E70C1CD26B4}" type="pres">
      <dgm:prSet presAssocID="{7A524056-E528-46A1-8604-885153662EAA}" presName="spacer" presStyleCnt="0"/>
      <dgm:spPr/>
    </dgm:pt>
    <dgm:pt modelId="{A0F16F29-1549-4567-9252-47F274B0E9E4}" type="pres">
      <dgm:prSet presAssocID="{4F627747-7DB8-4D22-A0BA-189F25C21E15}" presName="parentText" presStyleLbl="node1" presStyleIdx="2" presStyleCnt="5">
        <dgm:presLayoutVars>
          <dgm:chMax val="0"/>
          <dgm:bulletEnabled val="1"/>
        </dgm:presLayoutVars>
      </dgm:prSet>
      <dgm:spPr/>
    </dgm:pt>
    <dgm:pt modelId="{110DA1D4-DF3B-40E7-9E93-654782BE6C36}" type="pres">
      <dgm:prSet presAssocID="{1ACE2EBF-62DC-4CBE-BFBD-9D916CFC07F7}" presName="spacer" presStyleCnt="0"/>
      <dgm:spPr/>
    </dgm:pt>
    <dgm:pt modelId="{C4E6868D-12D4-4D2F-B716-03152578164F}" type="pres">
      <dgm:prSet presAssocID="{3CB5A338-6F0E-437C-935B-8089932AE12E}" presName="parentText" presStyleLbl="node1" presStyleIdx="3" presStyleCnt="5">
        <dgm:presLayoutVars>
          <dgm:chMax val="0"/>
          <dgm:bulletEnabled val="1"/>
        </dgm:presLayoutVars>
      </dgm:prSet>
      <dgm:spPr/>
    </dgm:pt>
    <dgm:pt modelId="{55B9A8BC-00C6-4B49-8951-89336E6AD5A2}" type="pres">
      <dgm:prSet presAssocID="{A230B0C1-8AD4-47C8-8A24-13BF99E99A4D}" presName="spacer" presStyleCnt="0"/>
      <dgm:spPr/>
    </dgm:pt>
    <dgm:pt modelId="{2BA4508B-0B92-4B2E-8151-31FA3272FB89}" type="pres">
      <dgm:prSet presAssocID="{3D78E795-D3C2-4BF0-B36F-3E296ED159FD}" presName="parentText" presStyleLbl="node1" presStyleIdx="4" presStyleCnt="5">
        <dgm:presLayoutVars>
          <dgm:chMax val="0"/>
          <dgm:bulletEnabled val="1"/>
        </dgm:presLayoutVars>
      </dgm:prSet>
      <dgm:spPr/>
    </dgm:pt>
  </dgm:ptLst>
  <dgm:cxnLst>
    <dgm:cxn modelId="{120FE20C-1A0E-442E-B1AF-2DB06B7AA985}" type="presOf" srcId="{9463AAC4-D658-42BE-8B8C-19D0EB0531B9}" destId="{C12A2E43-F705-4551-BCE7-189B77FF13B6}" srcOrd="0" destOrd="0" presId="urn:microsoft.com/office/officeart/2005/8/layout/vList2"/>
    <dgm:cxn modelId="{FD737F26-46D7-4329-8032-3F8001056FC7}" type="presOf" srcId="{CD353FFA-F7B5-45D3-801C-567BED509154}" destId="{2868DCB2-1476-4D0B-87AF-B2A9ABE6F646}" srcOrd="0" destOrd="0" presId="urn:microsoft.com/office/officeart/2005/8/layout/vList2"/>
    <dgm:cxn modelId="{3021172C-69E9-46DA-905F-8FDCCC8C1FC0}" type="presOf" srcId="{3CB5A338-6F0E-437C-935B-8089932AE12E}" destId="{C4E6868D-12D4-4D2F-B716-03152578164F}" srcOrd="0" destOrd="0" presId="urn:microsoft.com/office/officeart/2005/8/layout/vList2"/>
    <dgm:cxn modelId="{0EDF1563-F23F-4830-A5A7-01132A5FA0B4}" srcId="{9463AAC4-D658-42BE-8B8C-19D0EB0531B9}" destId="{3CB5A338-6F0E-437C-935B-8089932AE12E}" srcOrd="3" destOrd="0" parTransId="{8F62A532-D255-4309-B328-4E9D7A01021C}" sibTransId="{A230B0C1-8AD4-47C8-8A24-13BF99E99A4D}"/>
    <dgm:cxn modelId="{03CF7852-56A9-4173-81C9-4CF872BF1EEC}" type="presOf" srcId="{4F627747-7DB8-4D22-A0BA-189F25C21E15}" destId="{A0F16F29-1549-4567-9252-47F274B0E9E4}" srcOrd="0" destOrd="0" presId="urn:microsoft.com/office/officeart/2005/8/layout/vList2"/>
    <dgm:cxn modelId="{9B22545A-A336-4990-AD42-FD9D4E09CED0}" srcId="{9463AAC4-D658-42BE-8B8C-19D0EB0531B9}" destId="{CD353FFA-F7B5-45D3-801C-567BED509154}" srcOrd="0" destOrd="0" parTransId="{D3C3EB17-4B26-4ABA-8699-6FA695432E55}" sibTransId="{DF5B788A-96F5-456A-97A3-EAF39C0F9AD2}"/>
    <dgm:cxn modelId="{93F880A8-CD07-4DED-A864-EA80A8615A1C}" srcId="{9463AAC4-D658-42BE-8B8C-19D0EB0531B9}" destId="{3D78E795-D3C2-4BF0-B36F-3E296ED159FD}" srcOrd="4" destOrd="0" parTransId="{EB8AA2A6-E957-4491-86E4-2A32CFF74FF9}" sibTransId="{1517A1BB-9506-49F9-BB49-7E148A53D28D}"/>
    <dgm:cxn modelId="{8BD6AAE1-B159-405C-B70B-54E9DEE837B0}" type="presOf" srcId="{A6176FBC-122A-46AB-AB8C-BF9732BF1CA5}" destId="{2902C587-EEE1-48B1-A383-0F20A546BA71}" srcOrd="0" destOrd="0" presId="urn:microsoft.com/office/officeart/2005/8/layout/vList2"/>
    <dgm:cxn modelId="{A54EE7ED-01AA-466D-89E7-E427C4636953}" srcId="{9463AAC4-D658-42BE-8B8C-19D0EB0531B9}" destId="{A6176FBC-122A-46AB-AB8C-BF9732BF1CA5}" srcOrd="1" destOrd="0" parTransId="{C0936E82-174E-444D-80E6-A6DC9EA259FF}" sibTransId="{7A524056-E528-46A1-8604-885153662EAA}"/>
    <dgm:cxn modelId="{11AA5BF1-1579-4EEC-8961-8150980CA9A7}" type="presOf" srcId="{3D78E795-D3C2-4BF0-B36F-3E296ED159FD}" destId="{2BA4508B-0B92-4B2E-8151-31FA3272FB89}" srcOrd="0" destOrd="0" presId="urn:microsoft.com/office/officeart/2005/8/layout/vList2"/>
    <dgm:cxn modelId="{01571BFD-531E-45EC-B412-C2BF0A32A550}" srcId="{9463AAC4-D658-42BE-8B8C-19D0EB0531B9}" destId="{4F627747-7DB8-4D22-A0BA-189F25C21E15}" srcOrd="2" destOrd="0" parTransId="{4A330522-D3DA-4D10-AD88-257AC8265D37}" sibTransId="{1ACE2EBF-62DC-4CBE-BFBD-9D916CFC07F7}"/>
    <dgm:cxn modelId="{1BD9E99E-550E-413B-BDC0-A526D521C50D}" type="presParOf" srcId="{C12A2E43-F705-4551-BCE7-189B77FF13B6}" destId="{2868DCB2-1476-4D0B-87AF-B2A9ABE6F646}" srcOrd="0" destOrd="0" presId="urn:microsoft.com/office/officeart/2005/8/layout/vList2"/>
    <dgm:cxn modelId="{CFE83A08-AEB0-4875-A19D-C5B4B0F9E192}" type="presParOf" srcId="{C12A2E43-F705-4551-BCE7-189B77FF13B6}" destId="{E769AA3C-6D5E-40CD-9E43-B4E3019AFE25}" srcOrd="1" destOrd="0" presId="urn:microsoft.com/office/officeart/2005/8/layout/vList2"/>
    <dgm:cxn modelId="{E8461CBD-E467-4EA8-86B3-EBA613CC249C}" type="presParOf" srcId="{C12A2E43-F705-4551-BCE7-189B77FF13B6}" destId="{2902C587-EEE1-48B1-A383-0F20A546BA71}" srcOrd="2" destOrd="0" presId="urn:microsoft.com/office/officeart/2005/8/layout/vList2"/>
    <dgm:cxn modelId="{2368D45F-FD33-4B8B-9AD0-69A75D14DE62}" type="presParOf" srcId="{C12A2E43-F705-4551-BCE7-189B77FF13B6}" destId="{076A81F7-CD4B-4062-9184-1E70C1CD26B4}" srcOrd="3" destOrd="0" presId="urn:microsoft.com/office/officeart/2005/8/layout/vList2"/>
    <dgm:cxn modelId="{1D027C2E-F7B3-405E-9E94-4EBAAD33E7BA}" type="presParOf" srcId="{C12A2E43-F705-4551-BCE7-189B77FF13B6}" destId="{A0F16F29-1549-4567-9252-47F274B0E9E4}" srcOrd="4" destOrd="0" presId="urn:microsoft.com/office/officeart/2005/8/layout/vList2"/>
    <dgm:cxn modelId="{1AE6B4BC-665B-4FA5-AA7F-49B16B8B41FC}" type="presParOf" srcId="{C12A2E43-F705-4551-BCE7-189B77FF13B6}" destId="{110DA1D4-DF3B-40E7-9E93-654782BE6C36}" srcOrd="5" destOrd="0" presId="urn:microsoft.com/office/officeart/2005/8/layout/vList2"/>
    <dgm:cxn modelId="{584DCEB0-10D3-4F2C-86AE-FE4059AA6D82}" type="presParOf" srcId="{C12A2E43-F705-4551-BCE7-189B77FF13B6}" destId="{C4E6868D-12D4-4D2F-B716-03152578164F}" srcOrd="6" destOrd="0" presId="urn:microsoft.com/office/officeart/2005/8/layout/vList2"/>
    <dgm:cxn modelId="{BBADBA79-7A56-4FB0-BF02-439C65EB8A2F}" type="presParOf" srcId="{C12A2E43-F705-4551-BCE7-189B77FF13B6}" destId="{55B9A8BC-00C6-4B49-8951-89336E6AD5A2}" srcOrd="7" destOrd="0" presId="urn:microsoft.com/office/officeart/2005/8/layout/vList2"/>
    <dgm:cxn modelId="{3490B370-BD7B-443C-A987-3C2C489CC8AA}" type="presParOf" srcId="{C12A2E43-F705-4551-BCE7-189B77FF13B6}" destId="{2BA4508B-0B92-4B2E-8151-31FA3272FB89}"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FE7AF0-4B94-48D6-864C-B96BE314278A}">
      <dsp:nvSpPr>
        <dsp:cNvPr id="0" name=""/>
        <dsp:cNvSpPr/>
      </dsp:nvSpPr>
      <dsp:spPr>
        <a:xfrm>
          <a:off x="6360" y="511808"/>
          <a:ext cx="1988233" cy="2385879"/>
        </a:xfrm>
        <a:prstGeom prst="rect">
          <a:avLst/>
        </a:prstGeom>
        <a:solidFill>
          <a:srgbClr val="102F75"/>
        </a:solidFill>
        <a:ln w="12700" cap="flat" cmpd="sng" algn="ctr">
          <a:no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96393" tIns="0" rIns="196393" bIns="330200" numCol="1" spcCol="1270" anchor="t" anchorCtr="0">
          <a:noAutofit/>
        </a:bodyPr>
        <a:lstStyle/>
        <a:p>
          <a:pPr marL="0" lvl="0" indent="0" algn="l" defTabSz="755650">
            <a:lnSpc>
              <a:spcPct val="90000"/>
            </a:lnSpc>
            <a:spcBef>
              <a:spcPct val="0"/>
            </a:spcBef>
            <a:spcAft>
              <a:spcPct val="35000"/>
            </a:spcAft>
            <a:buNone/>
          </a:pPr>
          <a:r>
            <a:rPr lang="nl-NL" sz="1700" b="1" kern="1200" dirty="0"/>
            <a:t>Implementatie van het Zorgpad Palliatieve Zorg waardoor:</a:t>
          </a:r>
          <a:endParaRPr lang="en-US" sz="1700" kern="1200" dirty="0"/>
        </a:p>
      </dsp:txBody>
      <dsp:txXfrm>
        <a:off x="6360" y="1466160"/>
        <a:ext cx="1988233" cy="1431527"/>
      </dsp:txXfrm>
    </dsp:sp>
    <dsp:sp modelId="{503653C8-61A7-47BE-9A30-B8EF8B19C44C}">
      <dsp:nvSpPr>
        <dsp:cNvPr id="0" name=""/>
        <dsp:cNvSpPr/>
      </dsp:nvSpPr>
      <dsp:spPr>
        <a:xfrm>
          <a:off x="6360" y="511808"/>
          <a:ext cx="1988233" cy="954351"/>
        </a:xfrm>
        <a:prstGeom prst="rect">
          <a:avLst/>
        </a:prstGeom>
        <a:noFill/>
        <a:ln w="12700" cap="flat" cmpd="sng" algn="ctr">
          <a:noFill/>
          <a:prstDash val="solid"/>
          <a:miter lim="800000"/>
        </a:ln>
        <a:effectLst/>
        <a:sp3d/>
      </dsp:spPr>
      <dsp:style>
        <a:lnRef idx="1">
          <a:scrgbClr r="0" g="0" b="0"/>
        </a:lnRef>
        <a:fillRef idx="3">
          <a:scrgbClr r="0" g="0" b="0"/>
        </a:fillRef>
        <a:effectRef idx="2">
          <a:scrgbClr r="0" g="0" b="0"/>
        </a:effectRef>
        <a:fontRef idx="minor">
          <a:schemeClr val="lt1"/>
        </a:fontRef>
      </dsp:style>
      <dsp:txBody>
        <a:bodyPr spcFirstLastPara="0" vert="horz" wrap="square" lIns="196393" tIns="165100" rIns="196393" bIns="165100" numCol="1" spcCol="1270" anchor="ctr" anchorCtr="0">
          <a:noAutofit/>
        </a:bodyPr>
        <a:lstStyle/>
        <a:p>
          <a:pPr marL="0" lvl="0" indent="0" algn="l" defTabSz="1955800">
            <a:lnSpc>
              <a:spcPct val="90000"/>
            </a:lnSpc>
            <a:spcBef>
              <a:spcPct val="0"/>
            </a:spcBef>
            <a:spcAft>
              <a:spcPct val="35000"/>
            </a:spcAft>
            <a:buNone/>
          </a:pPr>
          <a:r>
            <a:rPr lang="en-US" sz="4400" kern="1200"/>
            <a:t>01</a:t>
          </a:r>
        </a:p>
      </dsp:txBody>
      <dsp:txXfrm>
        <a:off x="6360" y="511808"/>
        <a:ext cx="1988233" cy="954351"/>
      </dsp:txXfrm>
    </dsp:sp>
    <dsp:sp modelId="{5919A8F0-B796-427E-9899-AC3F2A9F3AEB}">
      <dsp:nvSpPr>
        <dsp:cNvPr id="0" name=""/>
        <dsp:cNvSpPr/>
      </dsp:nvSpPr>
      <dsp:spPr>
        <a:xfrm>
          <a:off x="2153652" y="511808"/>
          <a:ext cx="1988233" cy="2385879"/>
        </a:xfrm>
        <a:prstGeom prst="rect">
          <a:avLst/>
        </a:prstGeom>
        <a:solidFill>
          <a:srgbClr val="0073A0"/>
        </a:solidFill>
        <a:ln w="12700" cap="flat" cmpd="sng" algn="ctr">
          <a:no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96393" tIns="0" rIns="196393" bIns="330200" numCol="1" spcCol="1270" anchor="t" anchorCtr="0">
          <a:noAutofit/>
        </a:bodyPr>
        <a:lstStyle/>
        <a:p>
          <a:pPr marL="0" lvl="0" indent="0" algn="l" defTabSz="755650">
            <a:lnSpc>
              <a:spcPct val="90000"/>
            </a:lnSpc>
            <a:spcBef>
              <a:spcPct val="0"/>
            </a:spcBef>
            <a:spcAft>
              <a:spcPct val="35000"/>
            </a:spcAft>
            <a:buNone/>
          </a:pPr>
          <a:r>
            <a:rPr lang="nl-NL" sz="1700" b="1" kern="1200" dirty="0"/>
            <a:t>Bewoners krijgen op tijd goede palliatieve zorg </a:t>
          </a:r>
          <a:endParaRPr lang="en-US" sz="1700" kern="1200" dirty="0"/>
        </a:p>
      </dsp:txBody>
      <dsp:txXfrm>
        <a:off x="2153652" y="1466160"/>
        <a:ext cx="1988233" cy="1431527"/>
      </dsp:txXfrm>
    </dsp:sp>
    <dsp:sp modelId="{C663F3AD-1985-4E75-BD16-841774F439D1}">
      <dsp:nvSpPr>
        <dsp:cNvPr id="0" name=""/>
        <dsp:cNvSpPr/>
      </dsp:nvSpPr>
      <dsp:spPr>
        <a:xfrm>
          <a:off x="2153652" y="511808"/>
          <a:ext cx="1988233" cy="954351"/>
        </a:xfrm>
        <a:prstGeom prst="rect">
          <a:avLst/>
        </a:prstGeom>
        <a:noFill/>
        <a:ln w="12700" cap="flat" cmpd="sng" algn="ctr">
          <a:noFill/>
          <a:prstDash val="solid"/>
          <a:miter lim="800000"/>
        </a:ln>
        <a:effectLst/>
        <a:sp3d/>
      </dsp:spPr>
      <dsp:style>
        <a:lnRef idx="1">
          <a:scrgbClr r="0" g="0" b="0"/>
        </a:lnRef>
        <a:fillRef idx="3">
          <a:scrgbClr r="0" g="0" b="0"/>
        </a:fillRef>
        <a:effectRef idx="2">
          <a:scrgbClr r="0" g="0" b="0"/>
        </a:effectRef>
        <a:fontRef idx="minor">
          <a:schemeClr val="lt1"/>
        </a:fontRef>
      </dsp:style>
      <dsp:txBody>
        <a:bodyPr spcFirstLastPara="0" vert="horz" wrap="square" lIns="196393" tIns="165100" rIns="196393" bIns="165100" numCol="1" spcCol="1270" anchor="ctr" anchorCtr="0">
          <a:noAutofit/>
        </a:bodyPr>
        <a:lstStyle/>
        <a:p>
          <a:pPr marL="0" lvl="0" indent="0" algn="l" defTabSz="1955800">
            <a:lnSpc>
              <a:spcPct val="90000"/>
            </a:lnSpc>
            <a:spcBef>
              <a:spcPct val="0"/>
            </a:spcBef>
            <a:spcAft>
              <a:spcPct val="35000"/>
            </a:spcAft>
            <a:buNone/>
          </a:pPr>
          <a:r>
            <a:rPr lang="en-US" sz="4400" kern="1200"/>
            <a:t>02</a:t>
          </a:r>
        </a:p>
      </dsp:txBody>
      <dsp:txXfrm>
        <a:off x="2153652" y="511808"/>
        <a:ext cx="1988233" cy="954351"/>
      </dsp:txXfrm>
    </dsp:sp>
    <dsp:sp modelId="{77200579-D671-4054-9698-5B6993294ACF}">
      <dsp:nvSpPr>
        <dsp:cNvPr id="0" name=""/>
        <dsp:cNvSpPr/>
      </dsp:nvSpPr>
      <dsp:spPr>
        <a:xfrm>
          <a:off x="4300943" y="511808"/>
          <a:ext cx="1988233" cy="2385879"/>
        </a:xfrm>
        <a:prstGeom prst="rect">
          <a:avLst/>
        </a:prstGeom>
        <a:solidFill>
          <a:srgbClr val="3BA2B3"/>
        </a:solidFill>
        <a:ln w="12700" cap="flat" cmpd="sng" algn="ctr">
          <a:no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96393" tIns="0" rIns="196393" bIns="330200" numCol="1" spcCol="1270" anchor="t" anchorCtr="0">
          <a:noAutofit/>
        </a:bodyPr>
        <a:lstStyle/>
        <a:p>
          <a:pPr marL="0" lvl="0" indent="0" algn="l" defTabSz="755650" rtl="0">
            <a:lnSpc>
              <a:spcPct val="90000"/>
            </a:lnSpc>
            <a:spcBef>
              <a:spcPct val="0"/>
            </a:spcBef>
            <a:spcAft>
              <a:spcPct val="35000"/>
            </a:spcAft>
            <a:buNone/>
          </a:pPr>
          <a:r>
            <a:rPr lang="nl-NL" sz="1700" b="1" kern="1200" dirty="0">
              <a:latin typeface="+mn-lt"/>
            </a:rPr>
            <a:t>Zorgteam zit op één lijn, ook met de behandelaren.</a:t>
          </a:r>
          <a:endParaRPr lang="en-US" sz="1700" kern="1200" dirty="0">
            <a:latin typeface="+mn-lt"/>
          </a:endParaRPr>
        </a:p>
      </dsp:txBody>
      <dsp:txXfrm>
        <a:off x="4300943" y="1466160"/>
        <a:ext cx="1988233" cy="1431527"/>
      </dsp:txXfrm>
    </dsp:sp>
    <dsp:sp modelId="{25B2237C-AEED-4739-9455-0D3C4B5B5A73}">
      <dsp:nvSpPr>
        <dsp:cNvPr id="0" name=""/>
        <dsp:cNvSpPr/>
      </dsp:nvSpPr>
      <dsp:spPr>
        <a:xfrm>
          <a:off x="4300943" y="511808"/>
          <a:ext cx="1988233" cy="954351"/>
        </a:xfrm>
        <a:prstGeom prst="rect">
          <a:avLst/>
        </a:prstGeom>
        <a:noFill/>
        <a:ln w="12700" cap="flat" cmpd="sng" algn="ctr">
          <a:noFill/>
          <a:prstDash val="solid"/>
          <a:miter lim="800000"/>
        </a:ln>
        <a:effectLst/>
        <a:sp3d/>
      </dsp:spPr>
      <dsp:style>
        <a:lnRef idx="1">
          <a:scrgbClr r="0" g="0" b="0"/>
        </a:lnRef>
        <a:fillRef idx="3">
          <a:scrgbClr r="0" g="0" b="0"/>
        </a:fillRef>
        <a:effectRef idx="2">
          <a:scrgbClr r="0" g="0" b="0"/>
        </a:effectRef>
        <a:fontRef idx="minor">
          <a:schemeClr val="lt1"/>
        </a:fontRef>
      </dsp:style>
      <dsp:txBody>
        <a:bodyPr spcFirstLastPara="0" vert="horz" wrap="square" lIns="196393" tIns="165100" rIns="196393" bIns="165100" numCol="1" spcCol="1270" anchor="ctr" anchorCtr="0">
          <a:noAutofit/>
        </a:bodyPr>
        <a:lstStyle/>
        <a:p>
          <a:pPr marL="0" lvl="0" indent="0" algn="l" defTabSz="1955800">
            <a:lnSpc>
              <a:spcPct val="90000"/>
            </a:lnSpc>
            <a:spcBef>
              <a:spcPct val="0"/>
            </a:spcBef>
            <a:spcAft>
              <a:spcPct val="35000"/>
            </a:spcAft>
            <a:buNone/>
          </a:pPr>
          <a:r>
            <a:rPr lang="en-US" sz="4400" kern="1200"/>
            <a:t>03</a:t>
          </a:r>
        </a:p>
      </dsp:txBody>
      <dsp:txXfrm>
        <a:off x="4300943" y="511808"/>
        <a:ext cx="1988233" cy="954351"/>
      </dsp:txXfrm>
    </dsp:sp>
    <dsp:sp modelId="{C1B368E3-4AB4-444A-82E3-5BFE9AD5D4DC}">
      <dsp:nvSpPr>
        <dsp:cNvPr id="0" name=""/>
        <dsp:cNvSpPr/>
      </dsp:nvSpPr>
      <dsp:spPr>
        <a:xfrm>
          <a:off x="6448235" y="511808"/>
          <a:ext cx="1988233" cy="2385879"/>
        </a:xfrm>
        <a:prstGeom prst="rect">
          <a:avLst/>
        </a:prstGeom>
        <a:solidFill>
          <a:srgbClr val="4DBCC6"/>
        </a:solidFill>
        <a:ln w="12700" cap="flat" cmpd="sng" algn="ctr">
          <a:no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96393" tIns="0" rIns="196393" bIns="330200" numCol="1" spcCol="1270" anchor="t" anchorCtr="0">
          <a:noAutofit/>
        </a:bodyPr>
        <a:lstStyle/>
        <a:p>
          <a:pPr marL="0" lvl="0" indent="0" algn="l" defTabSz="755650" rtl="0">
            <a:lnSpc>
              <a:spcPct val="90000"/>
            </a:lnSpc>
            <a:spcBef>
              <a:spcPct val="0"/>
            </a:spcBef>
            <a:spcAft>
              <a:spcPct val="35000"/>
            </a:spcAft>
            <a:buNone/>
          </a:pPr>
          <a:r>
            <a:rPr lang="nl-NL" sz="1700" b="1" kern="1200" dirty="0"/>
            <a:t>Samen signaleren zij achteruitgang</a:t>
          </a:r>
          <a:endParaRPr lang="en-US" sz="1700" kern="1200" dirty="0"/>
        </a:p>
      </dsp:txBody>
      <dsp:txXfrm>
        <a:off x="6448235" y="1466160"/>
        <a:ext cx="1988233" cy="1431527"/>
      </dsp:txXfrm>
    </dsp:sp>
    <dsp:sp modelId="{BE4CAF43-9156-4D96-A035-67A1F202D159}">
      <dsp:nvSpPr>
        <dsp:cNvPr id="0" name=""/>
        <dsp:cNvSpPr/>
      </dsp:nvSpPr>
      <dsp:spPr>
        <a:xfrm>
          <a:off x="6448235" y="511808"/>
          <a:ext cx="1988233" cy="954351"/>
        </a:xfrm>
        <a:prstGeom prst="rect">
          <a:avLst/>
        </a:prstGeom>
        <a:noFill/>
        <a:ln w="12700" cap="flat" cmpd="sng" algn="ctr">
          <a:noFill/>
          <a:prstDash val="solid"/>
          <a:miter lim="800000"/>
        </a:ln>
        <a:effectLst/>
        <a:sp3d/>
      </dsp:spPr>
      <dsp:style>
        <a:lnRef idx="1">
          <a:scrgbClr r="0" g="0" b="0"/>
        </a:lnRef>
        <a:fillRef idx="3">
          <a:scrgbClr r="0" g="0" b="0"/>
        </a:fillRef>
        <a:effectRef idx="2">
          <a:scrgbClr r="0" g="0" b="0"/>
        </a:effectRef>
        <a:fontRef idx="minor">
          <a:schemeClr val="lt1"/>
        </a:fontRef>
      </dsp:style>
      <dsp:txBody>
        <a:bodyPr spcFirstLastPara="0" vert="horz" wrap="square" lIns="196393" tIns="165100" rIns="196393" bIns="165100" numCol="1" spcCol="1270" anchor="ctr" anchorCtr="0">
          <a:noAutofit/>
        </a:bodyPr>
        <a:lstStyle/>
        <a:p>
          <a:pPr marL="0" lvl="0" indent="0" algn="l" defTabSz="1955800">
            <a:lnSpc>
              <a:spcPct val="90000"/>
            </a:lnSpc>
            <a:spcBef>
              <a:spcPct val="0"/>
            </a:spcBef>
            <a:spcAft>
              <a:spcPct val="35000"/>
            </a:spcAft>
            <a:buNone/>
          </a:pPr>
          <a:r>
            <a:rPr lang="en-US" sz="4400" kern="1200"/>
            <a:t>04</a:t>
          </a:r>
        </a:p>
      </dsp:txBody>
      <dsp:txXfrm>
        <a:off x="6448235" y="511808"/>
        <a:ext cx="1988233" cy="954351"/>
      </dsp:txXfrm>
    </dsp:sp>
    <dsp:sp modelId="{8A61BEFD-379D-48D0-AC2C-0CCF797693E6}">
      <dsp:nvSpPr>
        <dsp:cNvPr id="0" name=""/>
        <dsp:cNvSpPr/>
      </dsp:nvSpPr>
      <dsp:spPr>
        <a:xfrm>
          <a:off x="8595527" y="511808"/>
          <a:ext cx="1988233" cy="2385879"/>
        </a:xfrm>
        <a:prstGeom prst="rect">
          <a:avLst/>
        </a:prstGeom>
        <a:solidFill>
          <a:srgbClr val="85D5CC"/>
        </a:solidFill>
        <a:ln w="12700" cap="flat" cmpd="sng" algn="ctr">
          <a:no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96393" tIns="0" rIns="196393" bIns="330200" numCol="1" spcCol="1270" anchor="t" anchorCtr="0">
          <a:noAutofit/>
        </a:bodyPr>
        <a:lstStyle/>
        <a:p>
          <a:pPr marL="0" lvl="0" indent="0" algn="l" defTabSz="755650">
            <a:lnSpc>
              <a:spcPct val="90000"/>
            </a:lnSpc>
            <a:spcBef>
              <a:spcPct val="0"/>
            </a:spcBef>
            <a:spcAft>
              <a:spcPct val="35000"/>
            </a:spcAft>
            <a:buNone/>
          </a:pPr>
          <a:r>
            <a:rPr lang="nl-NL" sz="1700" b="1" kern="1200" dirty="0"/>
            <a:t>Familie wordt meegenomen in het proces</a:t>
          </a:r>
          <a:br>
            <a:rPr lang="nl-NL" sz="1700" kern="1200" dirty="0"/>
          </a:br>
          <a:endParaRPr lang="en-US" sz="1700" kern="1200" dirty="0"/>
        </a:p>
      </dsp:txBody>
      <dsp:txXfrm>
        <a:off x="8595527" y="1466160"/>
        <a:ext cx="1988233" cy="1431527"/>
      </dsp:txXfrm>
    </dsp:sp>
    <dsp:sp modelId="{A160EB4A-FDE3-45A0-9A5B-3E04F243F384}">
      <dsp:nvSpPr>
        <dsp:cNvPr id="0" name=""/>
        <dsp:cNvSpPr/>
      </dsp:nvSpPr>
      <dsp:spPr>
        <a:xfrm>
          <a:off x="8595527" y="511808"/>
          <a:ext cx="1988233" cy="954351"/>
        </a:xfrm>
        <a:prstGeom prst="rect">
          <a:avLst/>
        </a:prstGeom>
        <a:noFill/>
        <a:ln w="12700" cap="flat" cmpd="sng" algn="ctr">
          <a:noFill/>
          <a:prstDash val="solid"/>
          <a:miter lim="800000"/>
        </a:ln>
        <a:effectLst/>
        <a:sp3d/>
      </dsp:spPr>
      <dsp:style>
        <a:lnRef idx="1">
          <a:scrgbClr r="0" g="0" b="0"/>
        </a:lnRef>
        <a:fillRef idx="3">
          <a:scrgbClr r="0" g="0" b="0"/>
        </a:fillRef>
        <a:effectRef idx="2">
          <a:scrgbClr r="0" g="0" b="0"/>
        </a:effectRef>
        <a:fontRef idx="minor">
          <a:schemeClr val="lt1"/>
        </a:fontRef>
      </dsp:style>
      <dsp:txBody>
        <a:bodyPr spcFirstLastPara="0" vert="horz" wrap="square" lIns="196393" tIns="165100" rIns="196393" bIns="165100" numCol="1" spcCol="1270" anchor="ctr" anchorCtr="0">
          <a:noAutofit/>
        </a:bodyPr>
        <a:lstStyle/>
        <a:p>
          <a:pPr marL="0" lvl="0" indent="0" algn="l" defTabSz="1955800">
            <a:lnSpc>
              <a:spcPct val="90000"/>
            </a:lnSpc>
            <a:spcBef>
              <a:spcPct val="0"/>
            </a:spcBef>
            <a:spcAft>
              <a:spcPct val="35000"/>
            </a:spcAft>
            <a:buNone/>
          </a:pPr>
          <a:r>
            <a:rPr lang="en-US" sz="4400" kern="1200"/>
            <a:t>05</a:t>
          </a:r>
        </a:p>
      </dsp:txBody>
      <dsp:txXfrm>
        <a:off x="8595527" y="511808"/>
        <a:ext cx="1988233" cy="9543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59A63B-CC22-4508-94F7-F369DB098FAA}">
      <dsp:nvSpPr>
        <dsp:cNvPr id="0" name=""/>
        <dsp:cNvSpPr/>
      </dsp:nvSpPr>
      <dsp:spPr>
        <a:xfrm rot="5400000">
          <a:off x="6462145" y="-2636651"/>
          <a:ext cx="1280164" cy="6729984"/>
        </a:xfrm>
        <a:prstGeom prst="round2SameRect">
          <a:avLst/>
        </a:prstGeom>
        <a:solidFill>
          <a:srgbClr val="DAE4FA">
            <a:alpha val="89804"/>
          </a:srgbClr>
        </a:solidFill>
        <a:ln w="6350" cap="flat" cmpd="sng" algn="ctr">
          <a:solidFill>
            <a:srgbClr val="5B9BD5">
              <a:tint val="40000"/>
              <a:alpha val="90000"/>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solidFill>
                <a:sysClr val="windowText" lastClr="000000">
                  <a:hueOff val="0"/>
                  <a:satOff val="0"/>
                  <a:lumOff val="0"/>
                  <a:alphaOff val="0"/>
                </a:sysClr>
              </a:solidFill>
              <a:latin typeface="+mn-lt"/>
              <a:ea typeface="+mn-ea"/>
              <a:cs typeface="+mn-cs"/>
            </a:rPr>
            <a:t>Kick off </a:t>
          </a:r>
          <a:r>
            <a:rPr lang="en-US" sz="1800" kern="1200" dirty="0" err="1">
              <a:solidFill>
                <a:sysClr val="windowText" lastClr="000000">
                  <a:hueOff val="0"/>
                  <a:satOff val="0"/>
                  <a:lumOff val="0"/>
                  <a:alphaOff val="0"/>
                </a:sysClr>
              </a:solidFill>
              <a:latin typeface="+mn-lt"/>
              <a:ea typeface="+mn-ea"/>
              <a:cs typeface="+mn-cs"/>
            </a:rPr>
            <a:t>bijeenkomsten</a:t>
          </a:r>
          <a:r>
            <a:rPr lang="en-US" sz="1800" kern="1200" dirty="0">
              <a:solidFill>
                <a:sysClr val="windowText" lastClr="000000">
                  <a:hueOff val="0"/>
                  <a:satOff val="0"/>
                  <a:lumOff val="0"/>
                  <a:alphaOff val="0"/>
                </a:sysClr>
              </a:solidFill>
              <a:latin typeface="+mn-lt"/>
              <a:ea typeface="+mn-ea"/>
              <a:cs typeface="+mn-cs"/>
            </a:rPr>
            <a:t> (</a:t>
          </a:r>
          <a:r>
            <a:rPr lang="en-US" sz="1800" kern="1200" dirty="0" err="1">
              <a:solidFill>
                <a:sysClr val="windowText" lastClr="000000">
                  <a:hueOff val="0"/>
                  <a:satOff val="0"/>
                  <a:lumOff val="0"/>
                  <a:alphaOff val="0"/>
                </a:sysClr>
              </a:solidFill>
              <a:latin typeface="+mn-lt"/>
              <a:ea typeface="+mn-ea"/>
              <a:cs typeface="+mn-cs"/>
            </a:rPr>
            <a:t>zorgmedewerkers</a:t>
          </a:r>
          <a:r>
            <a:rPr lang="en-US" sz="1800" kern="1200" dirty="0">
              <a:solidFill>
                <a:sysClr val="windowText" lastClr="000000">
                  <a:hueOff val="0"/>
                  <a:satOff val="0"/>
                  <a:lumOff val="0"/>
                  <a:alphaOff val="0"/>
                </a:sysClr>
              </a:solidFill>
              <a:latin typeface="+mn-lt"/>
              <a:ea typeface="+mn-ea"/>
              <a:cs typeface="+mn-cs"/>
            </a:rPr>
            <a:t>, </a:t>
          </a:r>
          <a:r>
            <a:rPr lang="en-US" sz="1800" kern="1200" dirty="0" err="1">
              <a:solidFill>
                <a:sysClr val="windowText" lastClr="000000">
                  <a:hueOff val="0"/>
                  <a:satOff val="0"/>
                  <a:lumOff val="0"/>
                  <a:alphaOff val="0"/>
                </a:sysClr>
              </a:solidFill>
              <a:latin typeface="+mn-lt"/>
              <a:ea typeface="+mn-ea"/>
              <a:cs typeface="+mn-cs"/>
            </a:rPr>
            <a:t>behandelaren</a:t>
          </a:r>
          <a:r>
            <a:rPr lang="en-US" sz="1800" kern="1200" dirty="0">
              <a:solidFill>
                <a:sysClr val="windowText" lastClr="000000">
                  <a:hueOff val="0"/>
                  <a:satOff val="0"/>
                  <a:lumOff val="0"/>
                  <a:alphaOff val="0"/>
                </a:sysClr>
              </a:solidFill>
              <a:latin typeface="+mn-lt"/>
              <a:ea typeface="+mn-ea"/>
              <a:cs typeface="+mn-cs"/>
            </a:rPr>
            <a:t> en </a:t>
          </a:r>
          <a:r>
            <a:rPr lang="en-US" sz="1800" kern="1200" dirty="0" err="1">
              <a:solidFill>
                <a:sysClr val="windowText" lastClr="000000">
                  <a:hueOff val="0"/>
                  <a:satOff val="0"/>
                  <a:lumOff val="0"/>
                  <a:alphaOff val="0"/>
                </a:sysClr>
              </a:solidFill>
              <a:latin typeface="+mn-lt"/>
              <a:ea typeface="+mn-ea"/>
              <a:cs typeface="+mn-cs"/>
            </a:rPr>
            <a:t>ondersteunende</a:t>
          </a:r>
          <a:r>
            <a:rPr lang="en-US" sz="1800" kern="1200" dirty="0">
              <a:solidFill>
                <a:sysClr val="windowText" lastClr="000000">
                  <a:hueOff val="0"/>
                  <a:satOff val="0"/>
                  <a:lumOff val="0"/>
                  <a:alphaOff val="0"/>
                </a:sysClr>
              </a:solidFill>
              <a:latin typeface="+mn-lt"/>
              <a:ea typeface="+mn-ea"/>
              <a:cs typeface="+mn-cs"/>
            </a:rPr>
            <a:t> </a:t>
          </a:r>
          <a:r>
            <a:rPr lang="en-US" sz="1800" kern="1200" dirty="0" err="1">
              <a:solidFill>
                <a:sysClr val="windowText" lastClr="000000">
                  <a:hueOff val="0"/>
                  <a:satOff val="0"/>
                  <a:lumOff val="0"/>
                  <a:alphaOff val="0"/>
                </a:sysClr>
              </a:solidFill>
              <a:latin typeface="+mn-lt"/>
              <a:ea typeface="+mn-ea"/>
              <a:cs typeface="+mn-cs"/>
            </a:rPr>
            <a:t>diensten</a:t>
          </a:r>
          <a:r>
            <a:rPr lang="en-US" sz="1800" kern="1200" dirty="0">
              <a:solidFill>
                <a:sysClr val="windowText" lastClr="000000">
                  <a:hueOff val="0"/>
                  <a:satOff val="0"/>
                  <a:lumOff val="0"/>
                  <a:alphaOff val="0"/>
                </a:sysClr>
              </a:solidFill>
              <a:latin typeface="+mn-lt"/>
              <a:ea typeface="+mn-ea"/>
              <a:cs typeface="+mn-cs"/>
            </a:rPr>
            <a:t>, </a:t>
          </a:r>
          <a:r>
            <a:rPr lang="en-US" sz="1800" kern="1200" dirty="0" err="1">
              <a:solidFill>
                <a:sysClr val="windowText" lastClr="000000">
                  <a:hueOff val="0"/>
                  <a:satOff val="0"/>
                  <a:lumOff val="0"/>
                  <a:alphaOff val="0"/>
                </a:sysClr>
              </a:solidFill>
              <a:latin typeface="+mn-lt"/>
              <a:ea typeface="+mn-ea"/>
              <a:cs typeface="+mn-cs"/>
            </a:rPr>
            <a:t>aandachtsvelders</a:t>
          </a:r>
          <a:r>
            <a:rPr lang="en-US" sz="1800" kern="1200" dirty="0">
              <a:solidFill>
                <a:sysClr val="windowText" lastClr="000000">
                  <a:hueOff val="0"/>
                  <a:satOff val="0"/>
                  <a:lumOff val="0"/>
                  <a:alphaOff val="0"/>
                </a:sysClr>
              </a:solidFill>
              <a:latin typeface="+mn-lt"/>
              <a:ea typeface="+mn-ea"/>
              <a:cs typeface="+mn-cs"/>
            </a:rPr>
            <a:t>)</a:t>
          </a:r>
        </a:p>
        <a:p>
          <a:pPr marL="171450" lvl="1" indent="-171450" algn="l" defTabSz="800100">
            <a:lnSpc>
              <a:spcPct val="90000"/>
            </a:lnSpc>
            <a:spcBef>
              <a:spcPct val="0"/>
            </a:spcBef>
            <a:spcAft>
              <a:spcPct val="15000"/>
            </a:spcAft>
            <a:buChar char="•"/>
          </a:pPr>
          <a:r>
            <a:rPr lang="en-US" sz="1800" b="1" kern="1200" dirty="0" err="1">
              <a:solidFill>
                <a:sysClr val="windowText" lastClr="000000">
                  <a:hueOff val="0"/>
                  <a:satOff val="0"/>
                  <a:lumOff val="0"/>
                  <a:alphaOff val="0"/>
                </a:sysClr>
              </a:solidFill>
              <a:latin typeface="+mn-lt"/>
              <a:ea typeface="+mn-ea"/>
              <a:cs typeface="+mn-cs"/>
            </a:rPr>
            <a:t>Informatiebijeenkomst</a:t>
          </a:r>
          <a:r>
            <a:rPr lang="en-US" sz="1800" b="1" kern="1200" dirty="0">
              <a:solidFill>
                <a:sysClr val="windowText" lastClr="000000">
                  <a:hueOff val="0"/>
                  <a:satOff val="0"/>
                  <a:lumOff val="0"/>
                  <a:alphaOff val="0"/>
                </a:sysClr>
              </a:solidFill>
              <a:latin typeface="+mn-lt"/>
              <a:ea typeface="+mn-ea"/>
              <a:cs typeface="+mn-cs"/>
            </a:rPr>
            <a:t> </a:t>
          </a:r>
          <a:r>
            <a:rPr lang="en-US" sz="1800" b="1" kern="1200" dirty="0" err="1">
              <a:solidFill>
                <a:sysClr val="windowText" lastClr="000000">
                  <a:hueOff val="0"/>
                  <a:satOff val="0"/>
                  <a:lumOff val="0"/>
                  <a:alphaOff val="0"/>
                </a:sysClr>
              </a:solidFill>
              <a:latin typeface="+mn-lt"/>
              <a:ea typeface="+mn-ea"/>
              <a:cs typeface="+mn-cs"/>
            </a:rPr>
            <a:t>voor</a:t>
          </a:r>
          <a:r>
            <a:rPr lang="en-US" sz="1800" b="1" kern="1200" dirty="0">
              <a:solidFill>
                <a:sysClr val="windowText" lastClr="000000">
                  <a:hueOff val="0"/>
                  <a:satOff val="0"/>
                  <a:lumOff val="0"/>
                  <a:alphaOff val="0"/>
                </a:sysClr>
              </a:solidFill>
              <a:latin typeface="+mn-lt"/>
              <a:ea typeface="+mn-ea"/>
              <a:cs typeface="+mn-cs"/>
            </a:rPr>
            <a:t> </a:t>
          </a:r>
          <a:r>
            <a:rPr lang="en-US" sz="1800" b="1" kern="1200" dirty="0" err="1">
              <a:solidFill>
                <a:sysClr val="windowText" lastClr="000000">
                  <a:hueOff val="0"/>
                  <a:satOff val="0"/>
                  <a:lumOff val="0"/>
                  <a:alphaOff val="0"/>
                </a:sysClr>
              </a:solidFill>
              <a:latin typeface="+mn-lt"/>
              <a:ea typeface="+mn-ea"/>
              <a:cs typeface="+mn-cs"/>
            </a:rPr>
            <a:t>familie</a:t>
          </a:r>
          <a:endParaRPr lang="en-US" sz="1800" b="1" kern="1200" dirty="0">
            <a:solidFill>
              <a:sysClr val="windowText" lastClr="000000">
                <a:hueOff val="0"/>
                <a:satOff val="0"/>
                <a:lumOff val="0"/>
                <a:alphaOff val="0"/>
              </a:sysClr>
            </a:solidFill>
            <a:latin typeface="+mn-lt"/>
            <a:ea typeface="+mn-ea"/>
            <a:cs typeface="+mn-cs"/>
          </a:endParaRPr>
        </a:p>
        <a:p>
          <a:pPr marL="171450" lvl="1" indent="-171450" algn="l" defTabSz="800100">
            <a:lnSpc>
              <a:spcPct val="90000"/>
            </a:lnSpc>
            <a:spcBef>
              <a:spcPct val="0"/>
            </a:spcBef>
            <a:spcAft>
              <a:spcPct val="15000"/>
            </a:spcAft>
            <a:buChar char="•"/>
          </a:pPr>
          <a:r>
            <a:rPr lang="en-US" sz="1800" kern="1200" dirty="0" err="1">
              <a:solidFill>
                <a:sysClr val="windowText" lastClr="000000">
                  <a:hueOff val="0"/>
                  <a:satOff val="0"/>
                  <a:lumOff val="0"/>
                  <a:alphaOff val="0"/>
                </a:sysClr>
              </a:solidFill>
              <a:latin typeface="+mn-lt"/>
              <a:ea typeface="+mn-ea"/>
              <a:cs typeface="+mn-cs"/>
            </a:rPr>
            <a:t>Samenstellen</a:t>
          </a:r>
          <a:r>
            <a:rPr lang="en-US" sz="1800" kern="1200" dirty="0">
              <a:solidFill>
                <a:sysClr val="windowText" lastClr="000000">
                  <a:hueOff val="0"/>
                  <a:satOff val="0"/>
                  <a:lumOff val="0"/>
                  <a:alphaOff val="0"/>
                </a:sysClr>
              </a:solidFill>
              <a:latin typeface="+mn-lt"/>
              <a:ea typeface="+mn-ea"/>
              <a:cs typeface="+mn-cs"/>
            </a:rPr>
            <a:t> </a:t>
          </a:r>
          <a:r>
            <a:rPr lang="en-US" sz="1800" kern="1200" dirty="0" err="1">
              <a:solidFill>
                <a:sysClr val="windowText" lastClr="000000">
                  <a:hueOff val="0"/>
                  <a:satOff val="0"/>
                  <a:lumOff val="0"/>
                  <a:alphaOff val="0"/>
                </a:sysClr>
              </a:solidFill>
              <a:latin typeface="+mn-lt"/>
              <a:ea typeface="+mn-ea"/>
              <a:cs typeface="+mn-cs"/>
            </a:rPr>
            <a:t>kernteam</a:t>
          </a:r>
          <a:endParaRPr lang="en-US" sz="1800" kern="1200" dirty="0">
            <a:solidFill>
              <a:sysClr val="windowText" lastClr="000000">
                <a:hueOff val="0"/>
                <a:satOff val="0"/>
                <a:lumOff val="0"/>
                <a:alphaOff val="0"/>
              </a:sysClr>
            </a:solidFill>
            <a:latin typeface="+mn-lt"/>
            <a:ea typeface="+mn-ea"/>
            <a:cs typeface="+mn-cs"/>
          </a:endParaRPr>
        </a:p>
      </dsp:txBody>
      <dsp:txXfrm rot="-5400000">
        <a:off x="3737235" y="150751"/>
        <a:ext cx="6667492" cy="1155180"/>
      </dsp:txXfrm>
    </dsp:sp>
    <dsp:sp modelId="{2555F4D7-DF5B-461C-B35E-F1B702731904}">
      <dsp:nvSpPr>
        <dsp:cNvPr id="0" name=""/>
        <dsp:cNvSpPr/>
      </dsp:nvSpPr>
      <dsp:spPr>
        <a:xfrm>
          <a:off x="0" y="2124"/>
          <a:ext cx="3785616" cy="1402286"/>
        </a:xfrm>
        <a:prstGeom prst="roundRect">
          <a:avLst/>
        </a:prstGeom>
        <a:solidFill>
          <a:srgbClr val="102F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nl-NL" sz="3900" b="1" kern="1200" dirty="0">
              <a:solidFill>
                <a:sysClr val="window" lastClr="FFFFFF"/>
              </a:solidFill>
              <a:latin typeface="+mj-lt"/>
              <a:ea typeface="+mn-ea"/>
              <a:cs typeface="+mn-cs"/>
            </a:rPr>
            <a:t>Voorbereiding</a:t>
          </a:r>
          <a:endParaRPr lang="en-US" sz="3900" kern="1200" dirty="0">
            <a:solidFill>
              <a:sysClr val="window" lastClr="FFFFFF"/>
            </a:solidFill>
            <a:latin typeface="+mj-lt"/>
            <a:ea typeface="+mn-ea"/>
            <a:cs typeface="+mn-cs"/>
          </a:endParaRPr>
        </a:p>
      </dsp:txBody>
      <dsp:txXfrm>
        <a:off x="68454" y="70578"/>
        <a:ext cx="3648708" cy="1265378"/>
      </dsp:txXfrm>
    </dsp:sp>
    <dsp:sp modelId="{204C8D1B-2739-41B4-86B5-8F18642DAAFE}">
      <dsp:nvSpPr>
        <dsp:cNvPr id="0" name=""/>
        <dsp:cNvSpPr/>
      </dsp:nvSpPr>
      <dsp:spPr>
        <a:xfrm rot="5400000">
          <a:off x="6503682" y="-1189323"/>
          <a:ext cx="1293850" cy="6729984"/>
        </a:xfrm>
        <a:prstGeom prst="round2SameRect">
          <a:avLst/>
        </a:prstGeom>
        <a:solidFill>
          <a:srgbClr val="C1EDFF">
            <a:alpha val="89804"/>
          </a:srgbClr>
        </a:solidFill>
        <a:ln w="6350" cap="flat" cmpd="sng" algn="ctr">
          <a:solidFill>
            <a:srgbClr val="5B9BD5">
              <a:tint val="40000"/>
              <a:alpha val="90000"/>
              <a:hueOff val="-3369881"/>
              <a:satOff val="-11416"/>
              <a:lumOff val="-1464"/>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solidFill>
                <a:sysClr val="windowText" lastClr="000000">
                  <a:hueOff val="0"/>
                  <a:satOff val="0"/>
                  <a:lumOff val="0"/>
                  <a:alphaOff val="0"/>
                </a:sysClr>
              </a:solidFill>
              <a:latin typeface="+mn-lt"/>
              <a:ea typeface="+mn-ea"/>
              <a:cs typeface="+mn-cs"/>
            </a:rPr>
            <a:t>4 </a:t>
          </a:r>
          <a:r>
            <a:rPr lang="en-US" sz="1800" kern="1200" dirty="0" err="1">
              <a:solidFill>
                <a:sysClr val="windowText" lastClr="000000">
                  <a:hueOff val="0"/>
                  <a:satOff val="0"/>
                  <a:lumOff val="0"/>
                  <a:alphaOff val="0"/>
                </a:sysClr>
              </a:solidFill>
              <a:latin typeface="+mn-lt"/>
              <a:ea typeface="+mn-ea"/>
              <a:cs typeface="+mn-cs"/>
            </a:rPr>
            <a:t>scholingen</a:t>
          </a:r>
          <a:endParaRPr lang="en-US" sz="1800" kern="1200" dirty="0">
            <a:solidFill>
              <a:sysClr val="windowText" lastClr="000000">
                <a:hueOff val="0"/>
                <a:satOff val="0"/>
                <a:lumOff val="0"/>
                <a:alphaOff val="0"/>
              </a:sysClr>
            </a:solidFill>
            <a:latin typeface="+mn-lt"/>
            <a:ea typeface="+mn-ea"/>
            <a:cs typeface="+mn-cs"/>
          </a:endParaRPr>
        </a:p>
        <a:p>
          <a:pPr marL="171450" lvl="1" indent="-171450" algn="l" defTabSz="800100">
            <a:lnSpc>
              <a:spcPct val="90000"/>
            </a:lnSpc>
            <a:spcBef>
              <a:spcPct val="0"/>
            </a:spcBef>
            <a:spcAft>
              <a:spcPct val="15000"/>
            </a:spcAft>
            <a:buChar char="•"/>
          </a:pPr>
          <a:r>
            <a:rPr lang="nl-NL" sz="1800" kern="1200" dirty="0"/>
            <a:t>Palliatieve zorgbespreking in </a:t>
          </a:r>
          <a:r>
            <a:rPr lang="nl-NL" sz="1800" kern="1200" dirty="0" err="1"/>
            <a:t>teamoverleggen</a:t>
          </a:r>
          <a:r>
            <a:rPr lang="nl-NL" sz="1800" kern="1200" dirty="0"/>
            <a:t> en/of MDO</a:t>
          </a:r>
          <a:r>
            <a:rPr lang="en-US" sz="1800" kern="1200" dirty="0">
              <a:solidFill>
                <a:sysClr val="windowText" lastClr="000000">
                  <a:hueOff val="0"/>
                  <a:satOff val="0"/>
                  <a:lumOff val="0"/>
                  <a:alphaOff val="0"/>
                </a:sysClr>
              </a:solidFill>
              <a:latin typeface="+mn-lt"/>
              <a:ea typeface="+mn-ea"/>
              <a:cs typeface="+mn-cs"/>
            </a:rPr>
            <a:t> </a:t>
          </a:r>
        </a:p>
        <a:p>
          <a:pPr marL="171450" lvl="1" indent="-171450" algn="l" defTabSz="800100">
            <a:lnSpc>
              <a:spcPct val="90000"/>
            </a:lnSpc>
            <a:spcBef>
              <a:spcPct val="0"/>
            </a:spcBef>
            <a:spcAft>
              <a:spcPct val="15000"/>
            </a:spcAft>
            <a:buChar char="•"/>
          </a:pPr>
          <a:r>
            <a:rPr lang="en-US" sz="1800" kern="1200" dirty="0">
              <a:solidFill>
                <a:sysClr val="windowText" lastClr="000000">
                  <a:hueOff val="0"/>
                  <a:satOff val="0"/>
                  <a:lumOff val="0"/>
                  <a:alphaOff val="0"/>
                </a:sysClr>
              </a:solidFill>
              <a:latin typeface="+mn-lt"/>
              <a:ea typeface="+mn-ea"/>
              <a:cs typeface="+mn-cs"/>
            </a:rPr>
            <a:t>Aan de slag, met </a:t>
          </a:r>
          <a:r>
            <a:rPr lang="en-US" sz="1800" kern="1200" dirty="0" err="1">
              <a:solidFill>
                <a:sysClr val="windowText" lastClr="000000">
                  <a:hueOff val="0"/>
                  <a:satOff val="0"/>
                  <a:lumOff val="0"/>
                  <a:alphaOff val="0"/>
                </a:sysClr>
              </a:solidFill>
              <a:latin typeface="+mn-lt"/>
              <a:ea typeface="+mn-ea"/>
              <a:cs typeface="+mn-cs"/>
            </a:rPr>
            <a:t>ondersteuning</a:t>
          </a:r>
          <a:r>
            <a:rPr lang="en-US" sz="1800" kern="1200" dirty="0">
              <a:solidFill>
                <a:sysClr val="windowText" lastClr="000000">
                  <a:hueOff val="0"/>
                  <a:satOff val="0"/>
                  <a:lumOff val="0"/>
                  <a:alphaOff val="0"/>
                </a:sysClr>
              </a:solidFill>
              <a:latin typeface="+mn-lt"/>
              <a:ea typeface="+mn-ea"/>
              <a:cs typeface="+mn-cs"/>
            </a:rPr>
            <a:t> door </a:t>
          </a:r>
          <a:r>
            <a:rPr lang="en-US" sz="1800" kern="1200" dirty="0" err="1">
              <a:solidFill>
                <a:sysClr val="windowText" lastClr="000000">
                  <a:hueOff val="0"/>
                  <a:satOff val="0"/>
                  <a:lumOff val="0"/>
                  <a:alphaOff val="0"/>
                </a:sysClr>
              </a:solidFill>
              <a:latin typeface="+mn-lt"/>
              <a:ea typeface="+mn-ea"/>
              <a:cs typeface="+mn-cs"/>
            </a:rPr>
            <a:t>kernteam</a:t>
          </a:r>
          <a:endParaRPr lang="en-US" sz="1800" kern="1200" dirty="0">
            <a:solidFill>
              <a:sysClr val="windowText" lastClr="000000">
                <a:hueOff val="0"/>
                <a:satOff val="0"/>
                <a:lumOff val="0"/>
                <a:alphaOff val="0"/>
              </a:sysClr>
            </a:solidFill>
            <a:latin typeface="+mn-lt"/>
            <a:ea typeface="+mn-ea"/>
            <a:cs typeface="+mn-cs"/>
          </a:endParaRPr>
        </a:p>
      </dsp:txBody>
      <dsp:txXfrm rot="-5400000">
        <a:off x="3785616" y="1591904"/>
        <a:ext cx="6666823" cy="1167528"/>
      </dsp:txXfrm>
    </dsp:sp>
    <dsp:sp modelId="{E0D61476-385C-4E2A-9186-6DD53210420F}">
      <dsp:nvSpPr>
        <dsp:cNvPr id="0" name=""/>
        <dsp:cNvSpPr/>
      </dsp:nvSpPr>
      <dsp:spPr>
        <a:xfrm>
          <a:off x="16421" y="1459352"/>
          <a:ext cx="3785616" cy="1402286"/>
        </a:xfrm>
        <a:prstGeom prst="roundRect">
          <a:avLst/>
        </a:prstGeom>
        <a:solidFill>
          <a:srgbClr val="0073A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nl-NL" sz="3900" b="1" kern="1200" dirty="0">
              <a:solidFill>
                <a:sysClr val="window" lastClr="FFFFFF"/>
              </a:solidFill>
              <a:latin typeface="+mj-lt"/>
              <a:ea typeface="+mn-ea"/>
              <a:cs typeface="+mn-cs"/>
            </a:rPr>
            <a:t>Implementatie</a:t>
          </a:r>
          <a:endParaRPr lang="en-US" sz="3900" kern="1200" dirty="0">
            <a:solidFill>
              <a:sysClr val="window" lastClr="FFFFFF"/>
            </a:solidFill>
            <a:latin typeface="+mj-lt"/>
            <a:ea typeface="+mn-ea"/>
            <a:cs typeface="+mn-cs"/>
          </a:endParaRPr>
        </a:p>
      </dsp:txBody>
      <dsp:txXfrm>
        <a:off x="84875" y="1527806"/>
        <a:ext cx="3648708" cy="1265378"/>
      </dsp:txXfrm>
    </dsp:sp>
    <dsp:sp modelId="{F21E0A01-CA22-4862-A953-C858CDAE91C4}">
      <dsp:nvSpPr>
        <dsp:cNvPr id="0" name=""/>
        <dsp:cNvSpPr/>
      </dsp:nvSpPr>
      <dsp:spPr>
        <a:xfrm rot="5400000">
          <a:off x="6530668" y="298144"/>
          <a:ext cx="1239879" cy="6729984"/>
        </a:xfrm>
        <a:prstGeom prst="round2SameRect">
          <a:avLst/>
        </a:prstGeom>
        <a:solidFill>
          <a:srgbClr val="DCF1F4">
            <a:alpha val="89804"/>
          </a:srgbClr>
        </a:solidFill>
        <a:ln w="6350" cap="flat" cmpd="sng" algn="ctr">
          <a:solidFill>
            <a:srgbClr val="5B9BD5">
              <a:tint val="40000"/>
              <a:alpha val="90000"/>
              <a:hueOff val="-6739762"/>
              <a:satOff val="-22832"/>
              <a:lumOff val="-2928"/>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err="1">
              <a:solidFill>
                <a:sysClr val="windowText" lastClr="000000">
                  <a:hueOff val="0"/>
                  <a:satOff val="0"/>
                  <a:lumOff val="0"/>
                  <a:alphaOff val="0"/>
                </a:sysClr>
              </a:solidFill>
              <a:latin typeface="+mn-lt"/>
              <a:ea typeface="+mn-ea"/>
              <a:cs typeface="+mn-cs"/>
            </a:rPr>
            <a:t>Kernteam</a:t>
          </a:r>
          <a:r>
            <a:rPr lang="en-US" sz="1800" kern="1200" dirty="0">
              <a:solidFill>
                <a:sysClr val="windowText" lastClr="000000">
                  <a:hueOff val="0"/>
                  <a:satOff val="0"/>
                  <a:lumOff val="0"/>
                  <a:alphaOff val="0"/>
                </a:sysClr>
              </a:solidFill>
              <a:latin typeface="+mn-lt"/>
              <a:ea typeface="+mn-ea"/>
              <a:cs typeface="+mn-cs"/>
            </a:rPr>
            <a:t> </a:t>
          </a:r>
          <a:r>
            <a:rPr lang="en-US" sz="1800" kern="1200" dirty="0" err="1">
              <a:solidFill>
                <a:sysClr val="windowText" lastClr="000000">
                  <a:hueOff val="0"/>
                  <a:satOff val="0"/>
                  <a:lumOff val="0"/>
                  <a:alphaOff val="0"/>
                </a:sysClr>
              </a:solidFill>
              <a:latin typeface="+mn-lt"/>
              <a:ea typeface="+mn-ea"/>
              <a:cs typeface="+mn-cs"/>
            </a:rPr>
            <a:t>gaat</a:t>
          </a:r>
          <a:r>
            <a:rPr lang="en-US" sz="1800" kern="1200" dirty="0">
              <a:solidFill>
                <a:sysClr val="windowText" lastClr="000000">
                  <a:hueOff val="0"/>
                  <a:satOff val="0"/>
                  <a:lumOff val="0"/>
                  <a:alphaOff val="0"/>
                </a:sysClr>
              </a:solidFill>
              <a:latin typeface="+mn-lt"/>
              <a:ea typeface="+mn-ea"/>
              <a:cs typeface="+mn-cs"/>
            </a:rPr>
            <a:t> door</a:t>
          </a:r>
        </a:p>
        <a:p>
          <a:pPr marL="171450" lvl="1" indent="-171450" algn="l" defTabSz="800100">
            <a:lnSpc>
              <a:spcPct val="90000"/>
            </a:lnSpc>
            <a:spcBef>
              <a:spcPct val="0"/>
            </a:spcBef>
            <a:spcAft>
              <a:spcPct val="15000"/>
            </a:spcAft>
            <a:buChar char="•"/>
          </a:pPr>
          <a:r>
            <a:rPr lang="en-US" sz="1800" kern="1200" dirty="0" err="1">
              <a:solidFill>
                <a:sysClr val="windowText" lastClr="000000">
                  <a:hueOff val="0"/>
                  <a:satOff val="0"/>
                  <a:lumOff val="0"/>
                  <a:alphaOff val="0"/>
                </a:sysClr>
              </a:solidFill>
              <a:latin typeface="+mn-lt"/>
              <a:ea typeface="+mn-ea"/>
              <a:cs typeface="+mn-cs"/>
            </a:rPr>
            <a:t>Scholingen</a:t>
          </a:r>
          <a:r>
            <a:rPr lang="en-US" sz="1800" kern="1200" dirty="0">
              <a:solidFill>
                <a:sysClr val="windowText" lastClr="000000">
                  <a:hueOff val="0"/>
                  <a:satOff val="0"/>
                  <a:lumOff val="0"/>
                  <a:alphaOff val="0"/>
                </a:sysClr>
              </a:solidFill>
              <a:latin typeface="+mn-lt"/>
              <a:ea typeface="+mn-ea"/>
              <a:cs typeface="+mn-cs"/>
            </a:rPr>
            <a:t> </a:t>
          </a:r>
          <a:r>
            <a:rPr lang="en-US" sz="1800" kern="1200" dirty="0" err="1">
              <a:solidFill>
                <a:sysClr val="windowText" lastClr="000000">
                  <a:hueOff val="0"/>
                  <a:satOff val="0"/>
                  <a:lumOff val="0"/>
                  <a:alphaOff val="0"/>
                </a:sysClr>
              </a:solidFill>
              <a:latin typeface="+mn-lt"/>
              <a:ea typeface="+mn-ea"/>
              <a:cs typeface="+mn-cs"/>
            </a:rPr>
            <a:t>voor</a:t>
          </a:r>
          <a:r>
            <a:rPr lang="en-US" sz="1800" kern="1200" dirty="0">
              <a:solidFill>
                <a:sysClr val="windowText" lastClr="000000">
                  <a:hueOff val="0"/>
                  <a:satOff val="0"/>
                  <a:lumOff val="0"/>
                  <a:alphaOff val="0"/>
                </a:sysClr>
              </a:solidFill>
              <a:latin typeface="+mn-lt"/>
              <a:ea typeface="+mn-ea"/>
              <a:cs typeface="+mn-cs"/>
            </a:rPr>
            <a:t> </a:t>
          </a:r>
          <a:r>
            <a:rPr lang="en-US" sz="1800" kern="1200" dirty="0" err="1">
              <a:solidFill>
                <a:sysClr val="windowText" lastClr="000000">
                  <a:hueOff val="0"/>
                  <a:satOff val="0"/>
                  <a:lumOff val="0"/>
                  <a:alphaOff val="0"/>
                </a:sysClr>
              </a:solidFill>
              <a:latin typeface="+mn-lt"/>
              <a:ea typeface="+mn-ea"/>
              <a:cs typeface="+mn-cs"/>
            </a:rPr>
            <a:t>nieuwe</a:t>
          </a:r>
          <a:r>
            <a:rPr lang="en-US" sz="1800" kern="1200" dirty="0">
              <a:solidFill>
                <a:sysClr val="windowText" lastClr="000000">
                  <a:hueOff val="0"/>
                  <a:satOff val="0"/>
                  <a:lumOff val="0"/>
                  <a:alphaOff val="0"/>
                </a:sysClr>
              </a:solidFill>
              <a:latin typeface="+mn-lt"/>
              <a:ea typeface="+mn-ea"/>
              <a:cs typeface="+mn-cs"/>
            </a:rPr>
            <a:t> </a:t>
          </a:r>
          <a:r>
            <a:rPr lang="en-US" sz="1800" kern="1200" dirty="0" err="1">
              <a:solidFill>
                <a:sysClr val="windowText" lastClr="000000">
                  <a:hueOff val="0"/>
                  <a:satOff val="0"/>
                  <a:lumOff val="0"/>
                  <a:alphaOff val="0"/>
                </a:sysClr>
              </a:solidFill>
              <a:latin typeface="+mn-lt"/>
              <a:ea typeface="+mn-ea"/>
              <a:cs typeface="+mn-cs"/>
            </a:rPr>
            <a:t>medewerkers</a:t>
          </a:r>
          <a:r>
            <a:rPr lang="en-US" sz="1800" kern="1200" dirty="0">
              <a:solidFill>
                <a:sysClr val="windowText" lastClr="000000">
                  <a:hueOff val="0"/>
                  <a:satOff val="0"/>
                  <a:lumOff val="0"/>
                  <a:alphaOff val="0"/>
                </a:sysClr>
              </a:solidFill>
              <a:latin typeface="+mn-lt"/>
              <a:ea typeface="+mn-ea"/>
              <a:cs typeface="+mn-cs"/>
            </a:rPr>
            <a:t> en </a:t>
          </a:r>
          <a:r>
            <a:rPr lang="en-US" sz="1800" kern="1200" dirty="0" err="1">
              <a:solidFill>
                <a:sysClr val="windowText" lastClr="000000">
                  <a:hueOff val="0"/>
                  <a:satOff val="0"/>
                  <a:lumOff val="0"/>
                  <a:alphaOff val="0"/>
                </a:sysClr>
              </a:solidFill>
              <a:latin typeface="+mn-lt"/>
              <a:ea typeface="+mn-ea"/>
              <a:cs typeface="+mn-cs"/>
            </a:rPr>
            <a:t>opfrisbijeenkomsten</a:t>
          </a:r>
          <a:endParaRPr lang="en-US" sz="1800" kern="1200" dirty="0">
            <a:solidFill>
              <a:sysClr val="windowText" lastClr="000000">
                <a:hueOff val="0"/>
                <a:satOff val="0"/>
                <a:lumOff val="0"/>
                <a:alphaOff val="0"/>
              </a:sysClr>
            </a:solidFill>
            <a:latin typeface="+mn-lt"/>
            <a:ea typeface="+mn-ea"/>
            <a:cs typeface="+mn-cs"/>
          </a:endParaRPr>
        </a:p>
      </dsp:txBody>
      <dsp:txXfrm rot="-5400000">
        <a:off x="3785616" y="3103722"/>
        <a:ext cx="6669458" cy="1118827"/>
      </dsp:txXfrm>
    </dsp:sp>
    <dsp:sp modelId="{08A420FC-2215-497B-A4D9-63E2960AE1ED}">
      <dsp:nvSpPr>
        <dsp:cNvPr id="0" name=""/>
        <dsp:cNvSpPr/>
      </dsp:nvSpPr>
      <dsp:spPr>
        <a:xfrm>
          <a:off x="0" y="2946926"/>
          <a:ext cx="3785616" cy="1402286"/>
        </a:xfrm>
        <a:prstGeom prst="roundRect">
          <a:avLst/>
        </a:prstGeom>
        <a:solidFill>
          <a:srgbClr val="3BA2B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nl-NL" sz="3900" b="1" kern="1200" dirty="0">
              <a:solidFill>
                <a:sysClr val="window" lastClr="FFFFFF"/>
              </a:solidFill>
              <a:latin typeface="+mj-lt"/>
              <a:ea typeface="+mn-ea"/>
              <a:cs typeface="+mn-cs"/>
            </a:rPr>
            <a:t>Borging</a:t>
          </a:r>
          <a:endParaRPr lang="en-US" sz="3900" kern="1200" dirty="0">
            <a:solidFill>
              <a:sysClr val="window" lastClr="FFFFFF"/>
            </a:solidFill>
            <a:latin typeface="+mj-lt"/>
            <a:ea typeface="+mn-ea"/>
            <a:cs typeface="+mn-cs"/>
          </a:endParaRPr>
        </a:p>
      </dsp:txBody>
      <dsp:txXfrm>
        <a:off x="68454" y="3015380"/>
        <a:ext cx="3648708" cy="12653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68DCB2-1476-4D0B-87AF-B2A9ABE6F646}">
      <dsp:nvSpPr>
        <dsp:cNvPr id="0" name=""/>
        <dsp:cNvSpPr/>
      </dsp:nvSpPr>
      <dsp:spPr>
        <a:xfrm>
          <a:off x="0" y="1046675"/>
          <a:ext cx="4638568" cy="614250"/>
        </a:xfrm>
        <a:prstGeom prst="roundRect">
          <a:avLst/>
        </a:prstGeom>
        <a:solidFill>
          <a:srgbClr val="102F75"/>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nl-NL" sz="2500" kern="1200">
              <a:latin typeface="Calibri Light" panose="020F0302020204030204"/>
            </a:rPr>
            <a:t>Kwaliteitsverpleegkundige</a:t>
          </a:r>
          <a:endParaRPr lang="en-US" sz="2500" kern="1200"/>
        </a:p>
      </dsp:txBody>
      <dsp:txXfrm>
        <a:off x="29985" y="1076660"/>
        <a:ext cx="4578598" cy="554280"/>
      </dsp:txXfrm>
    </dsp:sp>
    <dsp:sp modelId="{2902C587-EEE1-48B1-A383-0F20A546BA71}">
      <dsp:nvSpPr>
        <dsp:cNvPr id="0" name=""/>
        <dsp:cNvSpPr/>
      </dsp:nvSpPr>
      <dsp:spPr>
        <a:xfrm>
          <a:off x="0" y="1732926"/>
          <a:ext cx="4638568" cy="614250"/>
        </a:xfrm>
        <a:prstGeom prst="roundRect">
          <a:avLst/>
        </a:prstGeom>
        <a:solidFill>
          <a:srgbClr val="0073A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nl-NL" sz="2500" kern="1200"/>
            <a:t>Arts</a:t>
          </a:r>
          <a:endParaRPr lang="en-US" sz="2500" kern="1200"/>
        </a:p>
      </dsp:txBody>
      <dsp:txXfrm>
        <a:off x="29985" y="1762911"/>
        <a:ext cx="4578598" cy="554280"/>
      </dsp:txXfrm>
    </dsp:sp>
    <dsp:sp modelId="{A0F16F29-1549-4567-9252-47F274B0E9E4}">
      <dsp:nvSpPr>
        <dsp:cNvPr id="0" name=""/>
        <dsp:cNvSpPr/>
      </dsp:nvSpPr>
      <dsp:spPr>
        <a:xfrm>
          <a:off x="0" y="2419176"/>
          <a:ext cx="4638568" cy="614250"/>
        </a:xfrm>
        <a:prstGeom prst="roundRect">
          <a:avLst/>
        </a:prstGeom>
        <a:solidFill>
          <a:srgbClr val="3BA2B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en-US" sz="2500" kern="1200" err="1">
              <a:latin typeface="Aptos Display" panose="02110004020202020204"/>
            </a:rPr>
            <a:t>Aandachtsvelders</a:t>
          </a:r>
          <a:r>
            <a:rPr lang="en-US" sz="2500" kern="1200">
              <a:latin typeface="Aptos Display" panose="02110004020202020204"/>
            </a:rPr>
            <a:t> palliatieve </a:t>
          </a:r>
          <a:r>
            <a:rPr lang="en-US" sz="2500" kern="1200" err="1">
              <a:latin typeface="Aptos Display" panose="02110004020202020204"/>
            </a:rPr>
            <a:t>zorg</a:t>
          </a:r>
          <a:endParaRPr lang="en-US" sz="2500" kern="1200" err="1"/>
        </a:p>
      </dsp:txBody>
      <dsp:txXfrm>
        <a:off x="29985" y="2449161"/>
        <a:ext cx="4578598" cy="554280"/>
      </dsp:txXfrm>
    </dsp:sp>
    <dsp:sp modelId="{C4E6868D-12D4-4D2F-B716-03152578164F}">
      <dsp:nvSpPr>
        <dsp:cNvPr id="0" name=""/>
        <dsp:cNvSpPr/>
      </dsp:nvSpPr>
      <dsp:spPr>
        <a:xfrm>
          <a:off x="0" y="3105426"/>
          <a:ext cx="4638568" cy="614250"/>
        </a:xfrm>
        <a:prstGeom prst="roundRect">
          <a:avLst/>
        </a:prstGeom>
        <a:solidFill>
          <a:srgbClr val="4DBCC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nl-NL" sz="2500" kern="1200">
              <a:latin typeface="Aptos Display" panose="02110004020202020204"/>
            </a:rPr>
            <a:t>Paramedicus</a:t>
          </a:r>
          <a:endParaRPr lang="en-US" sz="2500" kern="1200"/>
        </a:p>
      </dsp:txBody>
      <dsp:txXfrm>
        <a:off x="29985" y="3135411"/>
        <a:ext cx="4578598" cy="554280"/>
      </dsp:txXfrm>
    </dsp:sp>
    <dsp:sp modelId="{2BA4508B-0B92-4B2E-8151-31FA3272FB89}">
      <dsp:nvSpPr>
        <dsp:cNvPr id="0" name=""/>
        <dsp:cNvSpPr/>
      </dsp:nvSpPr>
      <dsp:spPr>
        <a:xfrm>
          <a:off x="0" y="3791676"/>
          <a:ext cx="4638568" cy="614250"/>
        </a:xfrm>
        <a:prstGeom prst="roundRect">
          <a:avLst/>
        </a:prstGeom>
        <a:solidFill>
          <a:srgbClr val="85D5CC"/>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nl-NL" sz="2500" kern="1200"/>
            <a:t>(Locatie</a:t>
          </a:r>
          <a:r>
            <a:rPr lang="nl-NL" sz="2500" kern="1200" dirty="0"/>
            <a:t>)manager</a:t>
          </a:r>
          <a:endParaRPr lang="en-US" sz="2500" kern="1200" dirty="0"/>
        </a:p>
      </dsp:txBody>
      <dsp:txXfrm>
        <a:off x="29985" y="3821661"/>
        <a:ext cx="4578598" cy="554280"/>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4BB447-B60F-47F5-A041-7D9AC8F03E76}" type="datetimeFigureOut">
              <a:rPr lang="nl-NL" smtClean="0"/>
              <a:t>28-5-2026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221CE9-FE44-4D0E-903D-495758834566}" type="slidenum">
              <a:rPr lang="nl-NL" smtClean="0"/>
              <a:t>‹nr.›</a:t>
            </a:fld>
            <a:endParaRPr lang="nl-NL"/>
          </a:p>
        </p:txBody>
      </p:sp>
    </p:spTree>
    <p:extLst>
      <p:ext uri="{BB962C8B-B14F-4D97-AF65-F5344CB8AC3E}">
        <p14:creationId xmlns:p14="http://schemas.microsoft.com/office/powerpoint/2010/main" val="1295733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Licht het doel van deze kick-off bijeenkomst toe: </a:t>
            </a:r>
            <a:r>
              <a:rPr lang="nl-NL" sz="1200" kern="1200" dirty="0">
                <a:solidFill>
                  <a:schemeClr val="tx1"/>
                </a:solidFill>
                <a:effectLst/>
                <a:latin typeface="+mn-lt"/>
                <a:ea typeface="+mn-ea"/>
                <a:cs typeface="+mn-cs"/>
              </a:rPr>
              <a:t>inzicht geven in de rol die aandachtsvelders PZ hebben bij het PACE-NL Programma dat </a:t>
            </a:r>
            <a:r>
              <a:rPr lang="nl-NL" dirty="0"/>
              <a:t>de komende tijd wordt uitgerold op de locatie. </a:t>
            </a:r>
          </a:p>
          <a:p>
            <a:r>
              <a:rPr lang="nl-NL" dirty="0"/>
              <a:t>Leg uit dat deze bijeenkomst max. een uur zal duren. </a:t>
            </a:r>
          </a:p>
          <a:p>
            <a:r>
              <a:rPr lang="nl-NL" sz="1200" kern="1200" dirty="0">
                <a:solidFill>
                  <a:schemeClr val="tx1"/>
                </a:solidFill>
                <a:effectLst/>
                <a:latin typeface="+mn-lt"/>
                <a:ea typeface="+mn-ea"/>
                <a:cs typeface="+mn-cs"/>
              </a:rPr>
              <a:t>Moedig de aandachtsvelders aan om vragen te stellen tijdens en na de presentatie. </a:t>
            </a:r>
            <a:br>
              <a:rPr lang="nl-NL" sz="1200" kern="1200" dirty="0">
                <a:solidFill>
                  <a:schemeClr val="tx1"/>
                </a:solidFill>
                <a:effectLst/>
                <a:latin typeface="+mn-lt"/>
                <a:ea typeface="+mn-ea"/>
                <a:cs typeface="+mn-cs"/>
              </a:rPr>
            </a:br>
            <a:endParaRPr lang="nl-NL" dirty="0"/>
          </a:p>
          <a:p>
            <a:r>
              <a:rPr lang="nl-NL" dirty="0"/>
              <a:t>Idealiter wordt deze kick-off </a:t>
            </a:r>
            <a:r>
              <a:rPr lang="nl-NL"/>
              <a:t>bijeenkomst gehouden </a:t>
            </a:r>
            <a:r>
              <a:rPr lang="nl-NL" u="sng"/>
              <a:t>voor</a:t>
            </a:r>
            <a:r>
              <a:rPr lang="nl-NL"/>
              <a:t> </a:t>
            </a:r>
            <a:r>
              <a:rPr lang="nl-NL" dirty="0"/>
              <a:t>de kick-off bijeenkomst voor alle zorgmedewerkers, zodat </a:t>
            </a:r>
            <a:r>
              <a:rPr lang="nl-NL" dirty="0" err="1"/>
              <a:t>aandachtsvelders</a:t>
            </a:r>
            <a:r>
              <a:rPr lang="nl-NL" dirty="0"/>
              <a:t> meteen al hun rol kunnen pakken in het ondersteunen van de implementatie van het programma. Het is in ieder geval belangrijk dat deze bijeenkomst </a:t>
            </a:r>
            <a:r>
              <a:rPr lang="nl-NL" u="sng" dirty="0"/>
              <a:t>voor</a:t>
            </a:r>
            <a:r>
              <a:rPr lang="nl-NL" dirty="0"/>
              <a:t> de familiebijeenkomst plaatsvindt, zodat aandachtsvelders op de familiebijeenkomst aanwezig zijn, goed geïnformeerd zijn, en specifiek over de mogelijkheden op de locatie kunnen gaan (wat betreft palliatieve zorg).</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18C6C4-5713-4E6C-8805-405D4FE3D2E2}"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66190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a:t>
            </a:r>
            <a:r>
              <a:rPr lang="nl-NL" dirty="0" err="1"/>
              <a:t>aandachtsvelders</a:t>
            </a:r>
            <a:r>
              <a:rPr lang="nl-NL" dirty="0"/>
              <a:t> worden elke maand (voorafgaand aan elke lesmodule) een half uur gecoacht door de kwaliteitsverpleegkundige van hun locatie zodat zij de doelstellingen van de komende lesmodule kennen en weten hoe zij hun team hierbij kunnen ondersteunen. Tegelijkertijd is dit half uur ook de gelegenheid voor uitwisseling en het stellen van vragen. </a:t>
            </a:r>
            <a:br>
              <a:rPr lang="nl-NL" dirty="0">
                <a:cs typeface="+mn-lt"/>
              </a:rPr>
            </a:br>
            <a:br>
              <a:rPr lang="nl-NL" dirty="0">
                <a:cs typeface="+mn-lt"/>
              </a:rPr>
            </a:br>
            <a:r>
              <a:rPr lang="nl-NL" dirty="0"/>
              <a:t>Voorbeelden van teamondersteuning:</a:t>
            </a:r>
          </a:p>
          <a:p>
            <a:r>
              <a:rPr lang="nl-NL" dirty="0"/>
              <a:t>Zorg dragen dat de palliatieve fase wordt besproken en de Wensenboekjes worden uitgereikt, dat verhoogd kwetsbare bewoners worden besproken, dat de juiste meetinstrumenten worden gebruikt en er nazorg wordt geboden. Je hoeft niet alles zelf te doen, help je team om deze onderdelen op te pakken. Samen kom je verder!</a:t>
            </a:r>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18C6C4-5713-4E6C-8805-405D4FE3D2E2}"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911594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79D850-3FE9-9DD4-CDE1-938FA858117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08C4775-6B29-943E-C869-84B77F6F8B28}"/>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030C734-A4C5-0300-E74A-D2B9B769AC6D}"/>
              </a:ext>
            </a:extLst>
          </p:cNvPr>
          <p:cNvSpPr>
            <a:spLocks noGrp="1"/>
          </p:cNvSpPr>
          <p:nvPr>
            <p:ph type="body" idx="1"/>
          </p:nvPr>
        </p:nvSpPr>
        <p:spPr/>
        <p:txBody>
          <a:bodyPr/>
          <a:lstStyle/>
          <a:p>
            <a:pPr>
              <a:defRPr/>
            </a:pPr>
            <a:r>
              <a:rPr lang="nl-NL" dirty="0"/>
              <a:t>Vertel wie er in het kernteam zitten van deze locatie (zie slide). Het kernteam komt maandelijks minimaal een half uur bij elkaar om de voortgang te bespreken van het programma. Zij bespreken wat er goed gaat en wat beter kan, zowel qua onderwijs als qua implementatie en borging van het programma.</a:t>
            </a:r>
            <a:endParaRPr lang="nl-NL" dirty="0">
              <a:cs typeface="Calibri"/>
            </a:endParaRPr>
          </a:p>
          <a:p>
            <a:pPr>
              <a:defRPr/>
            </a:pPr>
            <a:br>
              <a:rPr lang="nl-NL" dirty="0">
                <a:cs typeface="+mn-lt"/>
              </a:rPr>
            </a:br>
            <a:r>
              <a:rPr lang="nl-NL" dirty="0"/>
              <a:t>"In het kernteam ben jij de ‘sensor’ van de praktijk. Jij brengt signalen terug: wat werkt goed, waar lopen teams vast, en wat hebben ze nodig. Denk aan knelpunten zoals tijd, rooster, ECD, overlegmomenten, samenwerking met behandelaren of onduidelijkheid over rollen.</a:t>
            </a:r>
            <a:endParaRPr lang="nl-NL" dirty="0">
              <a:cs typeface="Calibri"/>
            </a:endParaRPr>
          </a:p>
          <a:p>
            <a:pPr>
              <a:defRPr/>
            </a:pPr>
            <a:r>
              <a:rPr lang="nl-NL" dirty="0"/>
              <a:t>Belangrijk: je brengt het zo concreet mogelijk. Niet ‘het loopt niet’, maar: </a:t>
            </a:r>
            <a:r>
              <a:rPr lang="nl-NL" i="1" dirty="0"/>
              <a:t>wat gebeurt er nu, wat is het effect, en wat is de kleinste interventie die het kan verbeteren?</a:t>
            </a:r>
            <a:r>
              <a:rPr lang="nl-NL" dirty="0"/>
              <a:t> Het kernteam kan dan prioriteren: wat lossen we lokaal op, wat vraagt organisatiebesluit, en wat moet in communicatie of instructie duidelijker"</a:t>
            </a:r>
          </a:p>
          <a:p>
            <a:pPr>
              <a:defRPr/>
            </a:pPr>
            <a:br>
              <a:rPr lang="nl-NL" dirty="0">
                <a:cs typeface="+mn-lt"/>
              </a:rPr>
            </a:br>
            <a:endParaRPr lang="nl-NL">
              <a:cs typeface="Calibri"/>
            </a:endParaRPr>
          </a:p>
          <a:p>
            <a:r>
              <a:rPr lang="nl-NL" dirty="0">
                <a:cs typeface="Calibri"/>
              </a:rPr>
              <a:t>Er zijn X aantal </a:t>
            </a:r>
            <a:r>
              <a:rPr lang="nl-NL" dirty="0" err="1">
                <a:cs typeface="Calibri"/>
              </a:rPr>
              <a:t>aandachtsvelders</a:t>
            </a:r>
            <a:r>
              <a:rPr lang="nl-NL" dirty="0">
                <a:cs typeface="Calibri"/>
              </a:rPr>
              <a:t> van deze locatie aangesloten bij het kernteam.</a:t>
            </a:r>
          </a:p>
          <a:p>
            <a:endParaRPr lang="nl-NL" dirty="0">
              <a:cs typeface="Calibri"/>
            </a:endParaRPr>
          </a:p>
          <a:p>
            <a:r>
              <a:rPr lang="nl-NL" dirty="0">
                <a:cs typeface="Calibri"/>
              </a:rPr>
              <a:t>Het is belangrijk dat minimaal 1 van deze </a:t>
            </a:r>
            <a:r>
              <a:rPr lang="nl-NL" dirty="0" err="1">
                <a:cs typeface="Calibri"/>
              </a:rPr>
              <a:t>aandachtsvelders</a:t>
            </a:r>
            <a:r>
              <a:rPr lang="nl-NL" dirty="0">
                <a:cs typeface="Calibri"/>
              </a:rPr>
              <a:t> ook aanwezig zal zijn bij de informatiebijeenkomst voor familie.</a:t>
            </a:r>
          </a:p>
          <a:p>
            <a:endParaRPr lang="nl-NL" dirty="0"/>
          </a:p>
        </p:txBody>
      </p:sp>
      <p:sp>
        <p:nvSpPr>
          <p:cNvPr id="4" name="Tijdelijke aanduiding voor dianummer 3">
            <a:extLst>
              <a:ext uri="{FF2B5EF4-FFF2-40B4-BE49-F238E27FC236}">
                <a16:creationId xmlns:a16="http://schemas.microsoft.com/office/drawing/2014/main" id="{D3C8FB41-0161-E047-D4B7-734D427998D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18C6C4-5713-4E6C-8805-405D4FE3D2E2}"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186661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18C6C4-5713-4E6C-8805-405D4FE3D2E2}"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49176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F4339A-8037-860D-A411-B1498723E24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B57DFD7-7304-42C5-E09E-EDF7CC5AC55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5523204-4266-C443-BF64-5C3DF622CCD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Het is belangrijk om oog te hebben voor wat er al is gedaan op het gebied van palliatieve zorg. </a:t>
            </a:r>
            <a:r>
              <a:rPr lang="nl-NL" dirty="0" err="1"/>
              <a:t>Aandachtsvelders</a:t>
            </a:r>
            <a:r>
              <a:rPr lang="nl-NL" dirty="0"/>
              <a:t> PZ hebben vaak een groot hart voor hun aandachtsgebied en het kan zijn dat de komst van een projectteam voelt alsof ze het nu niet goed doen. Dat willen we natuurlijk voorkomen. Geef aan: dat het </a:t>
            </a:r>
            <a:r>
              <a:rPr lang="nl-NL" sz="1200" dirty="0">
                <a:solidFill>
                  <a:schemeClr val="tx2"/>
                </a:solidFill>
              </a:rPr>
              <a:t>projectteam er is om verder te helpen en bouwt voort op alles wat al is bereikt.</a:t>
            </a:r>
          </a:p>
          <a:p>
            <a:pPr>
              <a:defRPr/>
            </a:pPr>
            <a:r>
              <a:rPr lang="nl-NL" sz="1200" kern="1200" dirty="0">
                <a:solidFill>
                  <a:schemeClr val="tx1"/>
                </a:solidFill>
                <a:effectLst/>
                <a:latin typeface="+mn-lt"/>
                <a:ea typeface="+mn-ea"/>
                <a:cs typeface="+mn-cs"/>
              </a:rPr>
              <a:t>Gebruik de PPT-vragen: “Waar zijn jullie trots op?” en “Wat hoop je dat PACE-NL oplevert?”</a:t>
            </a:r>
            <a:r>
              <a:rPr lang="nl-NL" sz="1200" b="1" kern="1200" dirty="0">
                <a:solidFill>
                  <a:schemeClr val="tx1"/>
                </a:solidFill>
                <a:effectLst/>
                <a:latin typeface="+mn-lt"/>
                <a:ea typeface="+mn-ea"/>
                <a:cs typeface="+mn-cs"/>
              </a:rPr>
              <a:t> </a:t>
            </a:r>
            <a:endParaRPr lang="nl-NL" dirty="0">
              <a:solidFill>
                <a:srgbClr val="0E2841"/>
              </a:solidFill>
            </a:endParaRPr>
          </a:p>
          <a:p>
            <a:pPr>
              <a:defRPr/>
            </a:pPr>
            <a:endParaRPr lang="nl-NL" b="1" dirty="0"/>
          </a:p>
          <a:p>
            <a:pPr>
              <a:defRPr/>
            </a:pPr>
            <a:r>
              <a:rPr lang="nl-NL" b="1" dirty="0"/>
              <a:t>Optioneel doorvragen</a:t>
            </a:r>
            <a:r>
              <a:rPr lang="nl-NL" sz="1200" b="1" kern="1200" dirty="0">
                <a:solidFill>
                  <a:schemeClr val="tx1"/>
                </a:solidFill>
                <a:effectLst/>
                <a:latin typeface="+mn-lt"/>
                <a:ea typeface="+mn-ea"/>
                <a:cs typeface="+mn-cs"/>
              </a:rPr>
              <a:t>:</a:t>
            </a:r>
            <a:r>
              <a:rPr lang="nl-NL" sz="1200" kern="1200" dirty="0">
                <a:solidFill>
                  <a:schemeClr val="tx1"/>
                </a:solidFill>
                <a:effectLst/>
                <a:latin typeface="+mn-lt"/>
                <a:ea typeface="+mn-ea"/>
                <a:cs typeface="+mn-cs"/>
              </a:rPr>
              <a:t> “Noem 1 concreet voorbeeld (gedrag/afspraak), niet alleen ‘we doen het goed’.”</a:t>
            </a:r>
            <a:endParaRPr lang="nl-NL" sz="1200">
              <a:solidFill>
                <a:schemeClr val="tx2"/>
              </a:solidFill>
            </a:endParaRPr>
          </a:p>
          <a:p>
            <a:endParaRPr lang="nl-NL" dirty="0"/>
          </a:p>
          <a:p>
            <a:endParaRPr lang="nl-NL" dirty="0"/>
          </a:p>
        </p:txBody>
      </p:sp>
      <p:sp>
        <p:nvSpPr>
          <p:cNvPr id="4" name="Tijdelijke aanduiding voor dianummer 3">
            <a:extLst>
              <a:ext uri="{FF2B5EF4-FFF2-40B4-BE49-F238E27FC236}">
                <a16:creationId xmlns:a16="http://schemas.microsoft.com/office/drawing/2014/main" id="{647D4634-CFA8-7133-5A04-E3D8F201C92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18C6C4-5713-4E6C-8805-405D4FE3D2E2}"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15140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Op deze slide zie je de vijf hoofddoelen van PACE-NL. Ik loop ze kort langs.</a:t>
            </a:r>
            <a:endParaRPr lang="en-US" dirty="0">
              <a:solidFill>
                <a:srgbClr val="444444"/>
              </a:solidFill>
            </a:endParaRPr>
          </a:p>
          <a:p>
            <a:endParaRPr lang="nl-NL" dirty="0">
              <a:solidFill>
                <a:srgbClr val="444444"/>
              </a:solidFill>
            </a:endParaRPr>
          </a:p>
          <a:p>
            <a:r>
              <a:rPr lang="nl-NL" b="1" dirty="0"/>
              <a:t>1. Implementatie van het </a:t>
            </a:r>
            <a:r>
              <a:rPr lang="nl-NL" b="1" dirty="0" err="1"/>
              <a:t>Zorgpad</a:t>
            </a:r>
            <a:r>
              <a:rPr lang="nl-NL" b="1" dirty="0"/>
              <a:t> Palliatieve Zorg</a:t>
            </a:r>
            <a:br>
              <a:rPr lang="nl-NL" b="1" dirty="0">
                <a:cs typeface="+mn-lt"/>
              </a:rPr>
            </a:br>
            <a:r>
              <a:rPr lang="nl-NL" b="1" dirty="0"/>
              <a:t> </a:t>
            </a:r>
            <a:r>
              <a:rPr lang="nl-NL" dirty="0"/>
              <a:t>Het </a:t>
            </a:r>
            <a:r>
              <a:rPr lang="nl-NL" dirty="0" err="1"/>
              <a:t>Zorgpad</a:t>
            </a:r>
            <a:r>
              <a:rPr lang="nl-NL" dirty="0"/>
              <a:t> is de kapstok die zorgmedewerkers gaan gebruiken om palliatieve zorg eerder en consistenter toe te passen. (kort laten zien op volgende slide)</a:t>
            </a:r>
            <a:endParaRPr lang="en-US" dirty="0">
              <a:solidFill>
                <a:srgbClr val="444444"/>
              </a:solidFill>
            </a:endParaRPr>
          </a:p>
          <a:p>
            <a:r>
              <a:rPr lang="nl-NL" b="1" dirty="0"/>
              <a:t>2. Bewoners krijgen op tijd goede palliatieve zorg</a:t>
            </a:r>
            <a:br>
              <a:rPr lang="nl-NL" b="1" dirty="0">
                <a:cs typeface="+mn-lt"/>
              </a:rPr>
            </a:br>
            <a:r>
              <a:rPr lang="nl-NL" dirty="0"/>
              <a:t> Het doel is dat palliatieve zorg niet pas in de laatste dagen start. Zorgmedewerkers gaancomfort, wensen en verwachtingen bespreken en daarmee voorkomen we vaker crisissituaties.</a:t>
            </a:r>
            <a:endParaRPr lang="en-US" dirty="0">
              <a:solidFill>
                <a:srgbClr val="444444"/>
              </a:solidFill>
            </a:endParaRPr>
          </a:p>
          <a:p>
            <a:r>
              <a:rPr lang="nl-NL" b="1" dirty="0"/>
              <a:t>3. Het zorgteam zit op één lijn, ook met behandelaren</a:t>
            </a:r>
            <a:br>
              <a:rPr lang="nl-NL" b="1" dirty="0">
                <a:cs typeface="+mn-lt"/>
              </a:rPr>
            </a:br>
            <a:r>
              <a:rPr lang="nl-NL" dirty="0"/>
              <a:t>vaker gestructureerde vragen en duidelijkere observaties bespreken met de arts, in plaats van alleen ad-hoc ‘er is iets’. </a:t>
            </a:r>
            <a:endParaRPr lang="en-US" dirty="0">
              <a:solidFill>
                <a:srgbClr val="444444"/>
              </a:solidFill>
            </a:endParaRPr>
          </a:p>
          <a:p>
            <a:r>
              <a:rPr lang="nl-NL" b="1" dirty="0"/>
              <a:t>4. Samen signaleren zij achteruitgang</a:t>
            </a:r>
            <a:br>
              <a:rPr lang="nl-NL" b="1" dirty="0">
                <a:cs typeface="+mn-lt"/>
              </a:rPr>
            </a:br>
            <a:r>
              <a:rPr lang="nl-NL" dirty="0"/>
              <a:t> Zorgmedewerkers leren signalen van achteruitgang en toenemende kwetsbaarheid eerder te herkennen en te bespreken met de arts. </a:t>
            </a:r>
            <a:endParaRPr lang="en-US" dirty="0">
              <a:solidFill>
                <a:srgbClr val="444444"/>
              </a:solidFill>
            </a:endParaRPr>
          </a:p>
          <a:p>
            <a:r>
              <a:rPr lang="nl-NL" b="1" dirty="0"/>
              <a:t>5. Familie wordt meegenomen in het proces</a:t>
            </a:r>
            <a:br>
              <a:rPr lang="nl-NL" b="1" dirty="0">
                <a:cs typeface="+mn-lt"/>
              </a:rPr>
            </a:br>
            <a:r>
              <a:rPr lang="nl-NL" dirty="0"/>
              <a:t> Zorgmedewerkers krijgen handvatten om familie tijdig mee te nemen, verwachtingen te bespreken en afspraken vast te leggen. </a:t>
            </a:r>
            <a:endParaRPr lang="en-US" dirty="0">
              <a:solidFill>
                <a:srgbClr val="444444"/>
              </a:solidFill>
            </a:endParaRPr>
          </a:p>
          <a:p>
            <a:endParaRPr lang="nl-NL" dirty="0">
              <a:solidFill>
                <a:srgbClr val="444444"/>
              </a:solidFill>
            </a:endParaRPr>
          </a:p>
          <a:p>
            <a:r>
              <a:rPr lang="nl-NL" b="1" dirty="0" err="1"/>
              <a:t>Trainerprompt</a:t>
            </a:r>
            <a:r>
              <a:rPr lang="nl-NL" b="1" dirty="0"/>
              <a:t> (optioneel, 30 sec):</a:t>
            </a:r>
            <a:br>
              <a:rPr lang="nl-NL" b="1" dirty="0">
                <a:cs typeface="+mn-lt"/>
              </a:rPr>
            </a:br>
            <a:r>
              <a:rPr lang="nl-NL" b="1" dirty="0"/>
              <a:t> Welke van deze vijf doelen gaat bij jullie in de praktijk het meeste verschil maken?</a:t>
            </a:r>
            <a:endParaRPr lang="en-US" dirty="0">
              <a:solidFill>
                <a:srgbClr val="444444"/>
              </a:solidFill>
            </a:endParaRPr>
          </a:p>
          <a:p>
            <a:endParaRPr lang="nl-NL" dirty="0">
              <a:solidFill>
                <a:srgbClr val="444444"/>
              </a:solidFill>
            </a:endParaRPr>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1C2C7F-9151-4448-B76D-98AA80CC75A2}"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17146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 </a:t>
            </a:r>
            <a:r>
              <a:rPr lang="en-US" err="1"/>
              <a:t>inhoudelijke</a:t>
            </a:r>
            <a:r>
              <a:rPr lang="en-US"/>
              <a:t> </a:t>
            </a:r>
            <a:r>
              <a:rPr lang="en-US" err="1"/>
              <a:t>kapstok</a:t>
            </a:r>
            <a:r>
              <a:rPr lang="en-US"/>
              <a:t> van PACE-NL is het </a:t>
            </a:r>
            <a:r>
              <a:rPr lang="en-US" b="1" err="1"/>
              <a:t>Zorgpad</a:t>
            </a:r>
            <a:r>
              <a:rPr lang="en-US" b="1"/>
              <a:t> </a:t>
            </a:r>
            <a:r>
              <a:rPr lang="en-US" b="1" err="1"/>
              <a:t>Palliatieve</a:t>
            </a:r>
            <a:r>
              <a:rPr lang="en-US" b="1"/>
              <a:t> Zorg</a:t>
            </a:r>
            <a:r>
              <a:rPr lang="en-US"/>
              <a:t>. Dit </a:t>
            </a:r>
            <a:r>
              <a:rPr lang="en-US" err="1"/>
              <a:t>zorgpad</a:t>
            </a:r>
            <a:r>
              <a:rPr lang="en-US"/>
              <a:t> </a:t>
            </a:r>
            <a:r>
              <a:rPr lang="en-US" err="1"/>
              <a:t>bestaat</a:t>
            </a:r>
            <a:r>
              <a:rPr lang="en-US"/>
              <a:t> </a:t>
            </a:r>
            <a:r>
              <a:rPr lang="en-US" err="1"/>
              <a:t>uit</a:t>
            </a:r>
            <a:r>
              <a:rPr lang="en-US"/>
              <a:t> </a:t>
            </a:r>
            <a:r>
              <a:rPr lang="en-US" err="1"/>
              <a:t>tien</a:t>
            </a:r>
            <a:r>
              <a:rPr lang="en-US"/>
              <a:t> </a:t>
            </a:r>
            <a:r>
              <a:rPr lang="en-US" err="1"/>
              <a:t>stappen</a:t>
            </a:r>
            <a:r>
              <a:rPr lang="en-US"/>
              <a:t> die </a:t>
            </a:r>
            <a:r>
              <a:rPr lang="en-US" err="1"/>
              <a:t>zorgmedewerkers</a:t>
            </a:r>
            <a:r>
              <a:rPr lang="en-US"/>
              <a:t> </a:t>
            </a:r>
            <a:r>
              <a:rPr lang="en-US" err="1"/>
              <a:t>helpen</a:t>
            </a:r>
            <a:r>
              <a:rPr lang="en-US"/>
              <a:t> om </a:t>
            </a:r>
            <a:r>
              <a:rPr lang="en-US" err="1"/>
              <a:t>palliatieve</a:t>
            </a:r>
            <a:r>
              <a:rPr lang="en-US"/>
              <a:t> </a:t>
            </a:r>
            <a:r>
              <a:rPr lang="en-US" err="1"/>
              <a:t>zorg</a:t>
            </a:r>
            <a:r>
              <a:rPr lang="en-US"/>
              <a:t> </a:t>
            </a:r>
            <a:r>
              <a:rPr lang="en-US" err="1"/>
              <a:t>tijdig</a:t>
            </a:r>
            <a:r>
              <a:rPr lang="en-US"/>
              <a:t>, </a:t>
            </a:r>
            <a:r>
              <a:rPr lang="en-US" err="1"/>
              <a:t>gestructureerd</a:t>
            </a:r>
            <a:r>
              <a:rPr lang="en-US"/>
              <a:t> </a:t>
            </a:r>
            <a:r>
              <a:rPr lang="en-US" err="1"/>
              <a:t>en</a:t>
            </a:r>
            <a:r>
              <a:rPr lang="en-US"/>
              <a:t> </a:t>
            </a:r>
            <a:r>
              <a:rPr lang="en-US" err="1"/>
              <a:t>eenduidig</a:t>
            </a:r>
            <a:r>
              <a:rPr lang="en-US"/>
              <a:t> </a:t>
            </a:r>
            <a:r>
              <a:rPr lang="en-US" err="1"/>
              <a:t>te</a:t>
            </a:r>
            <a:r>
              <a:rPr lang="en-US"/>
              <a:t> </a:t>
            </a:r>
            <a:r>
              <a:rPr lang="en-US" err="1"/>
              <a:t>organiseren</a:t>
            </a:r>
            <a:r>
              <a:rPr lang="en-US"/>
              <a:t>: van het </a:t>
            </a:r>
            <a:r>
              <a:rPr lang="en-US" err="1"/>
              <a:t>herkennen</a:t>
            </a:r>
            <a:r>
              <a:rPr lang="en-US"/>
              <a:t> </a:t>
            </a:r>
            <a:r>
              <a:rPr lang="en-US" err="1"/>
              <a:t>en</a:t>
            </a:r>
            <a:r>
              <a:rPr lang="en-US"/>
              <a:t> </a:t>
            </a:r>
            <a:r>
              <a:rPr lang="en-US" err="1"/>
              <a:t>bespreken</a:t>
            </a:r>
            <a:r>
              <a:rPr lang="en-US"/>
              <a:t> van </a:t>
            </a:r>
            <a:r>
              <a:rPr lang="en-US" err="1"/>
              <a:t>achteruitgang</a:t>
            </a:r>
            <a:r>
              <a:rPr lang="en-US"/>
              <a:t> </a:t>
            </a:r>
            <a:r>
              <a:rPr lang="en-US" err="1"/>
              <a:t>en</a:t>
            </a:r>
            <a:r>
              <a:rPr lang="en-US"/>
              <a:t> </a:t>
            </a:r>
            <a:r>
              <a:rPr lang="en-US" b="1" err="1"/>
              <a:t>verhoogde</a:t>
            </a:r>
            <a:r>
              <a:rPr lang="en-US" b="1"/>
              <a:t> </a:t>
            </a:r>
            <a:r>
              <a:rPr lang="en-US" b="1" err="1"/>
              <a:t>kwetsbaarheid</a:t>
            </a:r>
            <a:r>
              <a:rPr lang="en-US"/>
              <a:t>, tot </a:t>
            </a:r>
            <a:r>
              <a:rPr lang="en-US" err="1"/>
              <a:t>afstemming</a:t>
            </a:r>
            <a:r>
              <a:rPr lang="en-US"/>
              <a:t> met </a:t>
            </a:r>
            <a:r>
              <a:rPr lang="en-US" err="1"/>
              <a:t>naasten</a:t>
            </a:r>
            <a:r>
              <a:rPr lang="en-US"/>
              <a:t>, </a:t>
            </a:r>
            <a:r>
              <a:rPr lang="en-US" err="1"/>
              <a:t>symptoomzorg</a:t>
            </a:r>
            <a:r>
              <a:rPr lang="en-US"/>
              <a:t>, </a:t>
            </a:r>
            <a:r>
              <a:rPr lang="en-US" err="1"/>
              <a:t>zorg</a:t>
            </a:r>
            <a:r>
              <a:rPr lang="en-US"/>
              <a:t> in de </a:t>
            </a:r>
            <a:r>
              <a:rPr lang="en-US" err="1"/>
              <a:t>stervensfase</a:t>
            </a:r>
            <a:r>
              <a:rPr lang="en-US"/>
              <a:t> </a:t>
            </a:r>
            <a:r>
              <a:rPr lang="en-US" err="1"/>
              <a:t>en</a:t>
            </a:r>
            <a:r>
              <a:rPr lang="en-US"/>
              <a:t> </a:t>
            </a:r>
            <a:r>
              <a:rPr lang="en-US" err="1"/>
              <a:t>nazorg</a:t>
            </a:r>
            <a:r>
              <a:rPr lang="en-US"/>
              <a:t>.</a:t>
            </a:r>
            <a:endParaRPr lang="en-US">
              <a:solidFill>
                <a:srgbClr val="444444"/>
              </a:solidFill>
            </a:endParaRPr>
          </a:p>
          <a:p>
            <a:r>
              <a:rPr lang="en-US" err="1"/>
              <a:t>Belangrijk</a:t>
            </a:r>
            <a:r>
              <a:rPr lang="en-US"/>
              <a:t> </a:t>
            </a:r>
            <a:r>
              <a:rPr lang="en-US" err="1"/>
              <a:t>voor</a:t>
            </a:r>
            <a:r>
              <a:rPr lang="en-US"/>
              <a:t> </a:t>
            </a:r>
            <a:r>
              <a:rPr lang="en-US" err="1"/>
              <a:t>jullie</a:t>
            </a:r>
            <a:r>
              <a:rPr lang="en-US"/>
              <a:t> </a:t>
            </a:r>
            <a:r>
              <a:rPr lang="en-US" err="1"/>
              <a:t>als</a:t>
            </a:r>
            <a:r>
              <a:rPr lang="en-US"/>
              <a:t> </a:t>
            </a:r>
            <a:r>
              <a:rPr lang="en-US" err="1"/>
              <a:t>aandachtsvelders</a:t>
            </a:r>
            <a:r>
              <a:rPr lang="en-US"/>
              <a:t>: je </a:t>
            </a:r>
            <a:r>
              <a:rPr lang="en-US" err="1"/>
              <a:t>hoeft</a:t>
            </a:r>
            <a:r>
              <a:rPr lang="en-US"/>
              <a:t> </a:t>
            </a:r>
            <a:r>
              <a:rPr lang="en-US" err="1"/>
              <a:t>niet</a:t>
            </a:r>
            <a:r>
              <a:rPr lang="en-US"/>
              <a:t> alle </a:t>
            </a:r>
            <a:r>
              <a:rPr lang="en-US" err="1"/>
              <a:t>stappen</a:t>
            </a:r>
            <a:r>
              <a:rPr lang="en-US"/>
              <a:t> </a:t>
            </a:r>
            <a:r>
              <a:rPr lang="en-US" err="1"/>
              <a:t>uit</a:t>
            </a:r>
            <a:r>
              <a:rPr lang="en-US"/>
              <a:t> je </a:t>
            </a:r>
            <a:r>
              <a:rPr lang="en-US" err="1"/>
              <a:t>hoofd</a:t>
            </a:r>
            <a:r>
              <a:rPr lang="en-US"/>
              <a:t> </a:t>
            </a:r>
            <a:r>
              <a:rPr lang="en-US" err="1"/>
              <a:t>te</a:t>
            </a:r>
            <a:r>
              <a:rPr lang="en-US"/>
              <a:t> </a:t>
            </a:r>
            <a:r>
              <a:rPr lang="en-US" err="1"/>
              <a:t>kennen</a:t>
            </a:r>
            <a:r>
              <a:rPr lang="en-US"/>
              <a:t>, maar je </a:t>
            </a:r>
            <a:r>
              <a:rPr lang="en-US" err="1"/>
              <a:t>helpt</a:t>
            </a:r>
            <a:r>
              <a:rPr lang="en-US"/>
              <a:t> het team om het </a:t>
            </a:r>
            <a:r>
              <a:rPr lang="en-US" err="1"/>
              <a:t>zorgpad</a:t>
            </a:r>
            <a:r>
              <a:rPr lang="en-US"/>
              <a:t> </a:t>
            </a:r>
            <a:r>
              <a:rPr lang="en-US" b="1" err="1"/>
              <a:t>terug</a:t>
            </a:r>
            <a:r>
              <a:rPr lang="en-US" b="1"/>
              <a:t> </a:t>
            </a:r>
            <a:r>
              <a:rPr lang="en-US" b="1" err="1"/>
              <a:t>te</a:t>
            </a:r>
            <a:r>
              <a:rPr lang="en-US" b="1"/>
              <a:t> laten </a:t>
            </a:r>
            <a:r>
              <a:rPr lang="en-US" b="1" err="1"/>
              <a:t>komen</a:t>
            </a:r>
            <a:r>
              <a:rPr lang="en-US" b="1"/>
              <a:t> in de </a:t>
            </a:r>
            <a:r>
              <a:rPr lang="en-US" b="1" err="1"/>
              <a:t>praktijk</a:t>
            </a:r>
            <a:r>
              <a:rPr lang="en-US"/>
              <a:t>: in </a:t>
            </a:r>
            <a:r>
              <a:rPr lang="en-US" err="1"/>
              <a:t>overlegmomenten</a:t>
            </a:r>
            <a:r>
              <a:rPr lang="en-US"/>
              <a:t>, in het </a:t>
            </a:r>
            <a:r>
              <a:rPr lang="en-US" err="1"/>
              <a:t>zorgplan</a:t>
            </a:r>
            <a:r>
              <a:rPr lang="en-US"/>
              <a:t> </a:t>
            </a:r>
            <a:r>
              <a:rPr lang="en-US" err="1"/>
              <a:t>en</a:t>
            </a:r>
            <a:r>
              <a:rPr lang="en-US"/>
              <a:t> in de </a:t>
            </a:r>
            <a:r>
              <a:rPr lang="en-US" err="1"/>
              <a:t>overdracht</a:t>
            </a:r>
            <a:r>
              <a:rPr lang="en-US"/>
              <a:t>.</a:t>
            </a:r>
            <a:endParaRPr lang="en-US" dirty="0">
              <a:solidFill>
                <a:srgbClr val="444444"/>
              </a:solidFill>
            </a:endParaRPr>
          </a:p>
          <a:p>
            <a:endParaRPr lang="en-US" dirty="0">
              <a:solidFill>
                <a:srgbClr val="444444"/>
              </a:solidFill>
            </a:endParaRPr>
          </a:p>
          <a:p>
            <a:endParaRPr lang="nl-NL" dirty="0"/>
          </a:p>
          <a:p>
            <a:endParaRPr lang="nl-NL" dirty="0"/>
          </a:p>
          <a:p>
            <a:endParaRPr lang="nl-NL" dirty="0"/>
          </a:p>
        </p:txBody>
      </p:sp>
      <p:sp>
        <p:nvSpPr>
          <p:cNvPr id="4" name="Slide Number Placeholder 3"/>
          <p:cNvSpPr>
            <a:spLocks noGrp="1"/>
          </p:cNvSpPr>
          <p:nvPr>
            <p:ph type="sldNum" sz="quarter" idx="5"/>
          </p:nvPr>
        </p:nvSpPr>
        <p:spPr/>
        <p:txBody>
          <a:bodyPr/>
          <a:lstStyle/>
          <a:p>
            <a:fld id="{031C2C7F-9151-4448-B76D-98AA80CC75A2}" type="slidenum">
              <a:rPr lang="nl-NL" smtClean="0"/>
              <a:t>4</a:t>
            </a:fld>
            <a:endParaRPr lang="nl-NL"/>
          </a:p>
        </p:txBody>
      </p:sp>
    </p:spTree>
    <p:extLst>
      <p:ext uri="{BB962C8B-B14F-4D97-AF65-F5344CB8AC3E}">
        <p14:creationId xmlns:p14="http://schemas.microsoft.com/office/powerpoint/2010/main" val="2326690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9BE964-BDE0-A900-1D97-57E0657C188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6A87AE0-FFAF-C972-F625-37039592492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2B7CF7C-EFA3-D3A9-99C4-7DBA5B16B44C}"/>
              </a:ext>
            </a:extLst>
          </p:cNvPr>
          <p:cNvSpPr>
            <a:spLocks noGrp="1"/>
          </p:cNvSpPr>
          <p:nvPr>
            <p:ph type="body" idx="1"/>
          </p:nvPr>
        </p:nvSpPr>
        <p:spPr/>
        <p:txBody>
          <a:bodyPr/>
          <a:lstStyle/>
          <a:p>
            <a:r>
              <a:rPr lang="nl-NL" dirty="0"/>
              <a:t>Deze kick-off bijeenkomst (voor </a:t>
            </a:r>
            <a:r>
              <a:rPr lang="nl-NL" dirty="0" err="1"/>
              <a:t>aandachtsvelders</a:t>
            </a:r>
            <a:r>
              <a:rPr lang="nl-NL" dirty="0"/>
              <a:t>) maakt onderdeel uit van de voorbereidende fase.</a:t>
            </a:r>
          </a:p>
          <a:p>
            <a:r>
              <a:rPr lang="nl-NL" dirty="0"/>
              <a:t> </a:t>
            </a:r>
            <a:br>
              <a:rPr lang="nl-NL" dirty="0"/>
            </a:br>
            <a:r>
              <a:rPr lang="nl-NL" dirty="0"/>
              <a:t>Idealiter vindt de kick off bijeenkomst met </a:t>
            </a:r>
            <a:r>
              <a:rPr lang="nl-NL" dirty="0" err="1"/>
              <a:t>aandachtsvelders</a:t>
            </a:r>
            <a:r>
              <a:rPr lang="nl-NL" dirty="0"/>
              <a:t> eerst plaats zodat zij daarna zich kunnen focussen op hun team tijdens de algemene kick off voor alle zorgmedewerkers.</a:t>
            </a:r>
          </a:p>
          <a:p>
            <a:br>
              <a:rPr lang="nl-NL" dirty="0"/>
            </a:br>
            <a:r>
              <a:rPr lang="nl-NL" dirty="0"/>
              <a:t>Sta stil bij de organisatie van de informatiebijeenkomst voor familie. Geef aan dat er een presentatie beschikbaar is en laat eventueel zien (op de volgende dia staan de onderwerpen genoemd). </a:t>
            </a:r>
          </a:p>
          <a:p>
            <a:r>
              <a:rPr lang="nl-NL" dirty="0"/>
              <a:t>Bespreek of iemand een rol voor zichzelf ziet bij de presentatie voor de familiebijeenkomst. Mocht dit niet het geval zijn, vraag dan of ze zich zelf tijdens de avond in ieder geval willen voorstellen en voorbeelden kunnen geven over vormen van palliatieve zorg die zij bieden op de locatie. Bijvoorbeeld: is het mogelijk om te waken, is er een </a:t>
            </a:r>
            <a:r>
              <a:rPr lang="nl-NL" dirty="0" err="1"/>
              <a:t>koppelbed</a:t>
            </a:r>
            <a:r>
              <a:rPr lang="nl-NL" dirty="0"/>
              <a:t> beschikbaar etc.</a:t>
            </a:r>
            <a:br>
              <a:rPr lang="nl-NL" dirty="0"/>
            </a:br>
            <a:endParaRPr lang="nl-NL" dirty="0"/>
          </a:p>
        </p:txBody>
      </p:sp>
      <p:sp>
        <p:nvSpPr>
          <p:cNvPr id="4" name="Tijdelijke aanduiding voor dianummer 3">
            <a:extLst>
              <a:ext uri="{FF2B5EF4-FFF2-40B4-BE49-F238E27FC236}">
                <a16:creationId xmlns:a16="http://schemas.microsoft.com/office/drawing/2014/main" id="{73EF9493-D66A-C49B-AD4A-6C249E26394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1C2C7F-9151-4448-B76D-98AA80CC75A2}"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14404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defRPr/>
            </a:pPr>
            <a:r>
              <a:rPr lang="nl-NL" dirty="0"/>
              <a:t>De familiebijeenkomst volgt binnenkort (noem de datum als die al bekend is). Dit is het programma. We lopen het kort door: doel is vooral </a:t>
            </a:r>
            <a:r>
              <a:rPr lang="nl-NL" b="1" dirty="0"/>
              <a:t>verwachtingen gelijkzetten</a:t>
            </a:r>
            <a:r>
              <a:rPr lang="nl-NL" dirty="0"/>
              <a:t> en zorgen dat naasten weten bij wie ze terechtkunnen. Individuele casuïstiek bespreken we niet plenair; daarvoor is altijd ruimte in een apart gesprek.</a:t>
            </a:r>
            <a:endParaRPr lang="en-US"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18C6C4-5713-4E6C-8805-405D4FE3D2E2}"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80427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17791F-15A6-CE21-5929-6A3CE9D0400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0B5363D-4CE8-06D8-C8C1-5186EF2C009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4695909-7543-2FD0-85D8-B09B2221FF37}"/>
              </a:ext>
            </a:extLst>
          </p:cNvPr>
          <p:cNvSpPr>
            <a:spLocks noGrp="1"/>
          </p:cNvSpPr>
          <p:nvPr>
            <p:ph type="body" idx="1"/>
          </p:nvPr>
        </p:nvSpPr>
        <p:spPr/>
        <p:txBody>
          <a:bodyPr/>
          <a:lstStyle/>
          <a:p>
            <a:pPr>
              <a:defRPr/>
            </a:pPr>
            <a:r>
              <a:rPr lang="nl-NL" dirty="0"/>
              <a:t>Deze dia toont het lesaanbod. Ik ga niet diep op de inhoud in; belangrijker is wat dit van jullie als </a:t>
            </a:r>
            <a:r>
              <a:rPr lang="nl-NL" dirty="0" err="1"/>
              <a:t>aandachtsvelders</a:t>
            </a:r>
            <a:r>
              <a:rPr lang="nl-NL" dirty="0"/>
              <a:t> vraagt </a:t>
            </a:r>
            <a:r>
              <a:rPr lang="nl-NL" b="1" dirty="0"/>
              <a:t>tijdens en na</a:t>
            </a:r>
            <a:r>
              <a:rPr lang="nl-NL" dirty="0"/>
              <a:t> de modules.</a:t>
            </a:r>
            <a:endParaRPr lang="en-US" dirty="0"/>
          </a:p>
          <a:p>
            <a:pPr marL="171450" indent="-171450">
              <a:buFont typeface="Arial"/>
              <a:buChar char="•"/>
              <a:defRPr/>
            </a:pPr>
            <a:r>
              <a:rPr lang="nl-NL" b="1" dirty="0"/>
              <a:t>1 Communicatie</a:t>
            </a:r>
            <a:r>
              <a:rPr lang="nl-NL" dirty="0"/>
              <a:t>: helpen om palliatieve zorg bespreekbaar te maken in het team en het gebruik van het wensenboekje te stimuleren; zorg dat afspraken terugkomen in het zorgplan.</a:t>
            </a:r>
          </a:p>
          <a:p>
            <a:pPr marL="171450" indent="-171450">
              <a:buFont typeface="Arial"/>
              <a:buChar char="•"/>
              <a:defRPr/>
            </a:pPr>
            <a:r>
              <a:rPr lang="nl-NL" b="1" dirty="0"/>
              <a:t>2 Signaleren en bespreken</a:t>
            </a:r>
            <a:r>
              <a:rPr lang="nl-NL" dirty="0"/>
              <a:t>: met het team alert zijn op bewoners die </a:t>
            </a:r>
            <a:r>
              <a:rPr lang="nl-NL" b="1" dirty="0"/>
              <a:t>toenemend kwetsbaar</a:t>
            </a:r>
            <a:r>
              <a:rPr lang="nl-NL" dirty="0"/>
              <a:t> worden; signalen bundelen, bespreken en zorgen dat dit met de arts wordt afgestemd en dat afspraken vindbaar worden vastgelegd.</a:t>
            </a:r>
          </a:p>
          <a:p>
            <a:pPr marL="171450" indent="-171450">
              <a:buFont typeface="Arial"/>
              <a:buChar char="•"/>
              <a:defRPr/>
            </a:pPr>
            <a:r>
              <a:rPr lang="nl-NL" b="1" dirty="0"/>
              <a:t>3 Symptoommanagement</a:t>
            </a:r>
            <a:r>
              <a:rPr lang="nl-NL" dirty="0"/>
              <a:t>: ondersteunen dat signalen (zoals pijn/onrust/benauwdheid) eenduidiger worden geobserveerd en dat het team weet wanneer opschalen nodig is; helpen met borging in rapportage/overdracht.</a:t>
            </a:r>
          </a:p>
          <a:p>
            <a:pPr marL="171450" indent="-171450">
              <a:buFont typeface="Arial"/>
              <a:buChar char="•"/>
              <a:defRPr/>
            </a:pPr>
            <a:r>
              <a:rPr lang="nl-NL" b="1" dirty="0"/>
              <a:t>4 Zorg rondom het overlijden</a:t>
            </a:r>
            <a:r>
              <a:rPr lang="nl-NL" dirty="0"/>
              <a:t>: zorgen dat het team de stervensfase tijdig herkent en dat er volgens het </a:t>
            </a:r>
            <a:r>
              <a:rPr lang="nl-NL" b="1" dirty="0" err="1"/>
              <a:t>Zorgpad</a:t>
            </a:r>
            <a:r>
              <a:rPr lang="nl-NL" b="1" dirty="0"/>
              <a:t> Stervensfase</a:t>
            </a:r>
            <a:r>
              <a:rPr lang="nl-NL" dirty="0"/>
              <a:t> wordt gewerkt; aandacht voor communicatie met naasten en nazorg.</a:t>
            </a:r>
          </a:p>
          <a:p>
            <a:pPr marL="0" marR="0" lvl="0" indent="0" algn="l" defTabSz="914400">
              <a:lnSpc>
                <a:spcPct val="100000"/>
              </a:lnSpc>
              <a:spcBef>
                <a:spcPts val="0"/>
              </a:spcBef>
              <a:spcAft>
                <a:spcPts val="0"/>
              </a:spcAft>
              <a:buClrTx/>
              <a:buSzTx/>
              <a:buFontTx/>
              <a:buNone/>
              <a:tabLst/>
              <a:defRPr/>
            </a:pPr>
            <a:endParaRPr lang="nl-NL" dirty="0">
              <a:cs typeface="+mn-lt"/>
            </a:endParaRPr>
          </a:p>
        </p:txBody>
      </p:sp>
      <p:sp>
        <p:nvSpPr>
          <p:cNvPr id="4" name="Tijdelijke aanduiding voor dianummer 3">
            <a:extLst>
              <a:ext uri="{FF2B5EF4-FFF2-40B4-BE49-F238E27FC236}">
                <a16:creationId xmlns:a16="http://schemas.microsoft.com/office/drawing/2014/main" id="{07746A8C-1B8C-440B-99A4-2D6DEB0EA07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1C2C7F-9151-4448-B76D-98AA80CC75A2}"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49456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ptos"/>
              <a:ea typeface="Calibri"/>
              <a:cs typeface="Calibri"/>
            </a:endParaRPr>
          </a:p>
        </p:txBody>
      </p:sp>
      <p:sp>
        <p:nvSpPr>
          <p:cNvPr id="4" name="Slide Number Placeholder 3"/>
          <p:cNvSpPr>
            <a:spLocks noGrp="1"/>
          </p:cNvSpPr>
          <p:nvPr>
            <p:ph type="sldNum" sz="quarter" idx="5"/>
          </p:nvPr>
        </p:nvSpPr>
        <p:spPr/>
        <p:txBody>
          <a:bodyPr/>
          <a:lstStyle/>
          <a:p>
            <a:fld id="{94221CE9-FE44-4D0E-903D-495758834566}" type="slidenum">
              <a:rPr lang="nl-NL" smtClean="0"/>
              <a:t>8</a:t>
            </a:fld>
            <a:endParaRPr lang="nl-NL"/>
          </a:p>
        </p:txBody>
      </p:sp>
    </p:spTree>
    <p:extLst>
      <p:ext uri="{BB962C8B-B14F-4D97-AF65-F5344CB8AC3E}">
        <p14:creationId xmlns:p14="http://schemas.microsoft.com/office/powerpoint/2010/main" val="3734704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3F4500-AF18-E8D9-C337-114F3DE6071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AFBD849-256C-7C3D-A746-269212230D2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E80D4060-2BD3-874A-C105-69902669739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Mogelijk heeft de organisatie een eigen profielbeschrijving van </a:t>
            </a:r>
            <a:r>
              <a:rPr lang="nl-NL" dirty="0" err="1"/>
              <a:t>aandachtsvelders</a:t>
            </a:r>
            <a:r>
              <a:rPr lang="nl-NL" dirty="0"/>
              <a:t> PZ, als dat zo is dan is het goed deze ter sprake te brengen.</a:t>
            </a:r>
            <a:br>
              <a:rPr lang="nl-NL" dirty="0"/>
            </a:br>
            <a:endParaRPr lang="nl-NL" dirty="0"/>
          </a:p>
          <a:p>
            <a:pPr>
              <a:defRPr/>
            </a:pPr>
            <a:r>
              <a:rPr lang="nl-NL" dirty="0"/>
              <a:t>Vertel dat </a:t>
            </a:r>
            <a:r>
              <a:rPr lang="nl-NL" dirty="0" err="1"/>
              <a:t>aandachtsvelders</a:t>
            </a:r>
            <a:r>
              <a:rPr lang="nl-NL" dirty="0"/>
              <a:t> tijdens de implementatie van het PACE-NL programma twee verschillende rollen hebben: In je </a:t>
            </a:r>
            <a:r>
              <a:rPr lang="nl-NL" b="1" dirty="0"/>
              <a:t>eigen team</a:t>
            </a:r>
            <a:r>
              <a:rPr lang="nl-NL" dirty="0"/>
              <a:t> ben je de aanjager en vraagbaak: je helpt collega’s om het </a:t>
            </a:r>
            <a:r>
              <a:rPr lang="nl-NL" dirty="0" err="1"/>
              <a:t>Zorgpad</a:t>
            </a:r>
            <a:r>
              <a:rPr lang="nl-NL" dirty="0"/>
              <a:t> en de afspraken uit de modules toe te passen in echte situaties. In het </a:t>
            </a:r>
            <a:r>
              <a:rPr lang="nl-NL" b="1" dirty="0"/>
              <a:t>kernteam</a:t>
            </a:r>
            <a:r>
              <a:rPr lang="nl-NL" dirty="0"/>
              <a:t> ben je de schakel naar organisatie en borging: je brengt terug wat er speelt, wat vastloopt, en wat nodig is om het werkbaar te maken.</a:t>
            </a:r>
            <a:br>
              <a:rPr lang="nl-NL" dirty="0">
                <a:cs typeface="+mn-lt"/>
              </a:rPr>
            </a:br>
            <a:endParaRPr lang="nl-NL" dirty="0"/>
          </a:p>
        </p:txBody>
      </p:sp>
      <p:sp>
        <p:nvSpPr>
          <p:cNvPr id="4" name="Tijdelijke aanduiding voor dianummer 3">
            <a:extLst>
              <a:ext uri="{FF2B5EF4-FFF2-40B4-BE49-F238E27FC236}">
                <a16:creationId xmlns:a16="http://schemas.microsoft.com/office/drawing/2014/main" id="{F4A678D2-9B87-4223-221F-3E5EF53BABE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18C6C4-5713-4E6C-8805-405D4FE3D2E2}"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76908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9EF28E-9F35-9226-1B02-F06EBDC69920}"/>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23587CD2-2445-ABA9-E676-741F49F024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B6A7F59D-9484-EA4F-F2EA-FEA5AD438299}"/>
              </a:ext>
            </a:extLst>
          </p:cNvPr>
          <p:cNvSpPr>
            <a:spLocks noGrp="1"/>
          </p:cNvSpPr>
          <p:nvPr>
            <p:ph type="dt" sz="half" idx="10"/>
          </p:nvPr>
        </p:nvSpPr>
        <p:spPr/>
        <p:txBody>
          <a:bodyPr/>
          <a:lstStyle/>
          <a:p>
            <a:fld id="{D2523492-FD38-48D0-B873-C56395EC78A5}" type="datetimeFigureOut">
              <a:rPr lang="nl-NL" smtClean="0"/>
              <a:t>28-5-2026</a:t>
            </a:fld>
            <a:endParaRPr lang="nl-NL"/>
          </a:p>
        </p:txBody>
      </p:sp>
      <p:sp>
        <p:nvSpPr>
          <p:cNvPr id="5" name="Tijdelijke aanduiding voor voettekst 4">
            <a:extLst>
              <a:ext uri="{FF2B5EF4-FFF2-40B4-BE49-F238E27FC236}">
                <a16:creationId xmlns:a16="http://schemas.microsoft.com/office/drawing/2014/main" id="{A5A2DF1C-07BE-23AF-C25E-AA315E28D26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3A407D3-7C29-DC12-55BC-0CB3D7FAD91B}"/>
              </a:ext>
            </a:extLst>
          </p:cNvPr>
          <p:cNvSpPr>
            <a:spLocks noGrp="1"/>
          </p:cNvSpPr>
          <p:nvPr>
            <p:ph type="sldNum" sz="quarter" idx="12"/>
          </p:nvPr>
        </p:nvSpPr>
        <p:spPr/>
        <p:txBody>
          <a:bodyPr/>
          <a:lstStyle/>
          <a:p>
            <a:fld id="{EE646156-EB3F-4FEC-A3C3-93B1E0E82A68}" type="slidenum">
              <a:rPr lang="nl-NL" smtClean="0"/>
              <a:t>‹nr.›</a:t>
            </a:fld>
            <a:endParaRPr lang="nl-NL"/>
          </a:p>
        </p:txBody>
      </p:sp>
    </p:spTree>
    <p:extLst>
      <p:ext uri="{BB962C8B-B14F-4D97-AF65-F5344CB8AC3E}">
        <p14:creationId xmlns:p14="http://schemas.microsoft.com/office/powerpoint/2010/main" val="2996568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BFBA4E-0B5A-1B9B-7A2C-682A2AD6B12F}"/>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6080D546-3185-95A9-49BC-E6395655C52F}"/>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7644035-C81F-0F24-7053-48B495845207}"/>
              </a:ext>
            </a:extLst>
          </p:cNvPr>
          <p:cNvSpPr>
            <a:spLocks noGrp="1"/>
          </p:cNvSpPr>
          <p:nvPr>
            <p:ph type="dt" sz="half" idx="10"/>
          </p:nvPr>
        </p:nvSpPr>
        <p:spPr/>
        <p:txBody>
          <a:bodyPr/>
          <a:lstStyle/>
          <a:p>
            <a:fld id="{D2523492-FD38-48D0-B873-C56395EC78A5}" type="datetimeFigureOut">
              <a:rPr lang="nl-NL" smtClean="0"/>
              <a:t>28-5-2026</a:t>
            </a:fld>
            <a:endParaRPr lang="nl-NL"/>
          </a:p>
        </p:txBody>
      </p:sp>
      <p:sp>
        <p:nvSpPr>
          <p:cNvPr id="5" name="Tijdelijke aanduiding voor voettekst 4">
            <a:extLst>
              <a:ext uri="{FF2B5EF4-FFF2-40B4-BE49-F238E27FC236}">
                <a16:creationId xmlns:a16="http://schemas.microsoft.com/office/drawing/2014/main" id="{A9F3FE8D-F63A-72ED-2F5C-7BCF99517AC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297EF51-88B5-D97A-98BD-ABC4A73015AE}"/>
              </a:ext>
            </a:extLst>
          </p:cNvPr>
          <p:cNvSpPr>
            <a:spLocks noGrp="1"/>
          </p:cNvSpPr>
          <p:nvPr>
            <p:ph type="sldNum" sz="quarter" idx="12"/>
          </p:nvPr>
        </p:nvSpPr>
        <p:spPr/>
        <p:txBody>
          <a:bodyPr/>
          <a:lstStyle/>
          <a:p>
            <a:fld id="{EE646156-EB3F-4FEC-A3C3-93B1E0E82A68}" type="slidenum">
              <a:rPr lang="nl-NL" smtClean="0"/>
              <a:t>‹nr.›</a:t>
            </a:fld>
            <a:endParaRPr lang="nl-NL"/>
          </a:p>
        </p:txBody>
      </p:sp>
    </p:spTree>
    <p:extLst>
      <p:ext uri="{BB962C8B-B14F-4D97-AF65-F5344CB8AC3E}">
        <p14:creationId xmlns:p14="http://schemas.microsoft.com/office/powerpoint/2010/main" val="2688253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E77D451C-0B5D-322E-220C-C46C3864452A}"/>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6FBA0CA8-57A8-4D5B-0E79-DFF54A39F3CE}"/>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572DABF-E6B1-82C6-420F-BAB17622C30D}"/>
              </a:ext>
            </a:extLst>
          </p:cNvPr>
          <p:cNvSpPr>
            <a:spLocks noGrp="1"/>
          </p:cNvSpPr>
          <p:nvPr>
            <p:ph type="dt" sz="half" idx="10"/>
          </p:nvPr>
        </p:nvSpPr>
        <p:spPr/>
        <p:txBody>
          <a:bodyPr/>
          <a:lstStyle/>
          <a:p>
            <a:fld id="{D2523492-FD38-48D0-B873-C56395EC78A5}" type="datetimeFigureOut">
              <a:rPr lang="nl-NL" smtClean="0"/>
              <a:t>28-5-2026</a:t>
            </a:fld>
            <a:endParaRPr lang="nl-NL"/>
          </a:p>
        </p:txBody>
      </p:sp>
      <p:sp>
        <p:nvSpPr>
          <p:cNvPr id="5" name="Tijdelijke aanduiding voor voettekst 4">
            <a:extLst>
              <a:ext uri="{FF2B5EF4-FFF2-40B4-BE49-F238E27FC236}">
                <a16:creationId xmlns:a16="http://schemas.microsoft.com/office/drawing/2014/main" id="{2A1B4196-1E45-BE6A-A08F-F47A6E2C0CB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8315D2F-489A-0150-ECA0-D149D594DC9C}"/>
              </a:ext>
            </a:extLst>
          </p:cNvPr>
          <p:cNvSpPr>
            <a:spLocks noGrp="1"/>
          </p:cNvSpPr>
          <p:nvPr>
            <p:ph type="sldNum" sz="quarter" idx="12"/>
          </p:nvPr>
        </p:nvSpPr>
        <p:spPr/>
        <p:txBody>
          <a:bodyPr/>
          <a:lstStyle/>
          <a:p>
            <a:fld id="{EE646156-EB3F-4FEC-A3C3-93B1E0E82A68}" type="slidenum">
              <a:rPr lang="nl-NL" smtClean="0"/>
              <a:t>‹nr.›</a:t>
            </a:fld>
            <a:endParaRPr lang="nl-NL"/>
          </a:p>
        </p:txBody>
      </p:sp>
    </p:spTree>
    <p:extLst>
      <p:ext uri="{BB962C8B-B14F-4D97-AF65-F5344CB8AC3E}">
        <p14:creationId xmlns:p14="http://schemas.microsoft.com/office/powerpoint/2010/main" val="102276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A99B01-720F-A1A7-DEF7-EF81B5A4D9D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39FA4B9-05B0-AB70-6085-4E30E510B21B}"/>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DE21688-6F93-2A1D-A323-38D55997701E}"/>
              </a:ext>
            </a:extLst>
          </p:cNvPr>
          <p:cNvSpPr>
            <a:spLocks noGrp="1"/>
          </p:cNvSpPr>
          <p:nvPr>
            <p:ph type="dt" sz="half" idx="10"/>
          </p:nvPr>
        </p:nvSpPr>
        <p:spPr/>
        <p:txBody>
          <a:bodyPr/>
          <a:lstStyle/>
          <a:p>
            <a:fld id="{D2523492-FD38-48D0-B873-C56395EC78A5}" type="datetimeFigureOut">
              <a:rPr lang="nl-NL" smtClean="0"/>
              <a:t>28-5-2026</a:t>
            </a:fld>
            <a:endParaRPr lang="nl-NL"/>
          </a:p>
        </p:txBody>
      </p:sp>
      <p:sp>
        <p:nvSpPr>
          <p:cNvPr id="5" name="Tijdelijke aanduiding voor voettekst 4">
            <a:extLst>
              <a:ext uri="{FF2B5EF4-FFF2-40B4-BE49-F238E27FC236}">
                <a16:creationId xmlns:a16="http://schemas.microsoft.com/office/drawing/2014/main" id="{F9A80608-82B8-78E6-31B3-1CEA95C6644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4259F7E-802D-90D7-9E45-5093C6144470}"/>
              </a:ext>
            </a:extLst>
          </p:cNvPr>
          <p:cNvSpPr>
            <a:spLocks noGrp="1"/>
          </p:cNvSpPr>
          <p:nvPr>
            <p:ph type="sldNum" sz="quarter" idx="12"/>
          </p:nvPr>
        </p:nvSpPr>
        <p:spPr/>
        <p:txBody>
          <a:bodyPr/>
          <a:lstStyle/>
          <a:p>
            <a:fld id="{EE646156-EB3F-4FEC-A3C3-93B1E0E82A68}" type="slidenum">
              <a:rPr lang="nl-NL" smtClean="0"/>
              <a:t>‹nr.›</a:t>
            </a:fld>
            <a:endParaRPr lang="nl-NL"/>
          </a:p>
        </p:txBody>
      </p:sp>
    </p:spTree>
    <p:extLst>
      <p:ext uri="{BB962C8B-B14F-4D97-AF65-F5344CB8AC3E}">
        <p14:creationId xmlns:p14="http://schemas.microsoft.com/office/powerpoint/2010/main" val="3114841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B7D99C-1166-32FB-C9F0-AC6C163748BD}"/>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0A65869E-C942-BAE1-9D6D-BCCCC77DAD7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1965A7F9-1F22-0788-30C9-BE919CB4D738}"/>
              </a:ext>
            </a:extLst>
          </p:cNvPr>
          <p:cNvSpPr>
            <a:spLocks noGrp="1"/>
          </p:cNvSpPr>
          <p:nvPr>
            <p:ph type="dt" sz="half" idx="10"/>
          </p:nvPr>
        </p:nvSpPr>
        <p:spPr/>
        <p:txBody>
          <a:bodyPr/>
          <a:lstStyle/>
          <a:p>
            <a:fld id="{D2523492-FD38-48D0-B873-C56395EC78A5}" type="datetimeFigureOut">
              <a:rPr lang="nl-NL" smtClean="0"/>
              <a:t>28-5-2026</a:t>
            </a:fld>
            <a:endParaRPr lang="nl-NL"/>
          </a:p>
        </p:txBody>
      </p:sp>
      <p:sp>
        <p:nvSpPr>
          <p:cNvPr id="5" name="Tijdelijke aanduiding voor voettekst 4">
            <a:extLst>
              <a:ext uri="{FF2B5EF4-FFF2-40B4-BE49-F238E27FC236}">
                <a16:creationId xmlns:a16="http://schemas.microsoft.com/office/drawing/2014/main" id="{8D4280C4-FCBC-5457-F67E-84A259D3E60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96F54D7-DF41-DF61-C96C-37CEF16034E4}"/>
              </a:ext>
            </a:extLst>
          </p:cNvPr>
          <p:cNvSpPr>
            <a:spLocks noGrp="1"/>
          </p:cNvSpPr>
          <p:nvPr>
            <p:ph type="sldNum" sz="quarter" idx="12"/>
          </p:nvPr>
        </p:nvSpPr>
        <p:spPr/>
        <p:txBody>
          <a:bodyPr/>
          <a:lstStyle/>
          <a:p>
            <a:fld id="{EE646156-EB3F-4FEC-A3C3-93B1E0E82A68}" type="slidenum">
              <a:rPr lang="nl-NL" smtClean="0"/>
              <a:t>‹nr.›</a:t>
            </a:fld>
            <a:endParaRPr lang="nl-NL"/>
          </a:p>
        </p:txBody>
      </p:sp>
    </p:spTree>
    <p:extLst>
      <p:ext uri="{BB962C8B-B14F-4D97-AF65-F5344CB8AC3E}">
        <p14:creationId xmlns:p14="http://schemas.microsoft.com/office/powerpoint/2010/main" val="3476216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53B2DC-64BA-4A84-E3D9-FA9F555192D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C419F7D-B56B-7D1E-1B80-B265E9A26025}"/>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A4670A3C-7DEE-8595-9E01-657E3448279C}"/>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75F5825D-9AEB-C266-8BA8-43B0CC4651FC}"/>
              </a:ext>
            </a:extLst>
          </p:cNvPr>
          <p:cNvSpPr>
            <a:spLocks noGrp="1"/>
          </p:cNvSpPr>
          <p:nvPr>
            <p:ph type="dt" sz="half" idx="10"/>
          </p:nvPr>
        </p:nvSpPr>
        <p:spPr/>
        <p:txBody>
          <a:bodyPr/>
          <a:lstStyle/>
          <a:p>
            <a:fld id="{D2523492-FD38-48D0-B873-C56395EC78A5}" type="datetimeFigureOut">
              <a:rPr lang="nl-NL" smtClean="0"/>
              <a:t>28-5-2026</a:t>
            </a:fld>
            <a:endParaRPr lang="nl-NL"/>
          </a:p>
        </p:txBody>
      </p:sp>
      <p:sp>
        <p:nvSpPr>
          <p:cNvPr id="6" name="Tijdelijke aanduiding voor voettekst 5">
            <a:extLst>
              <a:ext uri="{FF2B5EF4-FFF2-40B4-BE49-F238E27FC236}">
                <a16:creationId xmlns:a16="http://schemas.microsoft.com/office/drawing/2014/main" id="{D9C7B648-A814-32DA-B98A-04A73928051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70236D1-70F6-4176-091B-D71DAECC0CBA}"/>
              </a:ext>
            </a:extLst>
          </p:cNvPr>
          <p:cNvSpPr>
            <a:spLocks noGrp="1"/>
          </p:cNvSpPr>
          <p:nvPr>
            <p:ph type="sldNum" sz="quarter" idx="12"/>
          </p:nvPr>
        </p:nvSpPr>
        <p:spPr/>
        <p:txBody>
          <a:bodyPr/>
          <a:lstStyle/>
          <a:p>
            <a:fld id="{EE646156-EB3F-4FEC-A3C3-93B1E0E82A68}" type="slidenum">
              <a:rPr lang="nl-NL" smtClean="0"/>
              <a:t>‹nr.›</a:t>
            </a:fld>
            <a:endParaRPr lang="nl-NL"/>
          </a:p>
        </p:txBody>
      </p:sp>
    </p:spTree>
    <p:extLst>
      <p:ext uri="{BB962C8B-B14F-4D97-AF65-F5344CB8AC3E}">
        <p14:creationId xmlns:p14="http://schemas.microsoft.com/office/powerpoint/2010/main" val="3832552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75CEF9-7993-1546-18BB-9AEA19B53680}"/>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4B730AFD-C634-DE05-72CB-A879E05BBE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E25A7BC2-FF3C-FFF5-C5EB-C79124960C89}"/>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557A5DC0-E16F-B335-0483-105EC5120C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0B2BB8B4-24A3-3E53-E7EB-1A4DD43E69AC}"/>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61813879-0E7F-1526-0D7F-BF3677A7DD78}"/>
              </a:ext>
            </a:extLst>
          </p:cNvPr>
          <p:cNvSpPr>
            <a:spLocks noGrp="1"/>
          </p:cNvSpPr>
          <p:nvPr>
            <p:ph type="dt" sz="half" idx="10"/>
          </p:nvPr>
        </p:nvSpPr>
        <p:spPr/>
        <p:txBody>
          <a:bodyPr/>
          <a:lstStyle/>
          <a:p>
            <a:fld id="{D2523492-FD38-48D0-B873-C56395EC78A5}" type="datetimeFigureOut">
              <a:rPr lang="nl-NL" smtClean="0"/>
              <a:t>28-5-2026</a:t>
            </a:fld>
            <a:endParaRPr lang="nl-NL"/>
          </a:p>
        </p:txBody>
      </p:sp>
      <p:sp>
        <p:nvSpPr>
          <p:cNvPr id="8" name="Tijdelijke aanduiding voor voettekst 7">
            <a:extLst>
              <a:ext uri="{FF2B5EF4-FFF2-40B4-BE49-F238E27FC236}">
                <a16:creationId xmlns:a16="http://schemas.microsoft.com/office/drawing/2014/main" id="{E18F0184-FD45-6350-6E5E-8DFDF75859DA}"/>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670C0B71-1819-7629-543F-C18D11EA8088}"/>
              </a:ext>
            </a:extLst>
          </p:cNvPr>
          <p:cNvSpPr>
            <a:spLocks noGrp="1"/>
          </p:cNvSpPr>
          <p:nvPr>
            <p:ph type="sldNum" sz="quarter" idx="12"/>
          </p:nvPr>
        </p:nvSpPr>
        <p:spPr/>
        <p:txBody>
          <a:bodyPr/>
          <a:lstStyle/>
          <a:p>
            <a:fld id="{EE646156-EB3F-4FEC-A3C3-93B1E0E82A68}" type="slidenum">
              <a:rPr lang="nl-NL" smtClean="0"/>
              <a:t>‹nr.›</a:t>
            </a:fld>
            <a:endParaRPr lang="nl-NL"/>
          </a:p>
        </p:txBody>
      </p:sp>
    </p:spTree>
    <p:extLst>
      <p:ext uri="{BB962C8B-B14F-4D97-AF65-F5344CB8AC3E}">
        <p14:creationId xmlns:p14="http://schemas.microsoft.com/office/powerpoint/2010/main" val="80279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107AF6-7408-FE3F-D3B8-F2AD45A05D51}"/>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522F6FA3-66A6-D2DD-1D6B-D42E1FFC7AE2}"/>
              </a:ext>
            </a:extLst>
          </p:cNvPr>
          <p:cNvSpPr>
            <a:spLocks noGrp="1"/>
          </p:cNvSpPr>
          <p:nvPr>
            <p:ph type="dt" sz="half" idx="10"/>
          </p:nvPr>
        </p:nvSpPr>
        <p:spPr/>
        <p:txBody>
          <a:bodyPr/>
          <a:lstStyle/>
          <a:p>
            <a:fld id="{D2523492-FD38-48D0-B873-C56395EC78A5}" type="datetimeFigureOut">
              <a:rPr lang="nl-NL" smtClean="0"/>
              <a:t>28-5-2026</a:t>
            </a:fld>
            <a:endParaRPr lang="nl-NL"/>
          </a:p>
        </p:txBody>
      </p:sp>
      <p:sp>
        <p:nvSpPr>
          <p:cNvPr id="4" name="Tijdelijke aanduiding voor voettekst 3">
            <a:extLst>
              <a:ext uri="{FF2B5EF4-FFF2-40B4-BE49-F238E27FC236}">
                <a16:creationId xmlns:a16="http://schemas.microsoft.com/office/drawing/2014/main" id="{58CC5DFB-6E01-2F30-4EC5-9DD0E425F8A9}"/>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7B786AF-B0DE-2B7E-846C-792D715FA9DF}"/>
              </a:ext>
            </a:extLst>
          </p:cNvPr>
          <p:cNvSpPr>
            <a:spLocks noGrp="1"/>
          </p:cNvSpPr>
          <p:nvPr>
            <p:ph type="sldNum" sz="quarter" idx="12"/>
          </p:nvPr>
        </p:nvSpPr>
        <p:spPr/>
        <p:txBody>
          <a:bodyPr/>
          <a:lstStyle/>
          <a:p>
            <a:fld id="{EE646156-EB3F-4FEC-A3C3-93B1E0E82A68}" type="slidenum">
              <a:rPr lang="nl-NL" smtClean="0"/>
              <a:t>‹nr.›</a:t>
            </a:fld>
            <a:endParaRPr lang="nl-NL"/>
          </a:p>
        </p:txBody>
      </p:sp>
    </p:spTree>
    <p:extLst>
      <p:ext uri="{BB962C8B-B14F-4D97-AF65-F5344CB8AC3E}">
        <p14:creationId xmlns:p14="http://schemas.microsoft.com/office/powerpoint/2010/main" val="2068780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E2017601-E556-D404-7E24-0EDB3D4D4213}"/>
              </a:ext>
            </a:extLst>
          </p:cNvPr>
          <p:cNvSpPr>
            <a:spLocks noGrp="1"/>
          </p:cNvSpPr>
          <p:nvPr>
            <p:ph type="dt" sz="half" idx="10"/>
          </p:nvPr>
        </p:nvSpPr>
        <p:spPr/>
        <p:txBody>
          <a:bodyPr/>
          <a:lstStyle/>
          <a:p>
            <a:fld id="{D2523492-FD38-48D0-B873-C56395EC78A5}" type="datetimeFigureOut">
              <a:rPr lang="nl-NL" smtClean="0"/>
              <a:t>28-5-2026</a:t>
            </a:fld>
            <a:endParaRPr lang="nl-NL"/>
          </a:p>
        </p:txBody>
      </p:sp>
      <p:sp>
        <p:nvSpPr>
          <p:cNvPr id="3" name="Tijdelijke aanduiding voor voettekst 2">
            <a:extLst>
              <a:ext uri="{FF2B5EF4-FFF2-40B4-BE49-F238E27FC236}">
                <a16:creationId xmlns:a16="http://schemas.microsoft.com/office/drawing/2014/main" id="{BE53E3CD-C343-8CE2-55FB-D9EDE9F493AB}"/>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7F6AD6C2-06A1-9549-C5AE-25A5B2C6421D}"/>
              </a:ext>
            </a:extLst>
          </p:cNvPr>
          <p:cNvSpPr>
            <a:spLocks noGrp="1"/>
          </p:cNvSpPr>
          <p:nvPr>
            <p:ph type="sldNum" sz="quarter" idx="12"/>
          </p:nvPr>
        </p:nvSpPr>
        <p:spPr/>
        <p:txBody>
          <a:bodyPr/>
          <a:lstStyle/>
          <a:p>
            <a:fld id="{EE646156-EB3F-4FEC-A3C3-93B1E0E82A68}" type="slidenum">
              <a:rPr lang="nl-NL" smtClean="0"/>
              <a:t>‹nr.›</a:t>
            </a:fld>
            <a:endParaRPr lang="nl-NL"/>
          </a:p>
        </p:txBody>
      </p:sp>
    </p:spTree>
    <p:extLst>
      <p:ext uri="{BB962C8B-B14F-4D97-AF65-F5344CB8AC3E}">
        <p14:creationId xmlns:p14="http://schemas.microsoft.com/office/powerpoint/2010/main" val="1008628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B21D95-0A92-304D-2896-8F3A0722928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84F499A1-3541-2581-3C5C-8CCD584DD3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1BB04084-8630-3A0E-78FE-9622CBA257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8FC4DE8-FE9E-19D4-C281-FC0DB82CB3BE}"/>
              </a:ext>
            </a:extLst>
          </p:cNvPr>
          <p:cNvSpPr>
            <a:spLocks noGrp="1"/>
          </p:cNvSpPr>
          <p:nvPr>
            <p:ph type="dt" sz="half" idx="10"/>
          </p:nvPr>
        </p:nvSpPr>
        <p:spPr/>
        <p:txBody>
          <a:bodyPr/>
          <a:lstStyle/>
          <a:p>
            <a:fld id="{D2523492-FD38-48D0-B873-C56395EC78A5}" type="datetimeFigureOut">
              <a:rPr lang="nl-NL" smtClean="0"/>
              <a:t>28-5-2026</a:t>
            </a:fld>
            <a:endParaRPr lang="nl-NL"/>
          </a:p>
        </p:txBody>
      </p:sp>
      <p:sp>
        <p:nvSpPr>
          <p:cNvPr id="6" name="Tijdelijke aanduiding voor voettekst 5">
            <a:extLst>
              <a:ext uri="{FF2B5EF4-FFF2-40B4-BE49-F238E27FC236}">
                <a16:creationId xmlns:a16="http://schemas.microsoft.com/office/drawing/2014/main" id="{A9898496-2739-C13B-B675-D61219FD0BA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8127811-BD4D-71C1-6EBA-95B8FF1EEF4F}"/>
              </a:ext>
            </a:extLst>
          </p:cNvPr>
          <p:cNvSpPr>
            <a:spLocks noGrp="1"/>
          </p:cNvSpPr>
          <p:nvPr>
            <p:ph type="sldNum" sz="quarter" idx="12"/>
          </p:nvPr>
        </p:nvSpPr>
        <p:spPr/>
        <p:txBody>
          <a:bodyPr/>
          <a:lstStyle/>
          <a:p>
            <a:fld id="{EE646156-EB3F-4FEC-A3C3-93B1E0E82A68}" type="slidenum">
              <a:rPr lang="nl-NL" smtClean="0"/>
              <a:t>‹nr.›</a:t>
            </a:fld>
            <a:endParaRPr lang="nl-NL"/>
          </a:p>
        </p:txBody>
      </p:sp>
    </p:spTree>
    <p:extLst>
      <p:ext uri="{BB962C8B-B14F-4D97-AF65-F5344CB8AC3E}">
        <p14:creationId xmlns:p14="http://schemas.microsoft.com/office/powerpoint/2010/main" val="85539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5EBD61-99EC-6C50-AC06-50D29AA1A57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B5244476-776D-1076-98A3-9B7254372C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D493CD2D-F6AD-6FF8-B7B5-7478CE5E61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FE11C1C-FB92-E4F5-8C04-BEC9210194D2}"/>
              </a:ext>
            </a:extLst>
          </p:cNvPr>
          <p:cNvSpPr>
            <a:spLocks noGrp="1"/>
          </p:cNvSpPr>
          <p:nvPr>
            <p:ph type="dt" sz="half" idx="10"/>
          </p:nvPr>
        </p:nvSpPr>
        <p:spPr/>
        <p:txBody>
          <a:bodyPr/>
          <a:lstStyle/>
          <a:p>
            <a:fld id="{D2523492-FD38-48D0-B873-C56395EC78A5}" type="datetimeFigureOut">
              <a:rPr lang="nl-NL" smtClean="0"/>
              <a:t>28-5-2026</a:t>
            </a:fld>
            <a:endParaRPr lang="nl-NL"/>
          </a:p>
        </p:txBody>
      </p:sp>
      <p:sp>
        <p:nvSpPr>
          <p:cNvPr id="6" name="Tijdelijke aanduiding voor voettekst 5">
            <a:extLst>
              <a:ext uri="{FF2B5EF4-FFF2-40B4-BE49-F238E27FC236}">
                <a16:creationId xmlns:a16="http://schemas.microsoft.com/office/drawing/2014/main" id="{A5134719-478E-10B6-9E9D-E77D78D70AE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F53BF24-821B-F5E5-5F57-989B09066B79}"/>
              </a:ext>
            </a:extLst>
          </p:cNvPr>
          <p:cNvSpPr>
            <a:spLocks noGrp="1"/>
          </p:cNvSpPr>
          <p:nvPr>
            <p:ph type="sldNum" sz="quarter" idx="12"/>
          </p:nvPr>
        </p:nvSpPr>
        <p:spPr/>
        <p:txBody>
          <a:bodyPr/>
          <a:lstStyle/>
          <a:p>
            <a:fld id="{EE646156-EB3F-4FEC-A3C3-93B1E0E82A68}" type="slidenum">
              <a:rPr lang="nl-NL" smtClean="0"/>
              <a:t>‹nr.›</a:t>
            </a:fld>
            <a:endParaRPr lang="nl-NL"/>
          </a:p>
        </p:txBody>
      </p:sp>
    </p:spTree>
    <p:extLst>
      <p:ext uri="{BB962C8B-B14F-4D97-AF65-F5344CB8AC3E}">
        <p14:creationId xmlns:p14="http://schemas.microsoft.com/office/powerpoint/2010/main" val="2728639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51D1EB4-B919-BEC9-AC9E-3B410469BA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E38D9CDF-6EDD-008D-1B68-FC5C595474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EE75830-A8D0-CA6B-C600-086AE7052E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2523492-FD38-48D0-B873-C56395EC78A5}" type="datetimeFigureOut">
              <a:rPr lang="nl-NL" smtClean="0"/>
              <a:t>28-5-2026</a:t>
            </a:fld>
            <a:endParaRPr lang="nl-NL"/>
          </a:p>
        </p:txBody>
      </p:sp>
      <p:sp>
        <p:nvSpPr>
          <p:cNvPr id="5" name="Tijdelijke aanduiding voor voettekst 4">
            <a:extLst>
              <a:ext uri="{FF2B5EF4-FFF2-40B4-BE49-F238E27FC236}">
                <a16:creationId xmlns:a16="http://schemas.microsoft.com/office/drawing/2014/main" id="{4FB797B1-18F5-49DF-4C7E-81E93561AD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Tijdelijke aanduiding voor dianummer 5">
            <a:extLst>
              <a:ext uri="{FF2B5EF4-FFF2-40B4-BE49-F238E27FC236}">
                <a16:creationId xmlns:a16="http://schemas.microsoft.com/office/drawing/2014/main" id="{2857AC7C-D7CC-FA8B-0AB9-4B2CAB0573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E646156-EB3F-4FEC-A3C3-93B1E0E82A68}" type="slidenum">
              <a:rPr lang="nl-NL" smtClean="0"/>
              <a:t>‹nr.›</a:t>
            </a:fld>
            <a:endParaRPr lang="nl-NL"/>
          </a:p>
        </p:txBody>
      </p:sp>
    </p:spTree>
    <p:extLst>
      <p:ext uri="{BB962C8B-B14F-4D97-AF65-F5344CB8AC3E}">
        <p14:creationId xmlns:p14="http://schemas.microsoft.com/office/powerpoint/2010/main" val="2669495202"/>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B72F8C1-FDB7-1CDF-14F2-CC5B6C9D1CFF}"/>
            </a:ext>
          </a:extLst>
        </p:cNvPr>
        <p:cNvGrpSpPr/>
        <p:nvPr/>
      </p:nvGrpSpPr>
      <p:grpSpPr>
        <a:xfrm>
          <a:off x="0" y="0"/>
          <a:ext cx="0" cy="0"/>
          <a:chOff x="0" y="0"/>
          <a:chExt cx="0" cy="0"/>
        </a:xfrm>
      </p:grpSpPr>
      <p:sp useBgFill="1">
        <p:nvSpPr>
          <p:cNvPr id="69" name="Rectangle 68">
            <a:extLst>
              <a:ext uri="{FF2B5EF4-FFF2-40B4-BE49-F238E27FC236}">
                <a16:creationId xmlns:a16="http://schemas.microsoft.com/office/drawing/2014/main" id="{5A292AEA-2528-46C0-B426-95822B614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1" name="Rectangle 70">
            <a:extLst>
              <a:ext uri="{FF2B5EF4-FFF2-40B4-BE49-F238E27FC236}">
                <a16:creationId xmlns:a16="http://schemas.microsoft.com/office/drawing/2014/main" id="{D8B7B198-E4DF-43CD-AD8C-199884323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3" name="Freeform: Shape 72">
            <a:extLst>
              <a:ext uri="{FF2B5EF4-FFF2-40B4-BE49-F238E27FC236}">
                <a16:creationId xmlns:a16="http://schemas.microsoft.com/office/drawing/2014/main" id="{2BE67753-EA0E-4819-8D22-0B6600CF7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96934" y="3984"/>
            <a:ext cx="9376632" cy="6858000"/>
          </a:xfrm>
          <a:custGeom>
            <a:avLst/>
            <a:gdLst>
              <a:gd name="connsiteX0" fmla="*/ 1691615 w 9376632"/>
              <a:gd name="connsiteY0" fmla="*/ 0 h 6858000"/>
              <a:gd name="connsiteX1" fmla="*/ 7685017 w 9376632"/>
              <a:gd name="connsiteY1" fmla="*/ 0 h 6858000"/>
              <a:gd name="connsiteX2" fmla="*/ 7840634 w 9376632"/>
              <a:gd name="connsiteY2" fmla="*/ 134799 h 6858000"/>
              <a:gd name="connsiteX3" fmla="*/ 9376632 w 9376632"/>
              <a:gd name="connsiteY3" fmla="*/ 3605175 h 6858000"/>
              <a:gd name="connsiteX4" fmla="*/ 8158692 w 9376632"/>
              <a:gd name="connsiteY4" fmla="*/ 6757493 h 6858000"/>
              <a:gd name="connsiteX5" fmla="*/ 8062868 w 9376632"/>
              <a:gd name="connsiteY5" fmla="*/ 6858000 h 6858000"/>
              <a:gd name="connsiteX6" fmla="*/ 1313765 w 9376632"/>
              <a:gd name="connsiteY6" fmla="*/ 6858000 h 6858000"/>
              <a:gd name="connsiteX7" fmla="*/ 1217940 w 9376632"/>
              <a:gd name="connsiteY7" fmla="*/ 6757493 h 6858000"/>
              <a:gd name="connsiteX8" fmla="*/ 0 w 9376632"/>
              <a:gd name="connsiteY8" fmla="*/ 3605175 h 6858000"/>
              <a:gd name="connsiteX9" fmla="*/ 1535999 w 9376632"/>
              <a:gd name="connsiteY9" fmla="*/ 1347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76632" h="6858000">
                <a:moveTo>
                  <a:pt x="1691615" y="0"/>
                </a:moveTo>
                <a:lnTo>
                  <a:pt x="7685017" y="0"/>
                </a:lnTo>
                <a:lnTo>
                  <a:pt x="7840634" y="134799"/>
                </a:lnTo>
                <a:cubicBezTo>
                  <a:pt x="8784230" y="992423"/>
                  <a:pt x="9376632" y="2229618"/>
                  <a:pt x="9376632" y="3605175"/>
                </a:cubicBezTo>
                <a:cubicBezTo>
                  <a:pt x="9376632" y="4818903"/>
                  <a:pt x="8915419" y="5924908"/>
                  <a:pt x="8158692" y="6757493"/>
                </a:cubicBezTo>
                <a:lnTo>
                  <a:pt x="8062868" y="6858000"/>
                </a:lnTo>
                <a:lnTo>
                  <a:pt x="1313765" y="6858000"/>
                </a:lnTo>
                <a:lnTo>
                  <a:pt x="1217940" y="6757493"/>
                </a:lnTo>
                <a:cubicBezTo>
                  <a:pt x="461213" y="5924908"/>
                  <a:pt x="0" y="4818903"/>
                  <a:pt x="0" y="3605175"/>
                </a:cubicBezTo>
                <a:cubicBezTo>
                  <a:pt x="0" y="2229618"/>
                  <a:pt x="592403" y="992423"/>
                  <a:pt x="1535999" y="134799"/>
                </a:cubicBezTo>
                <a:close/>
              </a:path>
            </a:pathLst>
          </a:cu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75" name="Group 74">
            <a:extLst>
              <a:ext uri="{FF2B5EF4-FFF2-40B4-BE49-F238E27FC236}">
                <a16:creationId xmlns:a16="http://schemas.microsoft.com/office/drawing/2014/main" id="{D76D63AC-0421-45EC-B383-E79A61A78C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a:solidFill>
            <a:schemeClr val="bg1">
              <a:alpha val="30000"/>
            </a:schemeClr>
          </a:solidFill>
        </p:grpSpPr>
        <p:sp>
          <p:nvSpPr>
            <p:cNvPr id="76" name="Freeform: Shape 75">
              <a:extLst>
                <a:ext uri="{FF2B5EF4-FFF2-40B4-BE49-F238E27FC236}">
                  <a16:creationId xmlns:a16="http://schemas.microsoft.com/office/drawing/2014/main" id="{B997A32E-7032-4107-9C8B-99DB59EDD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77" name="Freeform: Shape 76">
              <a:extLst>
                <a:ext uri="{FF2B5EF4-FFF2-40B4-BE49-F238E27FC236}">
                  <a16:creationId xmlns:a16="http://schemas.microsoft.com/office/drawing/2014/main" id="{943BB27F-1470-42CA-91FF-D94BC691C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78" name="Freeform: Shape 77">
              <a:extLst>
                <a:ext uri="{FF2B5EF4-FFF2-40B4-BE49-F238E27FC236}">
                  <a16:creationId xmlns:a16="http://schemas.microsoft.com/office/drawing/2014/main" id="{E997B002-17FD-47B3-A06A-76802FE15C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79" name="Freeform: Shape 78">
              <a:extLst>
                <a:ext uri="{FF2B5EF4-FFF2-40B4-BE49-F238E27FC236}">
                  <a16:creationId xmlns:a16="http://schemas.microsoft.com/office/drawing/2014/main" id="{E401EA35-9D2E-43B7-860F-EBB8A6C3E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80" name="Freeform: Shape 79">
              <a:extLst>
                <a:ext uri="{FF2B5EF4-FFF2-40B4-BE49-F238E27FC236}">
                  <a16:creationId xmlns:a16="http://schemas.microsoft.com/office/drawing/2014/main" id="{F8C44827-3D81-4FF9-B4A5-5650D1B20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81" name="Freeform: Shape 80">
              <a:extLst>
                <a:ext uri="{FF2B5EF4-FFF2-40B4-BE49-F238E27FC236}">
                  <a16:creationId xmlns:a16="http://schemas.microsoft.com/office/drawing/2014/main" id="{F613D97F-F6DF-4D32-AD91-209A80E7A2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82" name="Freeform: Shape 81">
              <a:extLst>
                <a:ext uri="{FF2B5EF4-FFF2-40B4-BE49-F238E27FC236}">
                  <a16:creationId xmlns:a16="http://schemas.microsoft.com/office/drawing/2014/main" id="{82B0ED5C-927D-4C5F-8F27-1B403820B9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sp>
        <p:nvSpPr>
          <p:cNvPr id="3" name="Tekstvak 2">
            <a:extLst>
              <a:ext uri="{FF2B5EF4-FFF2-40B4-BE49-F238E27FC236}">
                <a16:creationId xmlns:a16="http://schemas.microsoft.com/office/drawing/2014/main" id="{CE267B17-FBAE-C7A7-19F5-7073C84C2ACF}"/>
              </a:ext>
            </a:extLst>
          </p:cNvPr>
          <p:cNvSpPr txBox="1"/>
          <p:nvPr/>
        </p:nvSpPr>
        <p:spPr>
          <a:xfrm>
            <a:off x="1105719" y="2001663"/>
            <a:ext cx="9767847" cy="3983275"/>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nl-NL" sz="4900" b="1" i="0" u="none" strike="noStrike" kern="1200" cap="none" spc="0" normalizeH="0" baseline="0" noProof="0" dirty="0">
                <a:ln>
                  <a:noFill/>
                </a:ln>
                <a:solidFill>
                  <a:srgbClr val="0E2841"/>
                </a:solidFill>
                <a:effectLst/>
                <a:uLnTx/>
                <a:uFillTx/>
                <a:latin typeface="Aptos" panose="02110004020202020204"/>
                <a:ea typeface="+mn-ea"/>
                <a:cs typeface="+mn-cs"/>
              </a:rPr>
              <a:t>Kick-off bijeenkomst voor </a:t>
            </a:r>
            <a:r>
              <a:rPr kumimoji="0" lang="nl-NL" sz="4900" b="1" i="0" u="none" strike="noStrike" kern="1200" cap="none" spc="0" normalizeH="0" baseline="0" noProof="0" dirty="0" err="1">
                <a:ln>
                  <a:noFill/>
                </a:ln>
                <a:solidFill>
                  <a:srgbClr val="0E2841"/>
                </a:solidFill>
                <a:effectLst/>
                <a:uLnTx/>
                <a:uFillTx/>
                <a:latin typeface="Aptos" panose="02110004020202020204"/>
                <a:ea typeface="+mn-ea"/>
                <a:cs typeface="+mn-cs"/>
              </a:rPr>
              <a:t>aandachtsvelder</a:t>
            </a:r>
            <a:r>
              <a:rPr lang="nl-NL" sz="4900" b="1" dirty="0">
                <a:solidFill>
                  <a:srgbClr val="0E2841"/>
                </a:solidFill>
                <a:latin typeface="Aptos" panose="02110004020202020204"/>
              </a:rPr>
              <a:t>s palliatieve zorg</a:t>
            </a:r>
            <a:endParaRPr kumimoji="0" lang="en-US" sz="4900" b="1" i="0" u="none" strike="noStrike" kern="1200" cap="none" spc="0" normalizeH="0" baseline="0" noProof="0" dirty="0">
              <a:ln>
                <a:noFill/>
              </a:ln>
              <a:solidFill>
                <a:srgbClr val="0E2841"/>
              </a:solidFill>
              <a:effectLst/>
              <a:uLnTx/>
              <a:uFillTx/>
              <a:latin typeface="Aptos Display" panose="0211000402020202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3000" b="1" i="0" u="none" strike="noStrike" kern="1200" cap="none" spc="0" normalizeH="0" baseline="0" noProof="0" dirty="0">
              <a:ln>
                <a:noFill/>
              </a:ln>
              <a:solidFill>
                <a:srgbClr val="0E2841"/>
              </a:solidFill>
              <a:effectLst/>
              <a:uLnTx/>
              <a:uFillTx/>
              <a:latin typeface="Aptos Display" panose="0211000402020202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r>
              <a:rPr lang="en-US" sz="3000" b="1" dirty="0">
                <a:solidFill>
                  <a:srgbClr val="0E2841"/>
                </a:solidFill>
                <a:latin typeface="Aptos Display" panose="02110004020202020204"/>
              </a:rPr>
              <a:t>Rol van </a:t>
            </a:r>
            <a:r>
              <a:rPr lang="en-US" sz="3000" b="1" dirty="0" err="1">
                <a:solidFill>
                  <a:srgbClr val="0E2841"/>
                </a:solidFill>
                <a:latin typeface="Aptos Display" panose="02110004020202020204"/>
              </a:rPr>
              <a:t>aandachtsvelders</a:t>
            </a:r>
            <a:r>
              <a:rPr lang="en-US" sz="3000" b="1" dirty="0">
                <a:solidFill>
                  <a:srgbClr val="0E2841"/>
                </a:solidFill>
                <a:latin typeface="Aptos Display" panose="02110004020202020204"/>
              </a:rPr>
              <a:t> PZ </a:t>
            </a:r>
          </a:p>
          <a:p>
            <a:pPr marL="0" marR="0" lvl="0" indent="0" algn="ctr" defTabSz="914400" rtl="0" eaLnBrk="1" fontAlgn="auto" latinLnBrk="0" hangingPunct="1">
              <a:lnSpc>
                <a:spcPct val="90000"/>
              </a:lnSpc>
              <a:spcBef>
                <a:spcPct val="0"/>
              </a:spcBef>
              <a:spcAft>
                <a:spcPts val="600"/>
              </a:spcAft>
              <a:buClrTx/>
              <a:buSzTx/>
              <a:buFontTx/>
              <a:buNone/>
              <a:tabLst/>
              <a:defRPr/>
            </a:pPr>
            <a:r>
              <a:rPr lang="en-US" sz="3000" b="1" dirty="0" err="1">
                <a:solidFill>
                  <a:srgbClr val="0E2841"/>
                </a:solidFill>
                <a:latin typeface="Aptos Display" panose="02110004020202020204"/>
              </a:rPr>
              <a:t>bij</a:t>
            </a:r>
            <a:r>
              <a:rPr lang="en-US" sz="3000" b="1" dirty="0">
                <a:solidFill>
                  <a:srgbClr val="0E2841"/>
                </a:solidFill>
                <a:latin typeface="Aptos Display" panose="02110004020202020204"/>
              </a:rPr>
              <a:t> het </a:t>
            </a:r>
            <a:r>
              <a:rPr kumimoji="0" lang="en-US" sz="3000" b="1" i="0" u="none" strike="noStrike" kern="1200" cap="none" spc="0" normalizeH="0" baseline="0" noProof="0" dirty="0" err="1">
                <a:ln>
                  <a:noFill/>
                </a:ln>
                <a:solidFill>
                  <a:srgbClr val="0E2841"/>
                </a:solidFill>
                <a:effectLst/>
                <a:uLnTx/>
                <a:uFillTx/>
                <a:latin typeface="Aptos Display" panose="02110004020202020204"/>
                <a:ea typeface="+mn-ea"/>
                <a:cs typeface="+mn-cs"/>
              </a:rPr>
              <a:t>werken</a:t>
            </a:r>
            <a:r>
              <a:rPr kumimoji="0" lang="en-US" sz="3000" b="1" i="0" u="none" strike="noStrike" kern="1200" cap="none" spc="0" normalizeH="0" baseline="0" noProof="0" dirty="0">
                <a:ln>
                  <a:noFill/>
                </a:ln>
                <a:solidFill>
                  <a:srgbClr val="0E2841"/>
                </a:solidFill>
                <a:effectLst/>
                <a:uLnTx/>
                <a:uFillTx/>
                <a:latin typeface="Aptos Display" panose="02110004020202020204"/>
                <a:ea typeface="+mn-ea"/>
                <a:cs typeface="+mn-cs"/>
              </a:rPr>
              <a:t> </a:t>
            </a:r>
            <a:r>
              <a:rPr kumimoji="0" lang="en-US" sz="3000" b="1" i="0" u="none" strike="noStrike" kern="1200" cap="none" spc="0" normalizeH="0" baseline="0" noProof="0" dirty="0" err="1">
                <a:ln>
                  <a:noFill/>
                </a:ln>
                <a:solidFill>
                  <a:srgbClr val="0E2841"/>
                </a:solidFill>
                <a:effectLst/>
                <a:uLnTx/>
                <a:uFillTx/>
                <a:latin typeface="Aptos Display" panose="02110004020202020204"/>
                <a:ea typeface="+mn-ea"/>
                <a:cs typeface="+mn-cs"/>
              </a:rPr>
              <a:t>aan</a:t>
            </a:r>
            <a:r>
              <a:rPr kumimoji="0" lang="en-US" sz="3000" b="1" i="0" u="none" strike="noStrike" kern="1200" cap="none" spc="0" normalizeH="0" baseline="0" noProof="0" dirty="0">
                <a:ln>
                  <a:noFill/>
                </a:ln>
                <a:solidFill>
                  <a:srgbClr val="0E2841"/>
                </a:solidFill>
                <a:effectLst/>
                <a:uLnTx/>
                <a:uFillTx/>
                <a:latin typeface="Aptos Display" panose="02110004020202020204"/>
                <a:ea typeface="+mn-ea"/>
                <a:cs typeface="+mn-cs"/>
              </a:rPr>
              <a:t> </a:t>
            </a: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3000" b="1" i="0" u="none" strike="noStrike" kern="1200" cap="none" spc="0" normalizeH="0" baseline="0" noProof="0" dirty="0" err="1">
                <a:ln>
                  <a:noFill/>
                </a:ln>
                <a:solidFill>
                  <a:srgbClr val="0E2841"/>
                </a:solidFill>
                <a:effectLst/>
                <a:uLnTx/>
                <a:uFillTx/>
                <a:latin typeface="Aptos Display" panose="02110004020202020204"/>
                <a:ea typeface="+mn-ea"/>
                <a:cs typeface="+mn-cs"/>
              </a:rPr>
              <a:t>goede</a:t>
            </a:r>
            <a:r>
              <a:rPr kumimoji="0" lang="en-US" sz="3000" b="1" i="0" u="none" strike="noStrike" kern="1200" cap="none" spc="0" normalizeH="0" baseline="0" noProof="0" dirty="0">
                <a:ln>
                  <a:noFill/>
                </a:ln>
                <a:solidFill>
                  <a:srgbClr val="0E2841"/>
                </a:solidFill>
                <a:effectLst/>
                <a:uLnTx/>
                <a:uFillTx/>
                <a:latin typeface="Aptos Display" panose="02110004020202020204"/>
                <a:ea typeface="+mn-ea"/>
                <a:cs typeface="+mn-cs"/>
              </a:rPr>
              <a:t> </a:t>
            </a:r>
            <a:r>
              <a:rPr kumimoji="0" lang="en-US" sz="3000" b="1" i="0" u="none" strike="noStrike" kern="1200" cap="none" spc="0" normalizeH="0" baseline="0" noProof="0" dirty="0" err="1">
                <a:ln>
                  <a:noFill/>
                </a:ln>
                <a:solidFill>
                  <a:srgbClr val="0E2841"/>
                </a:solidFill>
                <a:effectLst/>
                <a:uLnTx/>
                <a:uFillTx/>
                <a:latin typeface="Aptos Display" panose="02110004020202020204"/>
                <a:ea typeface="+mn-ea"/>
                <a:cs typeface="+mn-cs"/>
              </a:rPr>
              <a:t>palliatieve</a:t>
            </a:r>
            <a:r>
              <a:rPr kumimoji="0" lang="en-US" sz="3000" b="1" i="0" u="none" strike="noStrike" kern="1200" cap="none" spc="0" normalizeH="0" baseline="0" noProof="0" dirty="0">
                <a:ln>
                  <a:noFill/>
                </a:ln>
                <a:solidFill>
                  <a:srgbClr val="0E2841"/>
                </a:solidFill>
                <a:effectLst/>
                <a:uLnTx/>
                <a:uFillTx/>
                <a:latin typeface="Aptos Display" panose="02110004020202020204"/>
                <a:ea typeface="+mn-ea"/>
                <a:cs typeface="+mn-cs"/>
              </a:rPr>
              <a:t> zorg </a:t>
            </a: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3000" b="1" i="0" u="none" strike="noStrike" kern="1200" cap="none" spc="0" normalizeH="0" baseline="0" noProof="0" dirty="0">
                <a:ln>
                  <a:noFill/>
                </a:ln>
                <a:solidFill>
                  <a:srgbClr val="0E2841"/>
                </a:solidFill>
                <a:effectLst/>
                <a:uLnTx/>
                <a:uFillTx/>
                <a:latin typeface="Aptos Display" panose="02110004020202020204"/>
                <a:ea typeface="+mn-ea"/>
                <a:cs typeface="+mn-cs"/>
              </a:rPr>
              <a:t>met het PACE-NL </a:t>
            </a:r>
            <a:r>
              <a:rPr kumimoji="0" lang="en-US" sz="3000" b="1" i="0" u="none" strike="noStrike" kern="1200" cap="none" spc="0" normalizeH="0" baseline="0" noProof="0" dirty="0" err="1">
                <a:ln>
                  <a:noFill/>
                </a:ln>
                <a:solidFill>
                  <a:srgbClr val="0E2841"/>
                </a:solidFill>
                <a:effectLst/>
                <a:uLnTx/>
                <a:uFillTx/>
                <a:latin typeface="Aptos Display" panose="02110004020202020204"/>
                <a:ea typeface="+mn-ea"/>
                <a:cs typeface="+mn-cs"/>
              </a:rPr>
              <a:t>Programma</a:t>
            </a:r>
            <a:endParaRPr kumimoji="0" lang="en-US" sz="3000" b="1" i="0" u="none" strike="noStrike" kern="1200" cap="none" spc="0" normalizeH="0" baseline="0" noProof="0" dirty="0">
              <a:ln>
                <a:noFill/>
              </a:ln>
              <a:solidFill>
                <a:srgbClr val="0E2841"/>
              </a:solidFill>
              <a:effectLst/>
              <a:uLnTx/>
              <a:uFillTx/>
              <a:latin typeface="Aptos Display" panose="0211000402020202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3600" b="1" i="0" u="none" strike="noStrike" kern="1200" cap="none" spc="0" normalizeH="0" baseline="0" noProof="0" dirty="0">
              <a:ln>
                <a:noFill/>
              </a:ln>
              <a:solidFill>
                <a:srgbClr val="0E2841"/>
              </a:solidFill>
              <a:effectLst/>
              <a:uLnTx/>
              <a:uFillTx/>
              <a:latin typeface="Aptos Display" panose="02110004020202020204"/>
              <a:ea typeface="+mn-ea"/>
              <a:cs typeface="+mn-cs"/>
            </a:endParaRPr>
          </a:p>
        </p:txBody>
      </p:sp>
      <p:grpSp>
        <p:nvGrpSpPr>
          <p:cNvPr id="84" name="Group 83">
            <a:extLst>
              <a:ext uri="{FF2B5EF4-FFF2-40B4-BE49-F238E27FC236}">
                <a16:creationId xmlns:a16="http://schemas.microsoft.com/office/drawing/2014/main" id="{87F87F1B-42BA-4AC7-A4E2-41544DDB2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4155"/>
            <a:ext cx="2514948" cy="2174333"/>
            <a:chOff x="-305" y="-4155"/>
            <a:chExt cx="2514948" cy="2174333"/>
          </a:xfrm>
        </p:grpSpPr>
        <p:sp>
          <p:nvSpPr>
            <p:cNvPr id="85" name="Freeform: Shape 84">
              <a:extLst>
                <a:ext uri="{FF2B5EF4-FFF2-40B4-BE49-F238E27FC236}">
                  <a16:creationId xmlns:a16="http://schemas.microsoft.com/office/drawing/2014/main" id="{68B53067-4E48-4E71-A6A9-A8CAABAFBF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6" name="Freeform: Shape 85">
              <a:extLst>
                <a:ext uri="{FF2B5EF4-FFF2-40B4-BE49-F238E27FC236}">
                  <a16:creationId xmlns:a16="http://schemas.microsoft.com/office/drawing/2014/main" id="{06D1A0D3-4BB8-41D9-9CE7-2884C83F44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7" name="Freeform: Shape 86">
              <a:extLst>
                <a:ext uri="{FF2B5EF4-FFF2-40B4-BE49-F238E27FC236}">
                  <a16:creationId xmlns:a16="http://schemas.microsoft.com/office/drawing/2014/main" id="{81E20F06-3B09-4B89-A36B-AB8BFBCCA5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8" name="Freeform: Shape 87">
              <a:extLst>
                <a:ext uri="{FF2B5EF4-FFF2-40B4-BE49-F238E27FC236}">
                  <a16:creationId xmlns:a16="http://schemas.microsoft.com/office/drawing/2014/main" id="{DAE6C3D7-7D5B-4926-877D-45F117BB6B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grpSp>
        <p:nvGrpSpPr>
          <p:cNvPr id="90" name="Group 89">
            <a:extLst>
              <a:ext uri="{FF2B5EF4-FFF2-40B4-BE49-F238E27FC236}">
                <a16:creationId xmlns:a16="http://schemas.microsoft.com/office/drawing/2014/main" id="{967346A5-7569-4F15-AB5D-BE3DADF192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685727" y="4683666"/>
            <a:ext cx="2514948" cy="2174333"/>
            <a:chOff x="-305" y="-4155"/>
            <a:chExt cx="2514948" cy="2174333"/>
          </a:xfrm>
        </p:grpSpPr>
        <p:sp>
          <p:nvSpPr>
            <p:cNvPr id="91" name="Freeform: Shape 90">
              <a:extLst>
                <a:ext uri="{FF2B5EF4-FFF2-40B4-BE49-F238E27FC236}">
                  <a16:creationId xmlns:a16="http://schemas.microsoft.com/office/drawing/2014/main" id="{E1951533-A568-4765-AB1F-F71D9AFDE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2" name="Freeform: Shape 91">
              <a:extLst>
                <a:ext uri="{FF2B5EF4-FFF2-40B4-BE49-F238E27FC236}">
                  <a16:creationId xmlns:a16="http://schemas.microsoft.com/office/drawing/2014/main" id="{A7214F52-4F3F-4C96-A62E-F1401D6C04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3" name="Freeform: Shape 92">
              <a:extLst>
                <a:ext uri="{FF2B5EF4-FFF2-40B4-BE49-F238E27FC236}">
                  <a16:creationId xmlns:a16="http://schemas.microsoft.com/office/drawing/2014/main" id="{023146A1-291C-4FA0-AB5B-EB04D42398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4" name="Freeform: Shape 93">
              <a:extLst>
                <a:ext uri="{FF2B5EF4-FFF2-40B4-BE49-F238E27FC236}">
                  <a16:creationId xmlns:a16="http://schemas.microsoft.com/office/drawing/2014/main" id="{62977932-2B03-4899-8306-5002CEE68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pic>
        <p:nvPicPr>
          <p:cNvPr id="2" name="Afbeelding 1" descr="Afbeelding met wit, Lettertype, ontwerp&#10;&#10;Door AI gegenereerde inhoud is mogelijk onjuist.">
            <a:extLst>
              <a:ext uri="{FF2B5EF4-FFF2-40B4-BE49-F238E27FC236}">
                <a16:creationId xmlns:a16="http://schemas.microsoft.com/office/drawing/2014/main" id="{574CE062-D59F-3F6B-8337-E3C84F32995B}"/>
              </a:ext>
            </a:extLst>
          </p:cNvPr>
          <p:cNvPicPr>
            <a:picLocks noChangeAspect="1"/>
          </p:cNvPicPr>
          <p:nvPr/>
        </p:nvPicPr>
        <p:blipFill>
          <a:blip r:embed="rId3">
            <a:extLst>
              <a:ext uri="{28A0092B-C50C-407E-A947-70E740481C1C}">
                <a14:useLocalDpi xmlns:a14="http://schemas.microsoft.com/office/drawing/2010/main" val="0"/>
              </a:ext>
            </a:extLst>
          </a:blip>
          <a:srcRect l="28814" t="51447" r="34886" b="34756"/>
          <a:stretch/>
        </p:blipFill>
        <p:spPr>
          <a:xfrm>
            <a:off x="10691448" y="6227037"/>
            <a:ext cx="1420735" cy="539985"/>
          </a:xfrm>
          <a:prstGeom prst="rect">
            <a:avLst/>
          </a:prstGeom>
        </p:spPr>
      </p:pic>
    </p:spTree>
    <p:extLst>
      <p:ext uri="{BB962C8B-B14F-4D97-AF65-F5344CB8AC3E}">
        <p14:creationId xmlns:p14="http://schemas.microsoft.com/office/powerpoint/2010/main" val="1265212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Titel 3">
            <a:extLst>
              <a:ext uri="{FF2B5EF4-FFF2-40B4-BE49-F238E27FC236}">
                <a16:creationId xmlns:a16="http://schemas.microsoft.com/office/drawing/2014/main" id="{E29C18DC-FD04-0B80-9E0A-349FEBB6FDE3}"/>
              </a:ext>
            </a:extLst>
          </p:cNvPr>
          <p:cNvSpPr>
            <a:spLocks noGrp="1"/>
          </p:cNvSpPr>
          <p:nvPr>
            <p:ph type="title"/>
          </p:nvPr>
        </p:nvSpPr>
        <p:spPr>
          <a:xfrm>
            <a:off x="765867" y="677387"/>
            <a:ext cx="9833548" cy="652182"/>
          </a:xfrm>
        </p:spPr>
        <p:txBody>
          <a:bodyPr vert="horz" lIns="91440" tIns="45720" rIns="91440" bIns="45720" rtlCol="0" anchor="b">
            <a:normAutofit/>
          </a:bodyPr>
          <a:lstStyle/>
          <a:p>
            <a:r>
              <a:rPr lang="en-US" sz="3600" b="1" kern="1200" dirty="0" err="1">
                <a:solidFill>
                  <a:schemeClr val="tx2"/>
                </a:solidFill>
                <a:latin typeface="+mj-lt"/>
                <a:ea typeface="+mj-ea"/>
                <a:cs typeface="+mj-cs"/>
              </a:rPr>
              <a:t>Aandachtsvelder</a:t>
            </a:r>
            <a:r>
              <a:rPr lang="en-US" sz="3600" b="1" kern="1200" dirty="0">
                <a:solidFill>
                  <a:schemeClr val="tx2"/>
                </a:solidFill>
                <a:latin typeface="+mj-lt"/>
                <a:ea typeface="+mj-ea"/>
                <a:cs typeface="+mj-cs"/>
              </a:rPr>
              <a:t> in je team</a:t>
            </a:r>
          </a:p>
        </p:txBody>
      </p:sp>
      <p:grpSp>
        <p:nvGrpSpPr>
          <p:cNvPr id="13" name="Group 12">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4" name="Freeform: Shape 13">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Freeform: Shape 14">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Freeform: Shape 15">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Freeform: Shape 16">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2" name="Rechthoek 1">
            <a:extLst>
              <a:ext uri="{FF2B5EF4-FFF2-40B4-BE49-F238E27FC236}">
                <a16:creationId xmlns:a16="http://schemas.microsoft.com/office/drawing/2014/main" id="{4F81B3AB-E567-4697-8D0F-F835C808AA3E}"/>
              </a:ext>
            </a:extLst>
          </p:cNvPr>
          <p:cNvSpPr/>
          <p:nvPr/>
        </p:nvSpPr>
        <p:spPr>
          <a:xfrm>
            <a:off x="765866" y="1528269"/>
            <a:ext cx="9833547" cy="5368565"/>
          </a:xfrm>
          <a:prstGeom prst="rect">
            <a:avLst/>
          </a:prstGeom>
        </p:spPr>
        <p:txBody>
          <a:bodyPr vert="horz" lIns="91440" tIns="45720" rIns="91440" bIns="45720" rtlCol="0">
            <a:norm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srgbClr val="0E2841"/>
              </a:solidFill>
              <a:effectLst/>
              <a:uLnTx/>
              <a:uFillTx/>
              <a:latin typeface="Aptos" panose="02110004020202020204"/>
              <a:ea typeface="+mn-ea"/>
              <a:cs typeface="+mn-cs"/>
            </a:endParaRPr>
          </a:p>
          <a:p>
            <a:pPr marL="342900" indent="-342900">
              <a:buFont typeface="Arial" panose="020B0604020202020204" pitchFamily="34" charset="0"/>
              <a:buChar char="•"/>
            </a:pPr>
            <a:r>
              <a:rPr lang="nl-NL" sz="2400" dirty="0">
                <a:solidFill>
                  <a:schemeClr val="tx2"/>
                </a:solidFill>
                <a:cs typeface="Calibri"/>
              </a:rPr>
              <a:t>Per module ondersteun je je team in het oppakken van wat geleerd is</a:t>
            </a:r>
          </a:p>
          <a:p>
            <a:pPr marL="342900" indent="-342900">
              <a:buFont typeface="Arial" panose="020B0604020202020204" pitchFamily="34" charset="0"/>
              <a:buChar char="•"/>
            </a:pPr>
            <a:endParaRPr lang="nl-NL" sz="2400" dirty="0">
              <a:solidFill>
                <a:schemeClr val="tx2"/>
              </a:solidFill>
              <a:cs typeface="Calibri"/>
            </a:endParaRPr>
          </a:p>
          <a:p>
            <a:pPr marL="342900" indent="-342900">
              <a:buFont typeface="Arial" panose="020B0604020202020204" pitchFamily="34" charset="0"/>
              <a:buChar char="•"/>
            </a:pPr>
            <a:r>
              <a:rPr lang="nl-NL" sz="2400" dirty="0">
                <a:solidFill>
                  <a:schemeClr val="tx2"/>
                </a:solidFill>
                <a:cs typeface="Calibri"/>
              </a:rPr>
              <a:t>Ook ben je beschikbaar voor vragen vanuit het team. Mocht je geen antwoord op de vraag hebben dan kun je altijd op kwaliteitsverpleegkundige/projectleider terugvallen</a:t>
            </a:r>
          </a:p>
          <a:p>
            <a:pPr marL="342900" indent="-342900">
              <a:buFont typeface="Arial" panose="020B0604020202020204" pitchFamily="34" charset="0"/>
              <a:buChar char="•"/>
            </a:pPr>
            <a:endParaRPr lang="nl-NL" sz="2400" dirty="0">
              <a:solidFill>
                <a:schemeClr val="tx2"/>
              </a:solidFill>
              <a:cs typeface="Calibri"/>
            </a:endParaRPr>
          </a:p>
          <a:p>
            <a:pPr marL="342900" indent="-342900">
              <a:buFont typeface="Arial" panose="020B0604020202020204" pitchFamily="34" charset="0"/>
              <a:buChar char="•"/>
            </a:pPr>
            <a:r>
              <a:rPr lang="nl-NL" sz="2400" dirty="0">
                <a:solidFill>
                  <a:schemeClr val="tx2"/>
                </a:solidFill>
                <a:cs typeface="Calibri"/>
              </a:rPr>
              <a:t>Je signaleert knelpunten in de uitvoering van de zorgverlening, en koppelt dit terug naar het kernteam</a:t>
            </a:r>
          </a:p>
          <a:p>
            <a:pPr marL="342900" indent="-342900">
              <a:buFont typeface="Arial" panose="020B0604020202020204" pitchFamily="34" charset="0"/>
              <a:buChar char="•"/>
            </a:pPr>
            <a:endParaRPr lang="nl-NL" sz="2400" dirty="0">
              <a:solidFill>
                <a:schemeClr val="tx2"/>
              </a:solidFill>
              <a:cs typeface="Calibri"/>
            </a:endParaRPr>
          </a:p>
        </p:txBody>
      </p:sp>
      <p:grpSp>
        <p:nvGrpSpPr>
          <p:cNvPr id="19" name="Group 18">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20" name="Freeform: Shape 19">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Freeform: Shape 20">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2" name="Freeform: Shape 21">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3" name="Freeform: Shape 22">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Tree>
    <p:extLst>
      <p:ext uri="{BB962C8B-B14F-4D97-AF65-F5344CB8AC3E}">
        <p14:creationId xmlns:p14="http://schemas.microsoft.com/office/powerpoint/2010/main" val="3178369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E8D6F49-228E-76BC-8F6A-09060BC6373E}"/>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152FB5-0A64-80EC-19A1-4E0F6115FC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6FE9C297-8827-9DC2-81F4-D897E12E4B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Titel 3">
            <a:extLst>
              <a:ext uri="{FF2B5EF4-FFF2-40B4-BE49-F238E27FC236}">
                <a16:creationId xmlns:a16="http://schemas.microsoft.com/office/drawing/2014/main" id="{8E04D9F9-EB70-AAE5-0B62-29E981BBDEB5}"/>
              </a:ext>
            </a:extLst>
          </p:cNvPr>
          <p:cNvSpPr>
            <a:spLocks noGrp="1"/>
          </p:cNvSpPr>
          <p:nvPr>
            <p:ph type="title"/>
          </p:nvPr>
        </p:nvSpPr>
        <p:spPr>
          <a:xfrm>
            <a:off x="765867" y="677387"/>
            <a:ext cx="9833548" cy="652182"/>
          </a:xfrm>
        </p:spPr>
        <p:txBody>
          <a:bodyPr vert="horz" lIns="91440" tIns="45720" rIns="91440" bIns="45720" rtlCol="0" anchor="b">
            <a:normAutofit/>
          </a:bodyPr>
          <a:lstStyle/>
          <a:p>
            <a:r>
              <a:rPr lang="en-US" sz="3600" b="1" kern="1200" dirty="0" err="1">
                <a:solidFill>
                  <a:schemeClr val="tx2"/>
                </a:solidFill>
                <a:latin typeface="+mj-lt"/>
                <a:ea typeface="+mj-ea"/>
                <a:cs typeface="+mj-cs"/>
              </a:rPr>
              <a:t>Aandachtsvelder</a:t>
            </a:r>
            <a:r>
              <a:rPr lang="en-US" sz="3600" b="1" kern="1200" dirty="0">
                <a:solidFill>
                  <a:schemeClr val="tx2"/>
                </a:solidFill>
                <a:latin typeface="+mj-lt"/>
                <a:ea typeface="+mj-ea"/>
                <a:cs typeface="+mj-cs"/>
              </a:rPr>
              <a:t> in het </a:t>
            </a:r>
            <a:r>
              <a:rPr lang="en-US" sz="3600" b="1" kern="1200" dirty="0" err="1">
                <a:solidFill>
                  <a:schemeClr val="tx2"/>
                </a:solidFill>
                <a:latin typeface="+mj-lt"/>
                <a:ea typeface="+mj-ea"/>
                <a:cs typeface="+mj-cs"/>
              </a:rPr>
              <a:t>kernteam</a:t>
            </a:r>
            <a:endParaRPr lang="en-US" sz="3600" b="1" kern="1200" dirty="0">
              <a:solidFill>
                <a:schemeClr val="tx2"/>
              </a:solidFill>
              <a:latin typeface="+mj-lt"/>
              <a:ea typeface="+mj-ea"/>
              <a:cs typeface="+mj-cs"/>
            </a:endParaRPr>
          </a:p>
        </p:txBody>
      </p:sp>
      <p:grpSp>
        <p:nvGrpSpPr>
          <p:cNvPr id="13" name="Group 12">
            <a:extLst>
              <a:ext uri="{FF2B5EF4-FFF2-40B4-BE49-F238E27FC236}">
                <a16:creationId xmlns:a16="http://schemas.microsoft.com/office/drawing/2014/main" id="{BF1DEE1A-EED5-88BE-B2C2-F555863B33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4" name="Freeform: Shape 13">
              <a:extLst>
                <a:ext uri="{FF2B5EF4-FFF2-40B4-BE49-F238E27FC236}">
                  <a16:creationId xmlns:a16="http://schemas.microsoft.com/office/drawing/2014/main" id="{D962107E-A8BB-FE24-7FD0-6151D7046E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Freeform: Shape 14">
              <a:extLst>
                <a:ext uri="{FF2B5EF4-FFF2-40B4-BE49-F238E27FC236}">
                  <a16:creationId xmlns:a16="http://schemas.microsoft.com/office/drawing/2014/main" id="{5211E304-1080-C969-8253-CF272B49B0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Freeform: Shape 15">
              <a:extLst>
                <a:ext uri="{FF2B5EF4-FFF2-40B4-BE49-F238E27FC236}">
                  <a16:creationId xmlns:a16="http://schemas.microsoft.com/office/drawing/2014/main" id="{9892F014-9A32-86C2-82CE-DC8CB94D4B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Freeform: Shape 16">
              <a:extLst>
                <a:ext uri="{FF2B5EF4-FFF2-40B4-BE49-F238E27FC236}">
                  <a16:creationId xmlns:a16="http://schemas.microsoft.com/office/drawing/2014/main" id="{3CCB6799-6C3F-8F84-9B96-6BFE4BFC80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2" name="Rechthoek 1">
            <a:extLst>
              <a:ext uri="{FF2B5EF4-FFF2-40B4-BE49-F238E27FC236}">
                <a16:creationId xmlns:a16="http://schemas.microsoft.com/office/drawing/2014/main" id="{F43E5463-9C10-342F-FAD1-7AF3E618CE33}"/>
              </a:ext>
            </a:extLst>
          </p:cNvPr>
          <p:cNvSpPr/>
          <p:nvPr/>
        </p:nvSpPr>
        <p:spPr>
          <a:xfrm>
            <a:off x="765866" y="1528269"/>
            <a:ext cx="5341220" cy="5339990"/>
          </a:xfrm>
          <a:prstGeom prst="rect">
            <a:avLst/>
          </a:prstGeom>
        </p:spPr>
        <p:txBody>
          <a:bodyPr vert="horz" lIns="91440" tIns="45720" rIns="91440" bIns="45720" rtlCol="0">
            <a:norm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schemeClr val="tx2"/>
              </a:solidFill>
              <a:effectLst/>
              <a:uLnTx/>
              <a:uFillTx/>
              <a:latin typeface="Aptos" panose="02110004020202020204"/>
              <a:ea typeface="+mn-ea"/>
              <a:cs typeface="+mn-cs"/>
            </a:endParaRPr>
          </a:p>
          <a:p>
            <a:r>
              <a:rPr lang="nl-NL" sz="2400" dirty="0">
                <a:solidFill>
                  <a:schemeClr val="tx2"/>
                </a:solidFill>
                <a:cs typeface="Calibri"/>
              </a:rPr>
              <a:t>Eén of meerdere </a:t>
            </a:r>
            <a:r>
              <a:rPr lang="nl-NL" sz="2400" dirty="0" err="1">
                <a:solidFill>
                  <a:schemeClr val="tx2"/>
                </a:solidFill>
                <a:cs typeface="Calibri"/>
              </a:rPr>
              <a:t>aandachtsvelders</a:t>
            </a:r>
            <a:r>
              <a:rPr lang="nl-NL" sz="2400" dirty="0">
                <a:solidFill>
                  <a:schemeClr val="tx2"/>
                </a:solidFill>
                <a:cs typeface="Calibri"/>
              </a:rPr>
              <a:t> per locatie aangesloten in het kernteam.</a:t>
            </a:r>
          </a:p>
          <a:p>
            <a:endParaRPr lang="nl-NL" sz="2400" dirty="0">
              <a:solidFill>
                <a:schemeClr val="tx2"/>
              </a:solidFill>
              <a:cs typeface="Calibri"/>
            </a:endParaRPr>
          </a:p>
          <a:p>
            <a:r>
              <a:rPr lang="nl-NL" sz="2400" dirty="0">
                <a:solidFill>
                  <a:schemeClr val="tx2"/>
                </a:solidFill>
                <a:cs typeface="Calibri"/>
              </a:rPr>
              <a:t>Doel van het kernteam is de voortgang van het PACE-NL programma en de uitvoering van het Zorgpad Palliatieve Zorg te bespreken en zo nodig te verbeteren.</a:t>
            </a:r>
          </a:p>
        </p:txBody>
      </p:sp>
      <p:grpSp>
        <p:nvGrpSpPr>
          <p:cNvPr id="19" name="Group 18">
            <a:extLst>
              <a:ext uri="{FF2B5EF4-FFF2-40B4-BE49-F238E27FC236}">
                <a16:creationId xmlns:a16="http://schemas.microsoft.com/office/drawing/2014/main" id="{2C1161EC-92FC-BB3A-407B-62854D5C9B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20" name="Freeform: Shape 19">
              <a:extLst>
                <a:ext uri="{FF2B5EF4-FFF2-40B4-BE49-F238E27FC236}">
                  <a16:creationId xmlns:a16="http://schemas.microsoft.com/office/drawing/2014/main" id="{7F625AF6-24C1-FB9E-064C-47E3828AB5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Freeform: Shape 20">
              <a:extLst>
                <a:ext uri="{FF2B5EF4-FFF2-40B4-BE49-F238E27FC236}">
                  <a16:creationId xmlns:a16="http://schemas.microsoft.com/office/drawing/2014/main" id="{59485053-C255-6437-AB10-7CD22C65A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2" name="Freeform: Shape 21">
              <a:extLst>
                <a:ext uri="{FF2B5EF4-FFF2-40B4-BE49-F238E27FC236}">
                  <a16:creationId xmlns:a16="http://schemas.microsoft.com/office/drawing/2014/main" id="{C2C18BD3-24F9-A477-2521-A27B90934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3" name="Freeform: Shape 22">
              <a:extLst>
                <a:ext uri="{FF2B5EF4-FFF2-40B4-BE49-F238E27FC236}">
                  <a16:creationId xmlns:a16="http://schemas.microsoft.com/office/drawing/2014/main" id="{187CDB45-4371-AC86-6322-B537C3967F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graphicFrame>
        <p:nvGraphicFramePr>
          <p:cNvPr id="3" name="Tijdelijke aanduiding voor inhoud 2">
            <a:extLst>
              <a:ext uri="{FF2B5EF4-FFF2-40B4-BE49-F238E27FC236}">
                <a16:creationId xmlns:a16="http://schemas.microsoft.com/office/drawing/2014/main" id="{2647315E-7121-9DA7-7232-020BE48F6138}"/>
              </a:ext>
            </a:extLst>
          </p:cNvPr>
          <p:cNvGraphicFramePr>
            <a:graphicFrameLocks/>
          </p:cNvGraphicFramePr>
          <p:nvPr>
            <p:extLst>
              <p:ext uri="{D42A27DB-BD31-4B8C-83A1-F6EECF244321}">
                <p14:modId xmlns:p14="http://schemas.microsoft.com/office/powerpoint/2010/main" val="1259956458"/>
              </p:ext>
            </p:extLst>
          </p:nvPr>
        </p:nvGraphicFramePr>
        <p:xfrm>
          <a:off x="6786479" y="2194563"/>
          <a:ext cx="4638568" cy="54526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77648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A292AEA-2528-46C0-B426-95822B614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Rectangle 9">
            <a:extLst>
              <a:ext uri="{FF2B5EF4-FFF2-40B4-BE49-F238E27FC236}">
                <a16:creationId xmlns:a16="http://schemas.microsoft.com/office/drawing/2014/main" id="{D8B7B198-E4DF-43CD-AD8C-199884323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Freeform: Shape 11">
            <a:extLst>
              <a:ext uri="{FF2B5EF4-FFF2-40B4-BE49-F238E27FC236}">
                <a16:creationId xmlns:a16="http://schemas.microsoft.com/office/drawing/2014/main" id="{2BE67753-EA0E-4819-8D22-0B6600CF7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96934" y="3984"/>
            <a:ext cx="9376632" cy="6858000"/>
          </a:xfrm>
          <a:custGeom>
            <a:avLst/>
            <a:gdLst>
              <a:gd name="connsiteX0" fmla="*/ 1691615 w 9376632"/>
              <a:gd name="connsiteY0" fmla="*/ 0 h 6858000"/>
              <a:gd name="connsiteX1" fmla="*/ 7685017 w 9376632"/>
              <a:gd name="connsiteY1" fmla="*/ 0 h 6858000"/>
              <a:gd name="connsiteX2" fmla="*/ 7840634 w 9376632"/>
              <a:gd name="connsiteY2" fmla="*/ 134799 h 6858000"/>
              <a:gd name="connsiteX3" fmla="*/ 9376632 w 9376632"/>
              <a:gd name="connsiteY3" fmla="*/ 3605175 h 6858000"/>
              <a:gd name="connsiteX4" fmla="*/ 8158692 w 9376632"/>
              <a:gd name="connsiteY4" fmla="*/ 6757493 h 6858000"/>
              <a:gd name="connsiteX5" fmla="*/ 8062868 w 9376632"/>
              <a:gd name="connsiteY5" fmla="*/ 6858000 h 6858000"/>
              <a:gd name="connsiteX6" fmla="*/ 1313765 w 9376632"/>
              <a:gd name="connsiteY6" fmla="*/ 6858000 h 6858000"/>
              <a:gd name="connsiteX7" fmla="*/ 1217940 w 9376632"/>
              <a:gd name="connsiteY7" fmla="*/ 6757493 h 6858000"/>
              <a:gd name="connsiteX8" fmla="*/ 0 w 9376632"/>
              <a:gd name="connsiteY8" fmla="*/ 3605175 h 6858000"/>
              <a:gd name="connsiteX9" fmla="*/ 1535999 w 9376632"/>
              <a:gd name="connsiteY9" fmla="*/ 1347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76632" h="6858000">
                <a:moveTo>
                  <a:pt x="1691615" y="0"/>
                </a:moveTo>
                <a:lnTo>
                  <a:pt x="7685017" y="0"/>
                </a:lnTo>
                <a:lnTo>
                  <a:pt x="7840634" y="134799"/>
                </a:lnTo>
                <a:cubicBezTo>
                  <a:pt x="8784230" y="992423"/>
                  <a:pt x="9376632" y="2229618"/>
                  <a:pt x="9376632" y="3605175"/>
                </a:cubicBezTo>
                <a:cubicBezTo>
                  <a:pt x="9376632" y="4818903"/>
                  <a:pt x="8915419" y="5924908"/>
                  <a:pt x="8158692" y="6757493"/>
                </a:cubicBezTo>
                <a:lnTo>
                  <a:pt x="8062868" y="6858000"/>
                </a:lnTo>
                <a:lnTo>
                  <a:pt x="1313765" y="6858000"/>
                </a:lnTo>
                <a:lnTo>
                  <a:pt x="1217940" y="6757493"/>
                </a:lnTo>
                <a:cubicBezTo>
                  <a:pt x="461213" y="5924908"/>
                  <a:pt x="0" y="4818903"/>
                  <a:pt x="0" y="3605175"/>
                </a:cubicBezTo>
                <a:cubicBezTo>
                  <a:pt x="0" y="2229618"/>
                  <a:pt x="592403" y="992423"/>
                  <a:pt x="1535999" y="134799"/>
                </a:cubicBezTo>
                <a:close/>
              </a:path>
            </a:pathLst>
          </a:cu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4" name="Group 13">
            <a:extLst>
              <a:ext uri="{FF2B5EF4-FFF2-40B4-BE49-F238E27FC236}">
                <a16:creationId xmlns:a16="http://schemas.microsoft.com/office/drawing/2014/main" id="{D76D63AC-0421-45EC-B383-E79A61A78C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a:solidFill>
            <a:schemeClr val="bg1">
              <a:alpha val="30000"/>
            </a:schemeClr>
          </a:solidFill>
        </p:grpSpPr>
        <p:sp>
          <p:nvSpPr>
            <p:cNvPr id="15" name="Freeform: Shape 14">
              <a:extLst>
                <a:ext uri="{FF2B5EF4-FFF2-40B4-BE49-F238E27FC236}">
                  <a16:creationId xmlns:a16="http://schemas.microsoft.com/office/drawing/2014/main" id="{B997A32E-7032-4107-9C8B-99DB59EDD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6" name="Freeform: Shape 15">
              <a:extLst>
                <a:ext uri="{FF2B5EF4-FFF2-40B4-BE49-F238E27FC236}">
                  <a16:creationId xmlns:a16="http://schemas.microsoft.com/office/drawing/2014/main" id="{943BB27F-1470-42CA-91FF-D94BC691C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7" name="Freeform: Shape 16">
              <a:extLst>
                <a:ext uri="{FF2B5EF4-FFF2-40B4-BE49-F238E27FC236}">
                  <a16:creationId xmlns:a16="http://schemas.microsoft.com/office/drawing/2014/main" id="{E997B002-17FD-47B3-A06A-76802FE15C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8" name="Freeform: Shape 17">
              <a:extLst>
                <a:ext uri="{FF2B5EF4-FFF2-40B4-BE49-F238E27FC236}">
                  <a16:creationId xmlns:a16="http://schemas.microsoft.com/office/drawing/2014/main" id="{E401EA35-9D2E-43B7-860F-EBB8A6C3E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9" name="Freeform: Shape 18">
              <a:extLst>
                <a:ext uri="{FF2B5EF4-FFF2-40B4-BE49-F238E27FC236}">
                  <a16:creationId xmlns:a16="http://schemas.microsoft.com/office/drawing/2014/main" id="{F8C44827-3D81-4FF9-B4A5-5650D1B20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0" name="Freeform: Shape 19">
              <a:extLst>
                <a:ext uri="{FF2B5EF4-FFF2-40B4-BE49-F238E27FC236}">
                  <a16:creationId xmlns:a16="http://schemas.microsoft.com/office/drawing/2014/main" id="{F613D97F-F6DF-4D32-AD91-209A80E7A2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1" name="Freeform: Shape 20">
              <a:extLst>
                <a:ext uri="{FF2B5EF4-FFF2-40B4-BE49-F238E27FC236}">
                  <a16:creationId xmlns:a16="http://schemas.microsoft.com/office/drawing/2014/main" id="{82B0ED5C-927D-4C5F-8F27-1B403820B9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sp>
        <p:nvSpPr>
          <p:cNvPr id="2" name="Titel 1">
            <a:extLst>
              <a:ext uri="{FF2B5EF4-FFF2-40B4-BE49-F238E27FC236}">
                <a16:creationId xmlns:a16="http://schemas.microsoft.com/office/drawing/2014/main" id="{BBAC69BC-0C68-407E-AF92-5B3FBE92F68A}"/>
              </a:ext>
            </a:extLst>
          </p:cNvPr>
          <p:cNvSpPr>
            <a:spLocks noGrp="1"/>
          </p:cNvSpPr>
          <p:nvPr>
            <p:ph type="title"/>
          </p:nvPr>
        </p:nvSpPr>
        <p:spPr>
          <a:xfrm>
            <a:off x="2066451" y="2126171"/>
            <a:ext cx="8058792" cy="2387918"/>
          </a:xfrm>
        </p:spPr>
        <p:txBody>
          <a:bodyPr vert="horz" lIns="91440" tIns="45720" rIns="91440" bIns="45720" rtlCol="0" anchor="b">
            <a:normAutofit/>
          </a:bodyPr>
          <a:lstStyle/>
          <a:p>
            <a:pPr algn="ctr"/>
            <a:r>
              <a:rPr lang="en-US" sz="4000" b="1" kern="1200" dirty="0">
                <a:solidFill>
                  <a:schemeClr val="tx2"/>
                </a:solidFill>
                <a:latin typeface="+mj-lt"/>
                <a:ea typeface="+mj-ea"/>
                <a:cs typeface="+mj-cs"/>
              </a:rPr>
              <a:t>En wat </a:t>
            </a:r>
            <a:r>
              <a:rPr lang="en-US" sz="4000" b="1" kern="1200" dirty="0" err="1">
                <a:solidFill>
                  <a:schemeClr val="tx2"/>
                </a:solidFill>
                <a:latin typeface="+mj-lt"/>
                <a:ea typeface="+mj-ea"/>
                <a:cs typeface="+mj-cs"/>
              </a:rPr>
              <a:t>zijn</a:t>
            </a:r>
            <a:r>
              <a:rPr lang="en-US" sz="4000" b="1" kern="1200" dirty="0">
                <a:solidFill>
                  <a:schemeClr val="tx2"/>
                </a:solidFill>
                <a:latin typeface="+mj-lt"/>
                <a:ea typeface="+mj-ea"/>
                <a:cs typeface="+mj-cs"/>
              </a:rPr>
              <a:t> </a:t>
            </a:r>
            <a:r>
              <a:rPr lang="en-US" sz="4000" b="1" kern="1200" dirty="0" err="1">
                <a:solidFill>
                  <a:schemeClr val="tx2"/>
                </a:solidFill>
                <a:latin typeface="+mj-lt"/>
                <a:ea typeface="+mj-ea"/>
                <a:cs typeface="+mj-cs"/>
              </a:rPr>
              <a:t>jouw</a:t>
            </a:r>
            <a:r>
              <a:rPr lang="en-US" sz="4000" b="1" kern="1200" dirty="0">
                <a:solidFill>
                  <a:schemeClr val="tx2"/>
                </a:solidFill>
                <a:latin typeface="+mj-lt"/>
                <a:ea typeface="+mj-ea"/>
                <a:cs typeface="+mj-cs"/>
              </a:rPr>
              <a:t> </a:t>
            </a:r>
            <a:r>
              <a:rPr lang="en-US" sz="4000" b="1" kern="1200" dirty="0" err="1">
                <a:solidFill>
                  <a:schemeClr val="tx2"/>
                </a:solidFill>
                <a:latin typeface="+mj-lt"/>
                <a:ea typeface="+mj-ea"/>
                <a:cs typeface="+mj-cs"/>
              </a:rPr>
              <a:t>verwachtingen</a:t>
            </a:r>
            <a:r>
              <a:rPr lang="en-US" sz="4000" b="1" kern="1200" dirty="0">
                <a:solidFill>
                  <a:schemeClr val="tx2"/>
                </a:solidFill>
                <a:latin typeface="+mj-lt"/>
                <a:ea typeface="+mj-ea"/>
                <a:cs typeface="+mj-cs"/>
              </a:rPr>
              <a:t> en </a:t>
            </a:r>
            <a:r>
              <a:rPr lang="en-US" sz="4000" b="1" kern="1200" dirty="0" err="1">
                <a:solidFill>
                  <a:schemeClr val="tx2"/>
                </a:solidFill>
                <a:latin typeface="+mj-lt"/>
                <a:ea typeface="+mj-ea"/>
                <a:cs typeface="+mj-cs"/>
              </a:rPr>
              <a:t>behoeften</a:t>
            </a:r>
            <a:r>
              <a:rPr lang="en-US" sz="4000" b="1" kern="1200" dirty="0">
                <a:solidFill>
                  <a:schemeClr val="tx2"/>
                </a:solidFill>
                <a:latin typeface="+mj-lt"/>
                <a:ea typeface="+mj-ea"/>
                <a:cs typeface="+mj-cs"/>
              </a:rPr>
              <a:t>? </a:t>
            </a:r>
            <a:br>
              <a:rPr lang="en-US" sz="4000" b="1" kern="1200" dirty="0">
                <a:solidFill>
                  <a:schemeClr val="tx2"/>
                </a:solidFill>
                <a:latin typeface="+mj-lt"/>
                <a:ea typeface="+mj-ea"/>
                <a:cs typeface="+mj-cs"/>
              </a:rPr>
            </a:br>
            <a:r>
              <a:rPr lang="en-US" sz="4000" b="1" kern="1200" dirty="0">
                <a:solidFill>
                  <a:schemeClr val="tx2"/>
                </a:solidFill>
                <a:latin typeface="+mj-lt"/>
                <a:ea typeface="+mj-ea"/>
                <a:cs typeface="+mj-cs"/>
              </a:rPr>
              <a:t>				</a:t>
            </a:r>
            <a:br>
              <a:rPr lang="en-US" sz="4000" b="1" kern="1200" dirty="0">
                <a:solidFill>
                  <a:schemeClr val="tx2"/>
                </a:solidFill>
                <a:latin typeface="+mj-lt"/>
                <a:ea typeface="+mj-ea"/>
                <a:cs typeface="+mj-cs"/>
              </a:rPr>
            </a:br>
            <a:r>
              <a:rPr lang="en-US" sz="4000" b="1" kern="1200" dirty="0" err="1">
                <a:solidFill>
                  <a:schemeClr val="tx2"/>
                </a:solidFill>
                <a:latin typeface="+mj-lt"/>
                <a:ea typeface="+mj-ea"/>
                <a:cs typeface="+mj-cs"/>
              </a:rPr>
              <a:t>Vragen</a:t>
            </a:r>
            <a:r>
              <a:rPr lang="en-US" sz="4000" b="1" kern="1200" dirty="0">
                <a:solidFill>
                  <a:schemeClr val="tx2"/>
                </a:solidFill>
                <a:latin typeface="+mj-lt"/>
                <a:ea typeface="+mj-ea"/>
                <a:cs typeface="+mj-cs"/>
              </a:rPr>
              <a:t>?</a:t>
            </a:r>
          </a:p>
        </p:txBody>
      </p:sp>
      <p:grpSp>
        <p:nvGrpSpPr>
          <p:cNvPr id="23" name="Group 22">
            <a:extLst>
              <a:ext uri="{FF2B5EF4-FFF2-40B4-BE49-F238E27FC236}">
                <a16:creationId xmlns:a16="http://schemas.microsoft.com/office/drawing/2014/main" id="{87F87F1B-42BA-4AC7-A4E2-41544DDB2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4155"/>
            <a:ext cx="2514948" cy="2174333"/>
            <a:chOff x="-305" y="-4155"/>
            <a:chExt cx="2514948" cy="2174333"/>
          </a:xfrm>
        </p:grpSpPr>
        <p:sp>
          <p:nvSpPr>
            <p:cNvPr id="24" name="Freeform: Shape 23">
              <a:extLst>
                <a:ext uri="{FF2B5EF4-FFF2-40B4-BE49-F238E27FC236}">
                  <a16:creationId xmlns:a16="http://schemas.microsoft.com/office/drawing/2014/main" id="{68B53067-4E48-4E71-A6A9-A8CAABAFBF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5" name="Freeform: Shape 24">
              <a:extLst>
                <a:ext uri="{FF2B5EF4-FFF2-40B4-BE49-F238E27FC236}">
                  <a16:creationId xmlns:a16="http://schemas.microsoft.com/office/drawing/2014/main" id="{06D1A0D3-4BB8-41D9-9CE7-2884C83F44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6" name="Freeform: Shape 25">
              <a:extLst>
                <a:ext uri="{FF2B5EF4-FFF2-40B4-BE49-F238E27FC236}">
                  <a16:creationId xmlns:a16="http://schemas.microsoft.com/office/drawing/2014/main" id="{81E20F06-3B09-4B89-A36B-AB8BFBCCA5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7" name="Freeform: Shape 26">
              <a:extLst>
                <a:ext uri="{FF2B5EF4-FFF2-40B4-BE49-F238E27FC236}">
                  <a16:creationId xmlns:a16="http://schemas.microsoft.com/office/drawing/2014/main" id="{DAE6C3D7-7D5B-4926-877D-45F117BB6B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grpSp>
        <p:nvGrpSpPr>
          <p:cNvPr id="29" name="Group 28">
            <a:extLst>
              <a:ext uri="{FF2B5EF4-FFF2-40B4-BE49-F238E27FC236}">
                <a16:creationId xmlns:a16="http://schemas.microsoft.com/office/drawing/2014/main" id="{967346A5-7569-4F15-AB5D-BE3DADF192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685727" y="4683666"/>
            <a:ext cx="2514948" cy="2174333"/>
            <a:chOff x="-305" y="-4155"/>
            <a:chExt cx="2514948" cy="2174333"/>
          </a:xfrm>
        </p:grpSpPr>
        <p:sp>
          <p:nvSpPr>
            <p:cNvPr id="30" name="Freeform: Shape 29">
              <a:extLst>
                <a:ext uri="{FF2B5EF4-FFF2-40B4-BE49-F238E27FC236}">
                  <a16:creationId xmlns:a16="http://schemas.microsoft.com/office/drawing/2014/main" id="{E1951533-A568-4765-AB1F-F71D9AFDE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1" name="Freeform: Shape 30">
              <a:extLst>
                <a:ext uri="{FF2B5EF4-FFF2-40B4-BE49-F238E27FC236}">
                  <a16:creationId xmlns:a16="http://schemas.microsoft.com/office/drawing/2014/main" id="{A7214F52-4F3F-4C96-A62E-F1401D6C04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2" name="Freeform: Shape 31">
              <a:extLst>
                <a:ext uri="{FF2B5EF4-FFF2-40B4-BE49-F238E27FC236}">
                  <a16:creationId xmlns:a16="http://schemas.microsoft.com/office/drawing/2014/main" id="{023146A1-291C-4FA0-AB5B-EB04D42398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3" name="Freeform: Shape 32">
              <a:extLst>
                <a:ext uri="{FF2B5EF4-FFF2-40B4-BE49-F238E27FC236}">
                  <a16:creationId xmlns:a16="http://schemas.microsoft.com/office/drawing/2014/main" id="{62977932-2B03-4899-8306-5002CEE68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pic>
        <p:nvPicPr>
          <p:cNvPr id="5" name="Afbeelding 4" descr="Afbeelding met wit, Lettertype, ontwerp&#10;&#10;Door AI gegenereerde inhoud is mogelijk onjuist.">
            <a:extLst>
              <a:ext uri="{FF2B5EF4-FFF2-40B4-BE49-F238E27FC236}">
                <a16:creationId xmlns:a16="http://schemas.microsoft.com/office/drawing/2014/main" id="{AE22B034-9D5E-61CF-9FEB-7B4F7688D98A}"/>
              </a:ext>
            </a:extLst>
          </p:cNvPr>
          <p:cNvPicPr>
            <a:picLocks noChangeAspect="1"/>
          </p:cNvPicPr>
          <p:nvPr/>
        </p:nvPicPr>
        <p:blipFill>
          <a:blip r:embed="rId3">
            <a:extLst>
              <a:ext uri="{28A0092B-C50C-407E-A947-70E740481C1C}">
                <a14:useLocalDpi xmlns:a14="http://schemas.microsoft.com/office/drawing/2010/main" val="0"/>
              </a:ext>
            </a:extLst>
          </a:blip>
          <a:srcRect l="28814" t="51447" r="34886" b="34756"/>
          <a:stretch/>
        </p:blipFill>
        <p:spPr>
          <a:xfrm>
            <a:off x="10694945" y="6222418"/>
            <a:ext cx="1420735" cy="539985"/>
          </a:xfrm>
          <a:prstGeom prst="rect">
            <a:avLst/>
          </a:prstGeom>
        </p:spPr>
      </p:pic>
    </p:spTree>
    <p:extLst>
      <p:ext uri="{BB962C8B-B14F-4D97-AF65-F5344CB8AC3E}">
        <p14:creationId xmlns:p14="http://schemas.microsoft.com/office/powerpoint/2010/main" val="3057808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0CC32D5-2E3E-659F-D1BE-D86BC1136632}"/>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C78E521-1C2E-3DD0-6FF0-DF98192E87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A03B32FE-E750-93E9-66BE-CE5BEF9B9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Titel 3">
            <a:extLst>
              <a:ext uri="{FF2B5EF4-FFF2-40B4-BE49-F238E27FC236}">
                <a16:creationId xmlns:a16="http://schemas.microsoft.com/office/drawing/2014/main" id="{D6D0806C-6A68-D76D-3B3C-91627D255733}"/>
              </a:ext>
            </a:extLst>
          </p:cNvPr>
          <p:cNvSpPr>
            <a:spLocks noGrp="1"/>
          </p:cNvSpPr>
          <p:nvPr>
            <p:ph type="title"/>
          </p:nvPr>
        </p:nvSpPr>
        <p:spPr>
          <a:xfrm>
            <a:off x="870798" y="677387"/>
            <a:ext cx="9833548" cy="652182"/>
          </a:xfrm>
        </p:spPr>
        <p:txBody>
          <a:bodyPr vert="horz" lIns="91440" tIns="45720" rIns="91440" bIns="45720" rtlCol="0" anchor="b">
            <a:normAutofit/>
          </a:bodyPr>
          <a:lstStyle/>
          <a:p>
            <a:r>
              <a:rPr lang="en-US" sz="3600" b="1" kern="1200" dirty="0" err="1">
                <a:solidFill>
                  <a:schemeClr val="tx2"/>
                </a:solidFill>
                <a:latin typeface="+mj-lt"/>
                <a:ea typeface="+mj-ea"/>
                <a:cs typeface="+mj-cs"/>
              </a:rPr>
              <a:t>Kennismaken</a:t>
            </a:r>
            <a:endParaRPr lang="en-US" sz="3600" b="1" kern="1200" dirty="0">
              <a:solidFill>
                <a:schemeClr val="tx2"/>
              </a:solidFill>
              <a:latin typeface="+mj-lt"/>
              <a:ea typeface="+mj-ea"/>
              <a:cs typeface="+mj-cs"/>
            </a:endParaRPr>
          </a:p>
        </p:txBody>
      </p:sp>
      <p:grpSp>
        <p:nvGrpSpPr>
          <p:cNvPr id="13" name="Group 12">
            <a:extLst>
              <a:ext uri="{FF2B5EF4-FFF2-40B4-BE49-F238E27FC236}">
                <a16:creationId xmlns:a16="http://schemas.microsoft.com/office/drawing/2014/main" id="{9E46B8B2-B320-CA53-390F-8B6572E1E6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4" name="Freeform: Shape 13">
              <a:extLst>
                <a:ext uri="{FF2B5EF4-FFF2-40B4-BE49-F238E27FC236}">
                  <a16:creationId xmlns:a16="http://schemas.microsoft.com/office/drawing/2014/main" id="{63B2EA82-1E4F-473C-B36B-5142445DC6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Freeform: Shape 14">
              <a:extLst>
                <a:ext uri="{FF2B5EF4-FFF2-40B4-BE49-F238E27FC236}">
                  <a16:creationId xmlns:a16="http://schemas.microsoft.com/office/drawing/2014/main" id="{A6276B9F-6B34-421C-E1A2-3D2F25B44D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Freeform: Shape 15">
              <a:extLst>
                <a:ext uri="{FF2B5EF4-FFF2-40B4-BE49-F238E27FC236}">
                  <a16:creationId xmlns:a16="http://schemas.microsoft.com/office/drawing/2014/main" id="{CD6D9EAD-49E3-87C0-9E62-8BBD069C4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Freeform: Shape 16">
              <a:extLst>
                <a:ext uri="{FF2B5EF4-FFF2-40B4-BE49-F238E27FC236}">
                  <a16:creationId xmlns:a16="http://schemas.microsoft.com/office/drawing/2014/main" id="{D06101CC-D634-E85C-0600-122B09763A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2" name="Rechthoek 1">
            <a:extLst>
              <a:ext uri="{FF2B5EF4-FFF2-40B4-BE49-F238E27FC236}">
                <a16:creationId xmlns:a16="http://schemas.microsoft.com/office/drawing/2014/main" id="{9F3E50B5-1573-8A2D-DC82-CABE04CF4110}"/>
              </a:ext>
            </a:extLst>
          </p:cNvPr>
          <p:cNvSpPr/>
          <p:nvPr/>
        </p:nvSpPr>
        <p:spPr>
          <a:xfrm>
            <a:off x="765866" y="1528269"/>
            <a:ext cx="9833547" cy="5368565"/>
          </a:xfrm>
          <a:prstGeom prst="rect">
            <a:avLst/>
          </a:prstGeom>
        </p:spPr>
        <p:txBody>
          <a:bodyPr vert="horz" lIns="91440" tIns="45720" rIns="91440" bIns="45720" rtlCol="0">
            <a:norm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srgbClr val="0E2841"/>
              </a:solidFill>
              <a:effectLst/>
              <a:uLnTx/>
              <a:uFillTx/>
              <a:latin typeface="Aptos" panose="0211000402020202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srgbClr val="0E2841"/>
                </a:solidFill>
                <a:effectLst/>
                <a:uLnTx/>
                <a:uFillTx/>
                <a:ea typeface="+mn-ea"/>
                <a:cs typeface="Calibri"/>
              </a:rPr>
              <a:t>Voorstelrondje</a:t>
            </a:r>
          </a:p>
          <a:p>
            <a:pPr marL="342900" lvl="0" indent="-342900">
              <a:buFont typeface="Arial" panose="020B0604020202020204" pitchFamily="34" charset="0"/>
              <a:buChar char="•"/>
              <a:defRPr/>
            </a:pPr>
            <a:endParaRPr lang="nl-NL" sz="2400" dirty="0">
              <a:solidFill>
                <a:schemeClr val="tx2"/>
              </a:solidFill>
            </a:endParaRPr>
          </a:p>
          <a:p>
            <a:pPr marL="342900" lvl="0" indent="-342900">
              <a:buFont typeface="Arial" panose="020B0604020202020204" pitchFamily="34" charset="0"/>
              <a:buChar char="•"/>
              <a:defRPr/>
            </a:pPr>
            <a:r>
              <a:rPr lang="nl-NL" sz="2400" dirty="0">
                <a:solidFill>
                  <a:schemeClr val="tx2"/>
                </a:solidFill>
              </a:rPr>
              <a:t>Waar zijn jullie trots op </a:t>
            </a:r>
            <a:r>
              <a:rPr lang="nl-NL" sz="2400" dirty="0" err="1">
                <a:solidFill>
                  <a:schemeClr val="tx2"/>
                </a:solidFill>
              </a:rPr>
              <a:t>op</a:t>
            </a:r>
            <a:r>
              <a:rPr lang="nl-NL" sz="2400" dirty="0">
                <a:solidFill>
                  <a:schemeClr val="tx2"/>
                </a:solidFill>
              </a:rPr>
              <a:t> het gebied van palliatieve zorg?</a:t>
            </a:r>
          </a:p>
          <a:p>
            <a:pPr marL="800100" lvl="1" indent="-342900">
              <a:buFont typeface="Arial" panose="020B0604020202020204" pitchFamily="34" charset="0"/>
              <a:buChar char="•"/>
              <a:defRPr/>
            </a:pPr>
            <a:r>
              <a:rPr lang="nl-NL" sz="2400" dirty="0">
                <a:solidFill>
                  <a:schemeClr val="tx2"/>
                </a:solidFill>
              </a:rPr>
              <a:t>In de locatie, of binnen je team</a:t>
            </a:r>
          </a:p>
          <a:p>
            <a:pPr marL="342900" indent="-342900">
              <a:buFont typeface="Arial" panose="020B0604020202020204" pitchFamily="34" charset="0"/>
              <a:buChar char="•"/>
            </a:pPr>
            <a:endParaRPr lang="nl-NL" sz="2400" dirty="0">
              <a:solidFill>
                <a:schemeClr val="tx2"/>
              </a:solidFill>
            </a:endParaRPr>
          </a:p>
          <a:p>
            <a:pPr marL="342900" indent="-342900">
              <a:buFont typeface="Arial" panose="020B0604020202020204" pitchFamily="34" charset="0"/>
              <a:buChar char="•"/>
            </a:pPr>
            <a:r>
              <a:rPr lang="nl-NL" sz="2400" dirty="0">
                <a:solidFill>
                  <a:schemeClr val="tx2"/>
                </a:solidFill>
              </a:rPr>
              <a:t>Wat hoop je dat het PACE-NL Programma je team en de bewoners oplevert?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sz="2400" dirty="0">
              <a:solidFill>
                <a:srgbClr val="0E2841"/>
              </a:solidFill>
              <a:latin typeface="Aptos" panose="02110004020202020204"/>
              <a:cs typeface="Calibri"/>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sz="2400" dirty="0">
              <a:solidFill>
                <a:srgbClr val="0E2841"/>
              </a:solidFill>
              <a:latin typeface="Aptos" panose="02110004020202020204"/>
              <a:cs typeface="Calibri"/>
            </a:endParaRPr>
          </a:p>
          <a:p>
            <a:pPr lvl="1"/>
            <a:endParaRPr lang="nl-NL" sz="2000" dirty="0">
              <a:solidFill>
                <a:schemeClr val="tx2"/>
              </a:solidFil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2400" b="0" i="0" u="none" strike="noStrike" kern="1200" cap="none" spc="0" normalizeH="0" baseline="0" noProof="0" dirty="0">
              <a:ln>
                <a:noFill/>
              </a:ln>
              <a:solidFill>
                <a:srgbClr val="0E2841"/>
              </a:solidFill>
              <a:effectLst/>
              <a:uLnTx/>
              <a:uFillTx/>
              <a:latin typeface="Aptos" panose="02110004020202020204"/>
              <a:ea typeface="+mn-ea"/>
              <a:cs typeface="Calibri"/>
            </a:endParaRPr>
          </a:p>
        </p:txBody>
      </p:sp>
      <p:grpSp>
        <p:nvGrpSpPr>
          <p:cNvPr id="19" name="Group 18">
            <a:extLst>
              <a:ext uri="{FF2B5EF4-FFF2-40B4-BE49-F238E27FC236}">
                <a16:creationId xmlns:a16="http://schemas.microsoft.com/office/drawing/2014/main" id="{D0721AF2-4A99-3A4B-249E-D5D0205498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20" name="Freeform: Shape 19">
              <a:extLst>
                <a:ext uri="{FF2B5EF4-FFF2-40B4-BE49-F238E27FC236}">
                  <a16:creationId xmlns:a16="http://schemas.microsoft.com/office/drawing/2014/main" id="{6001A834-B591-19E9-7F50-6EEB3D8FB3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Freeform: Shape 20">
              <a:extLst>
                <a:ext uri="{FF2B5EF4-FFF2-40B4-BE49-F238E27FC236}">
                  <a16:creationId xmlns:a16="http://schemas.microsoft.com/office/drawing/2014/main" id="{18BC79B1-7654-DC94-C175-D84B96B6A3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2" name="Freeform: Shape 21">
              <a:extLst>
                <a:ext uri="{FF2B5EF4-FFF2-40B4-BE49-F238E27FC236}">
                  <a16:creationId xmlns:a16="http://schemas.microsoft.com/office/drawing/2014/main" id="{B2C0C43A-A05D-BF0A-A8DF-D74F8D909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3" name="Freeform: Shape 22">
              <a:extLst>
                <a:ext uri="{FF2B5EF4-FFF2-40B4-BE49-F238E27FC236}">
                  <a16:creationId xmlns:a16="http://schemas.microsoft.com/office/drawing/2014/main" id="{674B9C97-E87C-71BF-63DC-3ABFB5BD34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Tree>
    <p:extLst>
      <p:ext uri="{BB962C8B-B14F-4D97-AF65-F5344CB8AC3E}">
        <p14:creationId xmlns:p14="http://schemas.microsoft.com/office/powerpoint/2010/main" val="2164728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Rectangle 9">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2" name="Group 11">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Freeform: Shape 13">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Freeform: Shape 14">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Freeform: Shape 15">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grpSp>
        <p:nvGrpSpPr>
          <p:cNvPr id="18" name="Group 17">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19" name="Freeform: Shape 18">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0" name="Freeform: Shape 19">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Freeform: Shape 20">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2" name="Freeform: Shape 21">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3" name="Titel 1">
            <a:extLst>
              <a:ext uri="{FF2B5EF4-FFF2-40B4-BE49-F238E27FC236}">
                <a16:creationId xmlns:a16="http://schemas.microsoft.com/office/drawing/2014/main" id="{33746F4B-9455-726A-2581-008F68A2FBE1}"/>
              </a:ext>
            </a:extLst>
          </p:cNvPr>
          <p:cNvSpPr>
            <a:spLocks noGrp="1"/>
          </p:cNvSpPr>
          <p:nvPr>
            <p:ph type="title"/>
          </p:nvPr>
        </p:nvSpPr>
        <p:spPr>
          <a:xfrm>
            <a:off x="1179359" y="394635"/>
            <a:ext cx="9832975" cy="1325562"/>
          </a:xfrm>
        </p:spPr>
        <p:txBody>
          <a:bodyPr anchor="b">
            <a:normAutofit/>
          </a:bodyPr>
          <a:lstStyle/>
          <a:p>
            <a:r>
              <a:rPr lang="nl-NL" sz="4000" b="1" dirty="0">
                <a:solidFill>
                  <a:schemeClr val="tx2"/>
                </a:solidFill>
                <a:latin typeface="+mn-lt"/>
                <a:ea typeface="Verdana"/>
              </a:rPr>
              <a:t>Doelen van het PACE-NL Programma</a:t>
            </a:r>
            <a:endParaRPr lang="nl-NL" sz="4000" b="1" dirty="0">
              <a:solidFill>
                <a:schemeClr val="tx2"/>
              </a:solidFill>
              <a:latin typeface="+mn-lt"/>
            </a:endParaRPr>
          </a:p>
        </p:txBody>
      </p:sp>
      <p:pic>
        <p:nvPicPr>
          <p:cNvPr id="2" name="Afbeelding 1" descr="Afbeelding met wit, Lettertype, ontwerp&#10;&#10;Door AI gegenereerde inhoud is mogelijk onjuist.">
            <a:extLst>
              <a:ext uri="{FF2B5EF4-FFF2-40B4-BE49-F238E27FC236}">
                <a16:creationId xmlns:a16="http://schemas.microsoft.com/office/drawing/2014/main" id="{CDABC56C-BF5C-E9BD-4633-EF0E0E654555}"/>
              </a:ext>
            </a:extLst>
          </p:cNvPr>
          <p:cNvPicPr>
            <a:picLocks noChangeAspect="1"/>
          </p:cNvPicPr>
          <p:nvPr/>
        </p:nvPicPr>
        <p:blipFill>
          <a:blip r:embed="rId3">
            <a:extLst>
              <a:ext uri="{28A0092B-C50C-407E-A947-70E740481C1C}">
                <a14:useLocalDpi xmlns:a14="http://schemas.microsoft.com/office/drawing/2010/main" val="0"/>
              </a:ext>
            </a:extLst>
          </a:blip>
          <a:srcRect l="28814" t="51447" r="34886" b="34756"/>
          <a:stretch/>
        </p:blipFill>
        <p:spPr>
          <a:xfrm>
            <a:off x="9624392" y="5742387"/>
            <a:ext cx="2329740" cy="885494"/>
          </a:xfrm>
          <a:custGeom>
            <a:avLst/>
            <a:gdLst/>
            <a:ahLst/>
            <a:cxnLst/>
            <a:rect l="l" t="t" r="r" b="b"/>
            <a:pathLst>
              <a:path w="4141760" h="4377846">
                <a:moveTo>
                  <a:pt x="0" y="0"/>
                </a:moveTo>
                <a:lnTo>
                  <a:pt x="4141760" y="0"/>
                </a:lnTo>
                <a:lnTo>
                  <a:pt x="4141760" y="4377846"/>
                </a:lnTo>
                <a:lnTo>
                  <a:pt x="0" y="4377846"/>
                </a:lnTo>
                <a:close/>
              </a:path>
            </a:pathLst>
          </a:custGeom>
        </p:spPr>
      </p:pic>
      <p:sp>
        <p:nvSpPr>
          <p:cNvPr id="6" name="Tijdelijke aanduiding voor inhoud 5">
            <a:extLst>
              <a:ext uri="{FF2B5EF4-FFF2-40B4-BE49-F238E27FC236}">
                <a16:creationId xmlns:a16="http://schemas.microsoft.com/office/drawing/2014/main" id="{83168FCE-0664-7A92-7C90-6B75347583C6}"/>
              </a:ext>
            </a:extLst>
          </p:cNvPr>
          <p:cNvSpPr>
            <a:spLocks noGrp="1"/>
          </p:cNvSpPr>
          <p:nvPr>
            <p:ph idx="1"/>
          </p:nvPr>
        </p:nvSpPr>
        <p:spPr/>
        <p:txBody>
          <a:bodyPr/>
          <a:lstStyle/>
          <a:p>
            <a:endParaRPr lang="nl-NL"/>
          </a:p>
        </p:txBody>
      </p:sp>
      <p:graphicFrame>
        <p:nvGraphicFramePr>
          <p:cNvPr id="7" name="Tijdelijke aanduiding voor inhoud 2">
            <a:extLst>
              <a:ext uri="{FF2B5EF4-FFF2-40B4-BE49-F238E27FC236}">
                <a16:creationId xmlns:a16="http://schemas.microsoft.com/office/drawing/2014/main" id="{5302D33C-E926-4037-F052-36EDA64D37CF}"/>
              </a:ext>
            </a:extLst>
          </p:cNvPr>
          <p:cNvGraphicFramePr>
            <a:graphicFrameLocks/>
          </p:cNvGraphicFramePr>
          <p:nvPr>
            <p:extLst>
              <p:ext uri="{D42A27DB-BD31-4B8C-83A1-F6EECF244321}">
                <p14:modId xmlns:p14="http://schemas.microsoft.com/office/powerpoint/2010/main" val="3581624720"/>
              </p:ext>
            </p:extLst>
          </p:nvPr>
        </p:nvGraphicFramePr>
        <p:xfrm>
          <a:off x="1179513" y="2175330"/>
          <a:ext cx="10590121" cy="34094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58726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767689-B65A-FAAB-EDA8-24948C4567E3}"/>
            </a:ext>
          </a:extLst>
        </p:cNvPr>
        <p:cNvGrpSpPr/>
        <p:nvPr/>
      </p:nvGrpSpPr>
      <p:grpSpPr>
        <a:xfrm>
          <a:off x="0" y="0"/>
          <a:ext cx="0" cy="0"/>
          <a:chOff x="0" y="0"/>
          <a:chExt cx="0" cy="0"/>
        </a:xfrm>
      </p:grpSpPr>
      <p:sp>
        <p:nvSpPr>
          <p:cNvPr id="30" name="Titel 8">
            <a:extLst>
              <a:ext uri="{FF2B5EF4-FFF2-40B4-BE49-F238E27FC236}">
                <a16:creationId xmlns:a16="http://schemas.microsoft.com/office/drawing/2014/main" id="{29E30A20-0A3B-4D28-2341-ABE73A34E666}"/>
              </a:ext>
            </a:extLst>
          </p:cNvPr>
          <p:cNvSpPr>
            <a:spLocks noGrp="1"/>
          </p:cNvSpPr>
          <p:nvPr>
            <p:ph type="title"/>
          </p:nvPr>
        </p:nvSpPr>
        <p:spPr>
          <a:xfrm>
            <a:off x="858168" y="-612013"/>
            <a:ext cx="9833548" cy="1325563"/>
          </a:xfrm>
        </p:spPr>
        <p:txBody>
          <a:bodyPr vert="horz" lIns="91440" tIns="45720" rIns="91440" bIns="45720" rtlCol="0" anchor="b">
            <a:normAutofit/>
          </a:bodyPr>
          <a:lstStyle/>
          <a:p>
            <a:r>
              <a:rPr lang="en-US" sz="3600" b="1" kern="1200" dirty="0">
                <a:solidFill>
                  <a:schemeClr val="tx2"/>
                </a:solidFill>
                <a:latin typeface="+mj-lt"/>
                <a:ea typeface="+mj-ea"/>
                <a:cs typeface="+mj-cs"/>
              </a:rPr>
              <a:t>Het Zorgpad Palliatieve Zorg</a:t>
            </a:r>
          </a:p>
        </p:txBody>
      </p:sp>
      <p:pic>
        <p:nvPicPr>
          <p:cNvPr id="2" name="Afbeelding 1" descr="Afbeelding met tekst, schermopname, Lettertype, diagram&#10;&#10;Door AI gegenereerde inhoud is mogelijk onjuist.">
            <a:extLst>
              <a:ext uri="{FF2B5EF4-FFF2-40B4-BE49-F238E27FC236}">
                <a16:creationId xmlns:a16="http://schemas.microsoft.com/office/drawing/2014/main" id="{B90F7406-B1DF-A59D-6F2A-BF9AC0393C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27" y="1695618"/>
            <a:ext cx="11996640" cy="3974422"/>
          </a:xfrm>
          <a:prstGeom prst="rect">
            <a:avLst/>
          </a:prstGeom>
        </p:spPr>
      </p:pic>
    </p:spTree>
    <p:extLst>
      <p:ext uri="{BB962C8B-B14F-4D97-AF65-F5344CB8AC3E}">
        <p14:creationId xmlns:p14="http://schemas.microsoft.com/office/powerpoint/2010/main" val="2276508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178750F-8A4A-F8AE-2BA2-105D2DD352FE}"/>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95BD5F0-8544-B650-395D-A00A80443F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Rectangle 9">
            <a:extLst>
              <a:ext uri="{FF2B5EF4-FFF2-40B4-BE49-F238E27FC236}">
                <a16:creationId xmlns:a16="http://schemas.microsoft.com/office/drawing/2014/main" id="{1D54C3BF-BAB4-2AB6-E40B-040E7545AB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2" name="Group 11">
            <a:extLst>
              <a:ext uri="{FF2B5EF4-FFF2-40B4-BE49-F238E27FC236}">
                <a16:creationId xmlns:a16="http://schemas.microsoft.com/office/drawing/2014/main" id="{455BCCB3-CB8F-175C-39F4-27C74980DC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876A0119-D3F1-D6C8-B745-A3154EA63D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Freeform: Shape 13">
              <a:extLst>
                <a:ext uri="{FF2B5EF4-FFF2-40B4-BE49-F238E27FC236}">
                  <a16:creationId xmlns:a16="http://schemas.microsoft.com/office/drawing/2014/main" id="{F8C3C1BA-129A-B584-F95F-0363045F94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Freeform: Shape 14">
              <a:extLst>
                <a:ext uri="{FF2B5EF4-FFF2-40B4-BE49-F238E27FC236}">
                  <a16:creationId xmlns:a16="http://schemas.microsoft.com/office/drawing/2014/main" id="{4769445D-8C9F-1039-16A5-03575CAEB7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Freeform: Shape 15">
              <a:extLst>
                <a:ext uri="{FF2B5EF4-FFF2-40B4-BE49-F238E27FC236}">
                  <a16:creationId xmlns:a16="http://schemas.microsoft.com/office/drawing/2014/main" id="{3D5A3D8C-F729-BFF8-AEB8-A4A07B3A98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grpSp>
        <p:nvGrpSpPr>
          <p:cNvPr id="18" name="Group 17">
            <a:extLst>
              <a:ext uri="{FF2B5EF4-FFF2-40B4-BE49-F238E27FC236}">
                <a16:creationId xmlns:a16="http://schemas.microsoft.com/office/drawing/2014/main" id="{FA665359-6121-5622-38E4-A0AED0B92E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19" name="Freeform: Shape 18">
              <a:extLst>
                <a:ext uri="{FF2B5EF4-FFF2-40B4-BE49-F238E27FC236}">
                  <a16:creationId xmlns:a16="http://schemas.microsoft.com/office/drawing/2014/main" id="{8D61102B-8600-B5FE-3125-EBB628F360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0" name="Freeform: Shape 19">
              <a:extLst>
                <a:ext uri="{FF2B5EF4-FFF2-40B4-BE49-F238E27FC236}">
                  <a16:creationId xmlns:a16="http://schemas.microsoft.com/office/drawing/2014/main" id="{A2C0C734-86CE-2950-018A-24A27324E6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Freeform: Shape 20">
              <a:extLst>
                <a:ext uri="{FF2B5EF4-FFF2-40B4-BE49-F238E27FC236}">
                  <a16:creationId xmlns:a16="http://schemas.microsoft.com/office/drawing/2014/main" id="{827EBECA-8428-1C46-299E-63C5CDD268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2" name="Freeform: Shape 21">
              <a:extLst>
                <a:ext uri="{FF2B5EF4-FFF2-40B4-BE49-F238E27FC236}">
                  <a16:creationId xmlns:a16="http://schemas.microsoft.com/office/drawing/2014/main" id="{8E274682-73A0-4A98-888E-38F7C9687F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3" name="Titel 1">
            <a:extLst>
              <a:ext uri="{FF2B5EF4-FFF2-40B4-BE49-F238E27FC236}">
                <a16:creationId xmlns:a16="http://schemas.microsoft.com/office/drawing/2014/main" id="{BBA82908-873D-7146-D759-57E38352A7AA}"/>
              </a:ext>
            </a:extLst>
          </p:cNvPr>
          <p:cNvSpPr>
            <a:spLocks noGrp="1"/>
          </p:cNvSpPr>
          <p:nvPr>
            <p:ph type="title"/>
          </p:nvPr>
        </p:nvSpPr>
        <p:spPr>
          <a:xfrm>
            <a:off x="1179359" y="394635"/>
            <a:ext cx="9832975" cy="1325562"/>
          </a:xfrm>
        </p:spPr>
        <p:txBody>
          <a:bodyPr anchor="b">
            <a:normAutofit/>
          </a:bodyPr>
          <a:lstStyle/>
          <a:p>
            <a:r>
              <a:rPr lang="nl-NL" sz="4000" b="1" dirty="0">
                <a:solidFill>
                  <a:schemeClr val="tx2"/>
                </a:solidFill>
                <a:latin typeface="+mn-lt"/>
                <a:ea typeface="Verdana"/>
              </a:rPr>
              <a:t>Opbouw van het PACE-NL Programma</a:t>
            </a:r>
            <a:endParaRPr lang="nl-NL" sz="4000" b="1" dirty="0">
              <a:solidFill>
                <a:schemeClr val="tx2"/>
              </a:solidFill>
              <a:latin typeface="+mn-lt"/>
            </a:endParaRPr>
          </a:p>
        </p:txBody>
      </p:sp>
      <p:graphicFrame>
        <p:nvGraphicFramePr>
          <p:cNvPr id="17" name="Tijdelijke aanduiding voor inhoud 2">
            <a:extLst>
              <a:ext uri="{FF2B5EF4-FFF2-40B4-BE49-F238E27FC236}">
                <a16:creationId xmlns:a16="http://schemas.microsoft.com/office/drawing/2014/main" id="{DE9D51BC-FA04-FE2F-9886-9053FEEBA42F}"/>
              </a:ext>
            </a:extLst>
          </p:cNvPr>
          <p:cNvGraphicFramePr>
            <a:graphicFrameLocks/>
          </p:cNvGraphicFramePr>
          <p:nvPr>
            <p:extLst>
              <p:ext uri="{D42A27DB-BD31-4B8C-83A1-F6EECF244321}">
                <p14:modId xmlns:p14="http://schemas.microsoft.com/office/powerpoint/2010/main" val="3901615739"/>
              </p:ext>
            </p:extLst>
          </p:nvPr>
        </p:nvGraphicFramePr>
        <p:xfrm>
          <a:off x="990600" y="19780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32111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7" name="Rectangle 36">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39" name="Group 38">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40" name="Freeform: Shape 39">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1" name="Freeform: Shape 40">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2" name="Freeform: Shape 41">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3" name="Freeform: Shape 42">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4" name="Freeform: Shape 43">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2" name="Titel 1">
            <a:extLst>
              <a:ext uri="{FF2B5EF4-FFF2-40B4-BE49-F238E27FC236}">
                <a16:creationId xmlns:a16="http://schemas.microsoft.com/office/drawing/2014/main" id="{776CCB80-15AD-7C62-2B05-A6AAB9F2A0F9}"/>
              </a:ext>
            </a:extLst>
          </p:cNvPr>
          <p:cNvSpPr>
            <a:spLocks noGrp="1"/>
          </p:cNvSpPr>
          <p:nvPr>
            <p:ph type="title"/>
          </p:nvPr>
        </p:nvSpPr>
        <p:spPr>
          <a:xfrm>
            <a:off x="398267" y="2048951"/>
            <a:ext cx="4704667" cy="2760098"/>
          </a:xfrm>
        </p:spPr>
        <p:txBody>
          <a:bodyPr vert="horz" lIns="91440" tIns="45720" rIns="91440" bIns="45720" rtlCol="0" anchor="ctr">
            <a:normAutofit/>
          </a:bodyPr>
          <a:lstStyle/>
          <a:p>
            <a:r>
              <a:rPr lang="en-US" sz="4000" b="1" kern="1200" dirty="0" err="1">
                <a:solidFill>
                  <a:schemeClr val="tx2"/>
                </a:solidFill>
                <a:latin typeface="+mj-lt"/>
                <a:ea typeface="+mj-ea"/>
                <a:cs typeface="+mj-cs"/>
              </a:rPr>
              <a:t>Programma</a:t>
            </a:r>
            <a:r>
              <a:rPr lang="en-US" sz="4000" b="1" kern="1200" dirty="0">
                <a:solidFill>
                  <a:schemeClr val="tx2"/>
                </a:solidFill>
                <a:latin typeface="+mj-lt"/>
                <a:ea typeface="+mj-ea"/>
                <a:cs typeface="+mj-cs"/>
              </a:rPr>
              <a:t> </a:t>
            </a:r>
            <a:r>
              <a:rPr lang="en-US" sz="4000" b="1" kern="1200" dirty="0" err="1">
                <a:solidFill>
                  <a:schemeClr val="tx2"/>
                </a:solidFill>
                <a:latin typeface="+mj-lt"/>
                <a:ea typeface="+mj-ea"/>
                <a:cs typeface="+mj-cs"/>
              </a:rPr>
              <a:t>familiebijeenkomst</a:t>
            </a:r>
            <a:br>
              <a:rPr lang="en-US" sz="3100" b="1" kern="1200" dirty="0">
                <a:solidFill>
                  <a:schemeClr val="tx2"/>
                </a:solidFill>
                <a:latin typeface="+mj-lt"/>
                <a:ea typeface="+mj-ea"/>
                <a:cs typeface="+mj-cs"/>
              </a:rPr>
            </a:br>
            <a:endParaRPr lang="en-US" sz="3100" b="1" kern="1200" dirty="0">
              <a:solidFill>
                <a:schemeClr val="tx2"/>
              </a:solidFill>
              <a:latin typeface="+mj-lt"/>
              <a:ea typeface="+mj-ea"/>
              <a:cs typeface="+mj-cs"/>
            </a:endParaRPr>
          </a:p>
        </p:txBody>
      </p:sp>
      <p:sp>
        <p:nvSpPr>
          <p:cNvPr id="3" name="Tekstvak 2">
            <a:extLst>
              <a:ext uri="{FF2B5EF4-FFF2-40B4-BE49-F238E27FC236}">
                <a16:creationId xmlns:a16="http://schemas.microsoft.com/office/drawing/2014/main" id="{010BC493-22A2-7F2A-27C2-32BFCBC7E908}"/>
              </a:ext>
            </a:extLst>
          </p:cNvPr>
          <p:cNvSpPr txBox="1"/>
          <p:nvPr/>
        </p:nvSpPr>
        <p:spPr>
          <a:xfrm>
            <a:off x="5219700" y="176241"/>
            <a:ext cx="6870699" cy="6681758"/>
          </a:xfrm>
          <a:prstGeom prst="rect">
            <a:avLst/>
          </a:prstGeom>
          <a:noFill/>
          <a:ln>
            <a:noFill/>
          </a:ln>
        </p:spPr>
        <p:txBody>
          <a:bodyPr rot="0" spcFirstLastPara="0" vertOverflow="overflow" horzOverflow="overflow" vert="horz"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sng" strike="noStrike" kern="1200" cap="none" spc="0" normalizeH="0" baseline="0" noProof="0" dirty="0" err="1">
                <a:ln>
                  <a:noFill/>
                </a:ln>
                <a:solidFill>
                  <a:srgbClr val="0E2841"/>
                </a:solidFill>
                <a:effectLst/>
                <a:uLnTx/>
                <a:uFillTx/>
                <a:latin typeface="Aptos" panose="02110004020202020204"/>
                <a:ea typeface="+mn-ea"/>
                <a:cs typeface="+mn-cs"/>
              </a:rPr>
              <a:t>Uitleg</a:t>
            </a:r>
            <a:r>
              <a:rPr kumimoji="0" lang="en-US" sz="2400" b="0" i="0" u="sng" strike="noStrike" kern="1200" cap="none" spc="0" normalizeH="0" baseline="0" noProof="0" dirty="0">
                <a:ln>
                  <a:noFill/>
                </a:ln>
                <a:solidFill>
                  <a:srgbClr val="0E2841"/>
                </a:solidFill>
                <a:effectLst/>
                <a:uLnTx/>
                <a:uFillTx/>
                <a:latin typeface="Aptos" panose="02110004020202020204"/>
                <a:ea typeface="+mn-ea"/>
                <a:cs typeface="+mn-cs"/>
              </a:rPr>
              <a:t> over:</a:t>
            </a:r>
          </a:p>
          <a:p>
            <a:pPr marL="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E2841"/>
              </a:solidFill>
              <a:effectLst/>
              <a:uLnTx/>
              <a:uFillTx/>
              <a:latin typeface="Aptos" panose="02110004020202020204"/>
              <a:ea typeface="+mn-ea"/>
              <a:cs typeface="+mn-cs"/>
            </a:endParaRPr>
          </a:p>
          <a:p>
            <a:pPr marL="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E2841"/>
                </a:solidFill>
                <a:effectLst/>
                <a:uLnTx/>
                <a:uFillTx/>
                <a:latin typeface="Aptos" panose="02110004020202020204"/>
                <a:ea typeface="+mn-ea"/>
                <a:cs typeface="+mn-cs"/>
              </a:rPr>
              <a:t>Wat is </a:t>
            </a:r>
            <a:r>
              <a:rPr kumimoji="0" lang="en-US" sz="2400" b="0" i="0" u="none" strike="noStrike" kern="1200" cap="none" spc="0" normalizeH="0" baseline="0" noProof="0" dirty="0" err="1">
                <a:ln>
                  <a:noFill/>
                </a:ln>
                <a:solidFill>
                  <a:srgbClr val="0E2841"/>
                </a:solidFill>
                <a:effectLst/>
                <a:uLnTx/>
                <a:uFillTx/>
                <a:latin typeface="Aptos" panose="02110004020202020204"/>
                <a:ea typeface="+mn-ea"/>
                <a:cs typeface="+mn-cs"/>
              </a:rPr>
              <a:t>palliatieve</a:t>
            </a:r>
            <a:r>
              <a:rPr kumimoji="0" lang="en-US" sz="2400" b="0" i="0" u="none" strike="noStrike" kern="1200" cap="none" spc="0" normalizeH="0" baseline="0" noProof="0" dirty="0">
                <a:ln>
                  <a:noFill/>
                </a:ln>
                <a:solidFill>
                  <a:srgbClr val="0E2841"/>
                </a:solidFill>
                <a:effectLst/>
                <a:uLnTx/>
                <a:uFillTx/>
                <a:latin typeface="Aptos" panose="02110004020202020204"/>
                <a:ea typeface="+mn-ea"/>
                <a:cs typeface="+mn-cs"/>
              </a:rPr>
              <a:t> zorg?</a:t>
            </a:r>
          </a:p>
          <a:p>
            <a:pPr marL="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E2841"/>
              </a:solidFill>
              <a:effectLst/>
              <a:uLnTx/>
              <a:uFillTx/>
              <a:latin typeface="Aptos" panose="02110004020202020204"/>
              <a:ea typeface="+mn-ea"/>
              <a:cs typeface="+mn-cs"/>
            </a:endParaRPr>
          </a:p>
          <a:p>
            <a:pPr marL="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E2841"/>
                </a:solidFill>
                <a:effectLst/>
                <a:uLnTx/>
                <a:uFillTx/>
                <a:latin typeface="Aptos" panose="02110004020202020204"/>
                <a:ea typeface="+mn-ea"/>
                <a:cs typeface="+mn-cs"/>
              </a:rPr>
              <a:t>Samen in </a:t>
            </a:r>
            <a:r>
              <a:rPr kumimoji="0" lang="en-US" sz="2400" b="0" i="0" u="none" strike="noStrike" kern="1200" cap="none" spc="0" normalizeH="0" baseline="0" noProof="0" dirty="0" err="1">
                <a:ln>
                  <a:noFill/>
                </a:ln>
                <a:solidFill>
                  <a:srgbClr val="0E2841"/>
                </a:solidFill>
                <a:effectLst/>
                <a:uLnTx/>
                <a:uFillTx/>
                <a:latin typeface="Aptos" panose="02110004020202020204"/>
                <a:ea typeface="+mn-ea"/>
                <a:cs typeface="+mn-cs"/>
              </a:rPr>
              <a:t>gesprek</a:t>
            </a:r>
            <a:r>
              <a:rPr kumimoji="0" lang="en-US" sz="2400" b="0" i="0" u="none" strike="noStrike" kern="1200" cap="none" spc="0" normalizeH="0" baseline="0" noProof="0" dirty="0">
                <a:ln>
                  <a:noFill/>
                </a:ln>
                <a:solidFill>
                  <a:srgbClr val="0E2841"/>
                </a:solidFill>
                <a:effectLst/>
                <a:uLnTx/>
                <a:uFillTx/>
                <a:latin typeface="Aptos" panose="02110004020202020204"/>
                <a:ea typeface="+mn-ea"/>
                <a:cs typeface="+mn-cs"/>
              </a:rPr>
              <a:t> over </a:t>
            </a:r>
            <a:r>
              <a:rPr kumimoji="0" lang="en-US" sz="2400" b="0" i="0" u="none" strike="noStrike" kern="1200" cap="none" spc="0" normalizeH="0" baseline="0" noProof="0" dirty="0" err="1">
                <a:ln>
                  <a:noFill/>
                </a:ln>
                <a:solidFill>
                  <a:srgbClr val="0E2841"/>
                </a:solidFill>
                <a:effectLst/>
                <a:uLnTx/>
                <a:uFillTx/>
                <a:latin typeface="Aptos" panose="02110004020202020204"/>
                <a:ea typeface="+mn-ea"/>
                <a:cs typeface="+mn-cs"/>
              </a:rPr>
              <a:t>wensen</a:t>
            </a:r>
            <a:r>
              <a:rPr kumimoji="0" lang="en-US" sz="2400" b="0" i="0" u="none" strike="noStrike" kern="1200" cap="none" spc="0" normalizeH="0" baseline="0" noProof="0" dirty="0">
                <a:ln>
                  <a:noFill/>
                </a:ln>
                <a:solidFill>
                  <a:srgbClr val="0E2841"/>
                </a:solidFill>
                <a:effectLst/>
                <a:uLnTx/>
                <a:uFillTx/>
                <a:latin typeface="Aptos" panose="02110004020202020204"/>
                <a:ea typeface="+mn-ea"/>
                <a:cs typeface="+mn-cs"/>
              </a:rPr>
              <a:t> en </a:t>
            </a:r>
            <a:r>
              <a:rPr kumimoji="0" lang="en-US" sz="2400" b="0" i="0" u="none" strike="noStrike" kern="1200" cap="none" spc="0" normalizeH="0" baseline="0" noProof="0" dirty="0" err="1">
                <a:ln>
                  <a:noFill/>
                </a:ln>
                <a:solidFill>
                  <a:srgbClr val="0E2841"/>
                </a:solidFill>
                <a:effectLst/>
                <a:uLnTx/>
                <a:uFillTx/>
                <a:latin typeface="Aptos" panose="02110004020202020204"/>
                <a:ea typeface="+mn-ea"/>
                <a:cs typeface="+mn-cs"/>
              </a:rPr>
              <a:t>mogelijkheden</a:t>
            </a:r>
            <a:endParaRPr kumimoji="0" lang="en-US" sz="2400" b="0" i="0" u="none" strike="noStrike" kern="1200" cap="none" spc="0" normalizeH="0" baseline="0" noProof="0" dirty="0">
              <a:ln>
                <a:noFill/>
              </a:ln>
              <a:solidFill>
                <a:srgbClr val="0E2841"/>
              </a:solidFill>
              <a:effectLst/>
              <a:uLnTx/>
              <a:uFillTx/>
              <a:latin typeface="Aptos" panose="02110004020202020204"/>
              <a:ea typeface="+mn-ea"/>
              <a:cs typeface="+mn-cs"/>
            </a:endParaRPr>
          </a:p>
          <a:p>
            <a:pPr marL="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E2841"/>
              </a:solidFill>
              <a:effectLst/>
              <a:uLnTx/>
              <a:uFillTx/>
              <a:latin typeface="Aptos" panose="02110004020202020204"/>
              <a:ea typeface="+mn-ea"/>
              <a:cs typeface="+mn-cs"/>
            </a:endParaRPr>
          </a:p>
          <a:p>
            <a:pPr marL="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E2841"/>
                </a:solidFill>
                <a:effectLst/>
                <a:uLnTx/>
                <a:uFillTx/>
                <a:latin typeface="Aptos" panose="02110004020202020204"/>
                <a:ea typeface="+mn-ea"/>
                <a:cs typeface="+mn-cs"/>
              </a:rPr>
              <a:t>Het </a:t>
            </a:r>
            <a:r>
              <a:rPr kumimoji="0" lang="en-US" sz="2400" b="0" i="0" u="none" strike="noStrike" kern="1200" cap="none" spc="0" normalizeH="0" baseline="0" noProof="0" dirty="0" err="1">
                <a:ln>
                  <a:noFill/>
                </a:ln>
                <a:solidFill>
                  <a:srgbClr val="0E2841"/>
                </a:solidFill>
                <a:effectLst/>
                <a:uLnTx/>
                <a:uFillTx/>
                <a:latin typeface="Aptos" panose="02110004020202020204"/>
                <a:ea typeface="+mn-ea"/>
                <a:cs typeface="+mn-cs"/>
              </a:rPr>
              <a:t>wensenboekje</a:t>
            </a:r>
            <a:endParaRPr kumimoji="0" lang="en-US" sz="2400" b="0" i="0" u="none" strike="noStrike" kern="1200" cap="none" spc="0" normalizeH="0" baseline="0" noProof="0" dirty="0">
              <a:ln>
                <a:noFill/>
              </a:ln>
              <a:solidFill>
                <a:srgbClr val="0E2841"/>
              </a:solidFill>
              <a:effectLst/>
              <a:uLnTx/>
              <a:uFillTx/>
              <a:latin typeface="Aptos" panose="02110004020202020204"/>
              <a:ea typeface="+mn-ea"/>
              <a:cs typeface="+mn-cs"/>
            </a:endParaRPr>
          </a:p>
          <a:p>
            <a:pPr marL="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E2841"/>
              </a:solidFill>
              <a:effectLst/>
              <a:uLnTx/>
              <a:uFillTx/>
              <a:latin typeface="Aptos" panose="02110004020202020204"/>
              <a:ea typeface="+mn-ea"/>
              <a:cs typeface="+mn-cs"/>
            </a:endParaRPr>
          </a:p>
          <a:p>
            <a:pPr marL="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err="1">
                <a:ln>
                  <a:noFill/>
                </a:ln>
                <a:solidFill>
                  <a:srgbClr val="0E2841"/>
                </a:solidFill>
                <a:effectLst/>
                <a:uLnTx/>
                <a:uFillTx/>
                <a:latin typeface="Aptos" panose="02110004020202020204"/>
                <a:ea typeface="+mn-ea"/>
                <a:cs typeface="+mn-cs"/>
              </a:rPr>
              <a:t>Herkennen</a:t>
            </a:r>
            <a:r>
              <a:rPr kumimoji="0" lang="en-US" sz="2400" b="0" i="0" u="none" strike="noStrike" kern="1200" cap="none" spc="0" normalizeH="0" baseline="0" noProof="0" dirty="0">
                <a:ln>
                  <a:noFill/>
                </a:ln>
                <a:solidFill>
                  <a:srgbClr val="0E2841"/>
                </a:solidFill>
                <a:effectLst/>
                <a:uLnTx/>
                <a:uFillTx/>
                <a:latin typeface="Aptos" panose="02110004020202020204"/>
                <a:ea typeface="+mn-ea"/>
                <a:cs typeface="+mn-cs"/>
              </a:rPr>
              <a:t> van </a:t>
            </a:r>
            <a:r>
              <a:rPr kumimoji="0" lang="en-US" sz="2400" b="0" i="0" u="none" strike="noStrike" kern="1200" cap="none" spc="0" normalizeH="0" baseline="0" noProof="0" dirty="0" err="1">
                <a:ln>
                  <a:noFill/>
                </a:ln>
                <a:solidFill>
                  <a:srgbClr val="0E2841"/>
                </a:solidFill>
                <a:effectLst/>
                <a:uLnTx/>
                <a:uFillTx/>
                <a:latin typeface="Aptos" panose="02110004020202020204"/>
                <a:ea typeface="+mn-ea"/>
                <a:cs typeface="+mn-cs"/>
              </a:rPr>
              <a:t>toenemende</a:t>
            </a:r>
            <a:r>
              <a:rPr kumimoji="0" lang="en-US" sz="2400" b="0" i="0" u="none" strike="noStrike" kern="1200" cap="none" spc="0" normalizeH="0" baseline="0" noProof="0" dirty="0">
                <a:ln>
                  <a:noFill/>
                </a:ln>
                <a:solidFill>
                  <a:srgbClr val="0E2841"/>
                </a:solidFill>
                <a:effectLst/>
                <a:uLnTx/>
                <a:uFillTx/>
                <a:latin typeface="Aptos" panose="02110004020202020204"/>
                <a:ea typeface="+mn-ea"/>
                <a:cs typeface="+mn-cs"/>
              </a:rPr>
              <a:t> </a:t>
            </a:r>
            <a:r>
              <a:rPr kumimoji="0" lang="en-US" sz="2400" b="0" i="0" u="none" strike="noStrike" kern="1200" cap="none" spc="0" normalizeH="0" baseline="0" noProof="0" dirty="0" err="1">
                <a:ln>
                  <a:noFill/>
                </a:ln>
                <a:solidFill>
                  <a:srgbClr val="0E2841"/>
                </a:solidFill>
                <a:effectLst/>
                <a:uLnTx/>
                <a:uFillTx/>
                <a:latin typeface="Aptos" panose="02110004020202020204"/>
                <a:ea typeface="+mn-ea"/>
                <a:cs typeface="+mn-cs"/>
              </a:rPr>
              <a:t>kwetsbaarheid</a:t>
            </a:r>
            <a:endParaRPr kumimoji="0" lang="en-US" sz="2400" b="0" i="0" u="none" strike="noStrike" kern="1200" cap="none" spc="0" normalizeH="0" baseline="0" noProof="0" dirty="0">
              <a:ln>
                <a:noFill/>
              </a:ln>
              <a:solidFill>
                <a:srgbClr val="0E2841"/>
              </a:solidFill>
              <a:effectLst/>
              <a:uLnTx/>
              <a:uFillTx/>
              <a:latin typeface="Aptos" panose="02110004020202020204"/>
              <a:ea typeface="+mn-ea"/>
              <a:cs typeface="+mn-cs"/>
            </a:endParaRPr>
          </a:p>
          <a:p>
            <a:pPr marL="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E2841"/>
              </a:solidFill>
              <a:effectLst/>
              <a:uLnTx/>
              <a:uFillTx/>
              <a:latin typeface="Aptos" panose="02110004020202020204"/>
              <a:ea typeface="+mn-ea"/>
              <a:cs typeface="+mn-cs"/>
            </a:endParaRPr>
          </a:p>
          <a:p>
            <a:pPr marL="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E2841"/>
                </a:solidFill>
                <a:effectLst/>
                <a:uLnTx/>
                <a:uFillTx/>
                <a:latin typeface="Aptos" panose="02110004020202020204"/>
                <a:ea typeface="+mn-ea"/>
                <a:cs typeface="+mn-cs"/>
              </a:rPr>
              <a:t>De </a:t>
            </a:r>
            <a:r>
              <a:rPr kumimoji="0" lang="en-US" sz="2400" b="0" i="0" u="none" strike="noStrike" kern="1200" cap="none" spc="0" normalizeH="0" baseline="0" noProof="0" dirty="0" err="1">
                <a:ln>
                  <a:noFill/>
                </a:ln>
                <a:solidFill>
                  <a:srgbClr val="0E2841"/>
                </a:solidFill>
                <a:effectLst/>
                <a:uLnTx/>
                <a:uFillTx/>
                <a:latin typeface="Aptos" panose="02110004020202020204"/>
                <a:ea typeface="+mn-ea"/>
                <a:cs typeface="+mn-cs"/>
              </a:rPr>
              <a:t>stervensfase</a:t>
            </a:r>
            <a:endParaRPr kumimoji="0" lang="en-US" sz="2400" b="0" i="0" u="none" strike="noStrike" kern="1200" cap="none" spc="0" normalizeH="0" baseline="0" noProof="0" dirty="0">
              <a:ln>
                <a:noFill/>
              </a:ln>
              <a:solidFill>
                <a:srgbClr val="0E2841"/>
              </a:solidFill>
              <a:effectLst/>
              <a:uLnTx/>
              <a:uFillTx/>
              <a:latin typeface="Aptos" panose="02110004020202020204"/>
              <a:ea typeface="+mn-ea"/>
              <a:cs typeface="+mn-cs"/>
            </a:endParaRPr>
          </a:p>
          <a:p>
            <a:pPr marL="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E2841"/>
              </a:solidFill>
              <a:effectLst/>
              <a:uLnTx/>
              <a:uFillTx/>
              <a:latin typeface="Aptos" panose="02110004020202020204"/>
              <a:ea typeface="+mn-ea"/>
              <a:cs typeface="+mn-cs"/>
            </a:endParaRPr>
          </a:p>
          <a:p>
            <a:pPr marL="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E2841"/>
                </a:solidFill>
                <a:effectLst/>
                <a:uLnTx/>
                <a:uFillTx/>
                <a:latin typeface="Aptos" panose="02110004020202020204"/>
                <a:ea typeface="+mn-ea"/>
                <a:cs typeface="+mn-cs"/>
              </a:rPr>
              <a:t>Palliatieve </a:t>
            </a:r>
            <a:r>
              <a:rPr kumimoji="0" lang="en-US" sz="2400" b="0" i="0" u="none" strike="noStrike" kern="1200" cap="none" spc="0" normalizeH="0" baseline="0" noProof="0" dirty="0" err="1">
                <a:ln>
                  <a:noFill/>
                </a:ln>
                <a:solidFill>
                  <a:srgbClr val="0E2841"/>
                </a:solidFill>
                <a:effectLst/>
                <a:uLnTx/>
                <a:uFillTx/>
                <a:latin typeface="Aptos" panose="02110004020202020204"/>
                <a:ea typeface="+mn-ea"/>
                <a:cs typeface="+mn-cs"/>
              </a:rPr>
              <a:t>sedatie</a:t>
            </a:r>
            <a:r>
              <a:rPr kumimoji="0" lang="en-US" sz="2400" b="0" i="0" u="none" strike="noStrike" kern="1200" cap="none" spc="0" normalizeH="0" baseline="0" noProof="0" dirty="0">
                <a:ln>
                  <a:noFill/>
                </a:ln>
                <a:solidFill>
                  <a:srgbClr val="0E2841"/>
                </a:solidFill>
                <a:effectLst/>
                <a:uLnTx/>
                <a:uFillTx/>
                <a:latin typeface="Aptos" panose="02110004020202020204"/>
                <a:ea typeface="+mn-ea"/>
                <a:cs typeface="+mn-cs"/>
              </a:rPr>
              <a:t> en </a:t>
            </a:r>
            <a:r>
              <a:rPr kumimoji="0" lang="en-US" sz="2400" b="0" i="0" u="none" strike="noStrike" kern="1200" cap="none" spc="0" normalizeH="0" baseline="0" noProof="0" dirty="0" err="1">
                <a:ln>
                  <a:noFill/>
                </a:ln>
                <a:solidFill>
                  <a:srgbClr val="0E2841"/>
                </a:solidFill>
                <a:effectLst/>
                <a:uLnTx/>
                <a:uFillTx/>
                <a:latin typeface="Aptos" panose="02110004020202020204"/>
                <a:ea typeface="+mn-ea"/>
                <a:cs typeface="+mn-cs"/>
              </a:rPr>
              <a:t>verschil</a:t>
            </a:r>
            <a:r>
              <a:rPr kumimoji="0" lang="en-US" sz="2400" b="0" i="0" u="none" strike="noStrike" kern="1200" cap="none" spc="0" normalizeH="0" baseline="0" noProof="0" dirty="0">
                <a:ln>
                  <a:noFill/>
                </a:ln>
                <a:solidFill>
                  <a:srgbClr val="0E2841"/>
                </a:solidFill>
                <a:effectLst/>
                <a:uLnTx/>
                <a:uFillTx/>
                <a:latin typeface="Aptos" panose="02110004020202020204"/>
                <a:ea typeface="+mn-ea"/>
                <a:cs typeface="+mn-cs"/>
              </a:rPr>
              <a:t> met </a:t>
            </a:r>
            <a:r>
              <a:rPr kumimoji="0" lang="en-US" sz="2400" b="0" i="0" u="none" strike="noStrike" kern="1200" cap="none" spc="0" normalizeH="0" baseline="0" noProof="0" dirty="0" err="1">
                <a:ln>
                  <a:noFill/>
                </a:ln>
                <a:solidFill>
                  <a:srgbClr val="0E2841"/>
                </a:solidFill>
                <a:effectLst/>
                <a:uLnTx/>
                <a:uFillTx/>
                <a:latin typeface="Aptos" panose="02110004020202020204"/>
                <a:ea typeface="+mn-ea"/>
                <a:cs typeface="+mn-cs"/>
              </a:rPr>
              <a:t>euthanasie</a:t>
            </a:r>
            <a:r>
              <a:rPr kumimoji="0" lang="en-US" sz="2400" b="0" i="0" u="none" strike="noStrike" kern="1200" cap="none" spc="0" normalizeH="0" baseline="0" noProof="0" dirty="0">
                <a:ln>
                  <a:noFill/>
                </a:ln>
                <a:solidFill>
                  <a:srgbClr val="0E2841"/>
                </a:solidFill>
                <a:effectLst/>
                <a:uLnTx/>
                <a:uFillTx/>
                <a:latin typeface="Aptos" panose="02110004020202020204"/>
                <a:ea typeface="+mn-ea"/>
                <a:cs typeface="+mn-cs"/>
              </a:rPr>
              <a:t> </a:t>
            </a:r>
          </a:p>
          <a:p>
            <a:pPr marL="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E2841"/>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56654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FFA2E-4B7F-017B-96BC-BE109EEFE269}"/>
            </a:ext>
          </a:extLst>
        </p:cNvPr>
        <p:cNvGrpSpPr/>
        <p:nvPr/>
      </p:nvGrpSpPr>
      <p:grpSpPr>
        <a:xfrm>
          <a:off x="0" y="0"/>
          <a:ext cx="0" cy="0"/>
          <a:chOff x="0" y="0"/>
          <a:chExt cx="0" cy="0"/>
        </a:xfrm>
      </p:grpSpPr>
      <p:sp>
        <p:nvSpPr>
          <p:cNvPr id="11" name="Titel 2">
            <a:extLst>
              <a:ext uri="{FF2B5EF4-FFF2-40B4-BE49-F238E27FC236}">
                <a16:creationId xmlns:a16="http://schemas.microsoft.com/office/drawing/2014/main" id="{D1E70A2D-30FA-2E5A-E45D-27E93A3352F6}"/>
              </a:ext>
            </a:extLst>
          </p:cNvPr>
          <p:cNvSpPr txBox="1">
            <a:spLocks/>
          </p:cNvSpPr>
          <p:nvPr/>
        </p:nvSpPr>
        <p:spPr>
          <a:xfrm>
            <a:off x="678185" y="0"/>
            <a:ext cx="9833548" cy="90105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4000" b="1" i="0" u="none" strike="noStrike" kern="1200" cap="none" spc="0" normalizeH="0" baseline="0" noProof="0" dirty="0">
                <a:ln>
                  <a:noFill/>
                </a:ln>
                <a:solidFill>
                  <a:srgbClr val="0E2841"/>
                </a:solidFill>
                <a:effectLst/>
                <a:uLnTx/>
                <a:uFillTx/>
                <a:latin typeface="Aptos Display" panose="02110004020202020204"/>
                <a:ea typeface="Verdana"/>
                <a:cs typeface="+mj-cs"/>
              </a:rPr>
              <a:t>Vier scholingen PACE-NL </a:t>
            </a:r>
            <a:r>
              <a:rPr kumimoji="0" lang="nl-NL" sz="4000" b="1" i="0" u="none" strike="noStrike" kern="1200" cap="none" spc="0" normalizeH="0" baseline="0" noProof="0" dirty="0" err="1">
                <a:ln>
                  <a:noFill/>
                </a:ln>
                <a:solidFill>
                  <a:srgbClr val="0E2841"/>
                </a:solidFill>
                <a:effectLst/>
                <a:uLnTx/>
                <a:uFillTx/>
                <a:latin typeface="Aptos Display" panose="02110004020202020204"/>
                <a:ea typeface="Verdana"/>
                <a:cs typeface="+mj-cs"/>
              </a:rPr>
              <a:t>Progamma</a:t>
            </a:r>
            <a:endParaRPr kumimoji="0" lang="nl-NL" sz="4000" b="1" i="0" u="none" strike="noStrike" kern="1200" cap="none" spc="0" normalizeH="0" baseline="0" noProof="0" dirty="0">
              <a:ln>
                <a:noFill/>
              </a:ln>
              <a:solidFill>
                <a:srgbClr val="0E2841"/>
              </a:solidFill>
              <a:effectLst/>
              <a:uLnTx/>
              <a:uFillTx/>
              <a:latin typeface="Aptos Display" panose="02110004020202020204"/>
              <a:ea typeface="Verdana"/>
              <a:cs typeface="+mj-cs"/>
            </a:endParaRPr>
          </a:p>
        </p:txBody>
      </p:sp>
      <p:pic>
        <p:nvPicPr>
          <p:cNvPr id="8" name="Afbeelding 7" descr="Afbeelding met tekst, schermopname, menu, Lettertype&#10;&#10;Door AI gegenereerde inhoud is mogelijk onjuist.">
            <a:extLst>
              <a:ext uri="{FF2B5EF4-FFF2-40B4-BE49-F238E27FC236}">
                <a16:creationId xmlns:a16="http://schemas.microsoft.com/office/drawing/2014/main" id="{62666684-BACE-9665-FD96-3008606866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8" y="901051"/>
            <a:ext cx="12192000" cy="5866726"/>
          </a:xfrm>
          <a:prstGeom prst="rect">
            <a:avLst/>
          </a:prstGeom>
        </p:spPr>
      </p:pic>
    </p:spTree>
    <p:extLst>
      <p:ext uri="{BB962C8B-B14F-4D97-AF65-F5344CB8AC3E}">
        <p14:creationId xmlns:p14="http://schemas.microsoft.com/office/powerpoint/2010/main" val="1048144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el 8">
            <a:extLst>
              <a:ext uri="{FF2B5EF4-FFF2-40B4-BE49-F238E27FC236}">
                <a16:creationId xmlns:a16="http://schemas.microsoft.com/office/drawing/2014/main" id="{54294E6D-1338-D450-2105-79E26701D33B}"/>
              </a:ext>
            </a:extLst>
          </p:cNvPr>
          <p:cNvSpPr>
            <a:spLocks noGrp="1"/>
          </p:cNvSpPr>
          <p:nvPr>
            <p:ph type="title"/>
          </p:nvPr>
        </p:nvSpPr>
        <p:spPr>
          <a:xfrm>
            <a:off x="858168" y="-612013"/>
            <a:ext cx="9833548" cy="1325563"/>
          </a:xfrm>
        </p:spPr>
        <p:txBody>
          <a:bodyPr vert="horz" lIns="91440" tIns="45720" rIns="91440" bIns="45720" rtlCol="0" anchor="b">
            <a:normAutofit/>
          </a:bodyPr>
          <a:lstStyle/>
          <a:p>
            <a:r>
              <a:rPr lang="en-US" sz="3600" b="1" kern="1200" dirty="0">
                <a:solidFill>
                  <a:schemeClr val="tx2"/>
                </a:solidFill>
                <a:latin typeface="+mj-lt"/>
                <a:ea typeface="+mj-ea"/>
                <a:cs typeface="+mj-cs"/>
              </a:rPr>
              <a:t>Het Zorgpad Palliatieve Zorg</a:t>
            </a:r>
          </a:p>
        </p:txBody>
      </p:sp>
      <p:pic>
        <p:nvPicPr>
          <p:cNvPr id="2" name="Afbeelding 1" descr="Afbeelding met tekst, schermopname, Lettertype, diagram&#10;&#10;Door AI gegenereerde inhoud is mogelijk onjuist.">
            <a:extLst>
              <a:ext uri="{FF2B5EF4-FFF2-40B4-BE49-F238E27FC236}">
                <a16:creationId xmlns:a16="http://schemas.microsoft.com/office/drawing/2014/main" id="{770954A5-0931-F931-360C-52BF14C173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27" y="1695618"/>
            <a:ext cx="11996640" cy="3974422"/>
          </a:xfrm>
          <a:prstGeom prst="rect">
            <a:avLst/>
          </a:prstGeom>
        </p:spPr>
      </p:pic>
    </p:spTree>
    <p:extLst>
      <p:ext uri="{BB962C8B-B14F-4D97-AF65-F5344CB8AC3E}">
        <p14:creationId xmlns:p14="http://schemas.microsoft.com/office/powerpoint/2010/main" val="1961965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1DF1B65-B932-2A64-EAA6-C4A43BC80D7A}"/>
            </a:ext>
          </a:extLst>
        </p:cNvPr>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F8A07B00-2C25-2E01-10C6-6C8C24CA92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7" name="Rectangle 36">
            <a:extLst>
              <a:ext uri="{FF2B5EF4-FFF2-40B4-BE49-F238E27FC236}">
                <a16:creationId xmlns:a16="http://schemas.microsoft.com/office/drawing/2014/main" id="{59DD15FE-6845-66A2-5B04-35D609FF49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39" name="Group 38">
            <a:extLst>
              <a:ext uri="{FF2B5EF4-FFF2-40B4-BE49-F238E27FC236}">
                <a16:creationId xmlns:a16="http://schemas.microsoft.com/office/drawing/2014/main" id="{360C6020-AF0C-D379-B737-301D7A106E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40" name="Freeform: Shape 39">
              <a:extLst>
                <a:ext uri="{FF2B5EF4-FFF2-40B4-BE49-F238E27FC236}">
                  <a16:creationId xmlns:a16="http://schemas.microsoft.com/office/drawing/2014/main" id="{95470564-970D-D918-8E8C-8213F0951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1" name="Freeform: Shape 40">
              <a:extLst>
                <a:ext uri="{FF2B5EF4-FFF2-40B4-BE49-F238E27FC236}">
                  <a16:creationId xmlns:a16="http://schemas.microsoft.com/office/drawing/2014/main" id="{3D10DDF9-CC67-B739-7CF0-2BE7152556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2" name="Freeform: Shape 41">
              <a:extLst>
                <a:ext uri="{FF2B5EF4-FFF2-40B4-BE49-F238E27FC236}">
                  <a16:creationId xmlns:a16="http://schemas.microsoft.com/office/drawing/2014/main" id="{0228AAC1-A179-AF92-64DB-F0D2CD8F9D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3" name="Freeform: Shape 42">
              <a:extLst>
                <a:ext uri="{FF2B5EF4-FFF2-40B4-BE49-F238E27FC236}">
                  <a16:creationId xmlns:a16="http://schemas.microsoft.com/office/drawing/2014/main" id="{43D88D9F-CEAE-FE0B-3F6C-1C5CA48B4B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4" name="Freeform: Shape 43">
              <a:extLst>
                <a:ext uri="{FF2B5EF4-FFF2-40B4-BE49-F238E27FC236}">
                  <a16:creationId xmlns:a16="http://schemas.microsoft.com/office/drawing/2014/main" id="{E8101710-7FA7-4A00-3975-0DE185D3A6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2" name="Titel 1">
            <a:extLst>
              <a:ext uri="{FF2B5EF4-FFF2-40B4-BE49-F238E27FC236}">
                <a16:creationId xmlns:a16="http://schemas.microsoft.com/office/drawing/2014/main" id="{D8AA0EFF-60E9-B814-D965-9E7B1B0CD93F}"/>
              </a:ext>
            </a:extLst>
          </p:cNvPr>
          <p:cNvSpPr>
            <a:spLocks noGrp="1"/>
          </p:cNvSpPr>
          <p:nvPr>
            <p:ph type="title"/>
          </p:nvPr>
        </p:nvSpPr>
        <p:spPr>
          <a:xfrm>
            <a:off x="822198" y="2048951"/>
            <a:ext cx="4704667" cy="2760098"/>
          </a:xfrm>
        </p:spPr>
        <p:txBody>
          <a:bodyPr vert="horz" lIns="91440" tIns="45720" rIns="91440" bIns="45720" rtlCol="0" anchor="ctr">
            <a:normAutofit/>
          </a:bodyPr>
          <a:lstStyle/>
          <a:p>
            <a:r>
              <a:rPr lang="en-US" sz="4000" b="1" kern="1200" dirty="0" err="1">
                <a:solidFill>
                  <a:schemeClr val="tx2"/>
                </a:solidFill>
                <a:latin typeface="+mj-lt"/>
                <a:ea typeface="+mj-ea"/>
                <a:cs typeface="+mj-cs"/>
              </a:rPr>
              <a:t>Taakfunctie</a:t>
            </a:r>
            <a:r>
              <a:rPr lang="en-US" sz="4000" b="1" kern="1200" dirty="0">
                <a:solidFill>
                  <a:schemeClr val="tx2"/>
                </a:solidFill>
                <a:latin typeface="+mj-lt"/>
                <a:ea typeface="+mj-ea"/>
                <a:cs typeface="+mj-cs"/>
              </a:rPr>
              <a:t>-</a:t>
            </a:r>
            <a:br>
              <a:rPr lang="en-US" sz="4000" b="1" kern="1200" dirty="0">
                <a:solidFill>
                  <a:schemeClr val="tx2"/>
                </a:solidFill>
                <a:latin typeface="+mj-lt"/>
                <a:ea typeface="+mj-ea"/>
                <a:cs typeface="+mj-cs"/>
              </a:rPr>
            </a:br>
            <a:r>
              <a:rPr lang="en-US" sz="4000" b="1" kern="1200" dirty="0" err="1">
                <a:solidFill>
                  <a:schemeClr val="tx2"/>
                </a:solidFill>
                <a:latin typeface="+mj-lt"/>
                <a:ea typeface="+mj-ea"/>
                <a:cs typeface="+mj-cs"/>
              </a:rPr>
              <a:t>omschrijving</a:t>
            </a:r>
            <a:br>
              <a:rPr lang="en-US" sz="3100" b="1" kern="1200" dirty="0">
                <a:solidFill>
                  <a:schemeClr val="tx2"/>
                </a:solidFill>
                <a:latin typeface="+mj-lt"/>
                <a:ea typeface="+mj-ea"/>
                <a:cs typeface="+mj-cs"/>
              </a:rPr>
            </a:br>
            <a:endParaRPr lang="en-US" sz="3100" b="1" kern="1200" dirty="0">
              <a:solidFill>
                <a:schemeClr val="tx2"/>
              </a:solidFill>
              <a:latin typeface="+mj-lt"/>
              <a:ea typeface="+mj-ea"/>
              <a:cs typeface="+mj-cs"/>
            </a:endParaRPr>
          </a:p>
        </p:txBody>
      </p:sp>
      <p:sp>
        <p:nvSpPr>
          <p:cNvPr id="3" name="Tekstvak 2">
            <a:extLst>
              <a:ext uri="{FF2B5EF4-FFF2-40B4-BE49-F238E27FC236}">
                <a16:creationId xmlns:a16="http://schemas.microsoft.com/office/drawing/2014/main" id="{35D3D279-9E9C-415F-2256-F7A38BA5914B}"/>
              </a:ext>
            </a:extLst>
          </p:cNvPr>
          <p:cNvSpPr txBox="1"/>
          <p:nvPr/>
        </p:nvSpPr>
        <p:spPr>
          <a:xfrm>
            <a:off x="5320996" y="176241"/>
            <a:ext cx="6870699" cy="6681758"/>
          </a:xfrm>
          <a:prstGeom prst="rect">
            <a:avLst/>
          </a:prstGeom>
          <a:noFill/>
          <a:ln>
            <a:noFill/>
          </a:ln>
        </p:spPr>
        <p:txBody>
          <a:bodyPr rot="0" spcFirstLastPara="0" vertOverflow="overflow" horzOverflow="overflow" vert="horz" lIns="91440" tIns="45720" rIns="91440" bIns="45720" numCol="1" spcCol="0" rtlCol="0" fromWordArt="0" anchor="ctr" anchorCtr="0" forceAA="0" compatLnSpc="1">
            <a:prstTxWarp prst="textNoShape">
              <a:avLst/>
            </a:prstTxWarp>
            <a:noAutofit/>
          </a:bodyPr>
          <a:lstStyle/>
          <a:p>
            <a:pPr lvl="0" indent="-228600">
              <a:buFont typeface="Arial" panose="020B0604020202020204" pitchFamily="34" charset="0"/>
              <a:buChar char="•"/>
              <a:defRPr/>
            </a:pPr>
            <a:r>
              <a:rPr kumimoji="0" lang="en-US" sz="2400" b="0" i="0" u="none" strike="noStrike" kern="1200" cap="none" spc="0" normalizeH="0" baseline="0" noProof="0" dirty="0">
                <a:ln>
                  <a:noFill/>
                </a:ln>
                <a:solidFill>
                  <a:srgbClr val="0E2841"/>
                </a:solidFill>
                <a:effectLst/>
                <a:uLnTx/>
                <a:uFillTx/>
                <a:latin typeface="Aptos" panose="02110004020202020204"/>
                <a:ea typeface="+mn-ea"/>
                <a:cs typeface="+mn-cs"/>
              </a:rPr>
              <a:t>Als </a:t>
            </a:r>
            <a:r>
              <a:rPr kumimoji="0" lang="en-US" sz="2400" b="0" i="0" u="none" strike="noStrike" kern="1200" cap="none" spc="0" normalizeH="0" baseline="0" noProof="0" dirty="0" err="1">
                <a:ln>
                  <a:noFill/>
                </a:ln>
                <a:solidFill>
                  <a:srgbClr val="0E2841"/>
                </a:solidFill>
                <a:effectLst/>
                <a:uLnTx/>
                <a:uFillTx/>
                <a:latin typeface="Aptos" panose="02110004020202020204"/>
                <a:ea typeface="+mn-ea"/>
                <a:cs typeface="+mn-cs"/>
              </a:rPr>
              <a:t>aandachtsvelder</a:t>
            </a:r>
            <a:r>
              <a:rPr kumimoji="0" lang="en-US" sz="2400" b="0" i="0" u="none" strike="noStrike" kern="1200" cap="none" spc="0" normalizeH="0" baseline="0" noProof="0" dirty="0">
                <a:ln>
                  <a:noFill/>
                </a:ln>
                <a:solidFill>
                  <a:srgbClr val="0E2841"/>
                </a:solidFill>
                <a:effectLst/>
                <a:uLnTx/>
                <a:uFillTx/>
                <a:latin typeface="Aptos" panose="02110004020202020204"/>
                <a:ea typeface="+mn-ea"/>
                <a:cs typeface="+mn-cs"/>
              </a:rPr>
              <a:t> ben je </a:t>
            </a:r>
            <a:r>
              <a:rPr kumimoji="0" lang="en-US" sz="2400" b="1" i="0" u="none" strike="noStrike" kern="1200" cap="none" spc="0" normalizeH="0" baseline="0" noProof="0" dirty="0" err="1">
                <a:ln>
                  <a:noFill/>
                </a:ln>
                <a:solidFill>
                  <a:srgbClr val="0E2841"/>
                </a:solidFill>
                <a:effectLst/>
                <a:uLnTx/>
                <a:uFillTx/>
                <a:latin typeface="Aptos" panose="02110004020202020204"/>
                <a:ea typeface="+mn-ea"/>
                <a:cs typeface="+mn-cs"/>
              </a:rPr>
              <a:t>onmisbaar</a:t>
            </a:r>
            <a:r>
              <a:rPr kumimoji="0" lang="en-US" sz="2400" b="0" i="0" u="none" strike="noStrike" kern="1200" cap="none" spc="0" normalizeH="0" baseline="0" noProof="0" dirty="0">
                <a:ln>
                  <a:noFill/>
                </a:ln>
                <a:solidFill>
                  <a:srgbClr val="0E2841"/>
                </a:solidFill>
                <a:effectLst/>
                <a:uLnTx/>
                <a:uFillTx/>
                <a:latin typeface="Aptos" panose="02110004020202020204"/>
                <a:ea typeface="+mn-ea"/>
                <a:cs typeface="+mn-cs"/>
              </a:rPr>
              <a:t> </a:t>
            </a:r>
            <a:r>
              <a:rPr kumimoji="0" lang="en-US" sz="2400" b="0" i="0" u="none" strike="noStrike" kern="1200" cap="none" spc="0" normalizeH="0" baseline="0" noProof="0" dirty="0" err="1">
                <a:ln>
                  <a:noFill/>
                </a:ln>
                <a:solidFill>
                  <a:srgbClr val="0E2841"/>
                </a:solidFill>
                <a:effectLst/>
                <a:uLnTx/>
                <a:uFillTx/>
                <a:latin typeface="Aptos" panose="02110004020202020204"/>
                <a:ea typeface="+mn-ea"/>
                <a:cs typeface="+mn-cs"/>
              </a:rPr>
              <a:t>bij</a:t>
            </a:r>
            <a:r>
              <a:rPr kumimoji="0" lang="en-US" sz="2400" b="0" i="0" u="none" strike="noStrike" kern="1200" cap="none" spc="0" normalizeH="0" baseline="0" noProof="0" dirty="0">
                <a:ln>
                  <a:noFill/>
                </a:ln>
                <a:solidFill>
                  <a:srgbClr val="0E2841"/>
                </a:solidFill>
                <a:effectLst/>
                <a:uLnTx/>
                <a:uFillTx/>
                <a:latin typeface="Aptos" panose="02110004020202020204"/>
                <a:ea typeface="+mn-ea"/>
                <a:cs typeface="+mn-cs"/>
              </a:rPr>
              <a:t> de </a:t>
            </a:r>
            <a:r>
              <a:rPr kumimoji="0" lang="en-US" sz="2400" b="0" i="0" u="none" strike="noStrike" kern="1200" cap="none" spc="0" normalizeH="0" baseline="0" noProof="0" dirty="0" err="1">
                <a:ln>
                  <a:noFill/>
                </a:ln>
                <a:solidFill>
                  <a:srgbClr val="0E2841"/>
                </a:solidFill>
                <a:effectLst/>
                <a:uLnTx/>
                <a:uFillTx/>
                <a:latin typeface="Aptos" panose="02110004020202020204"/>
                <a:ea typeface="+mn-ea"/>
                <a:cs typeface="+mn-cs"/>
              </a:rPr>
              <a:t>invoering</a:t>
            </a:r>
            <a:r>
              <a:rPr kumimoji="0" lang="en-US" sz="2400" b="0" i="0" u="none" strike="noStrike" kern="1200" cap="none" spc="0" normalizeH="0" baseline="0" noProof="0" dirty="0">
                <a:ln>
                  <a:noFill/>
                </a:ln>
                <a:solidFill>
                  <a:srgbClr val="0E2841"/>
                </a:solidFill>
                <a:effectLst/>
                <a:uLnTx/>
                <a:uFillTx/>
                <a:latin typeface="Aptos" panose="02110004020202020204"/>
                <a:ea typeface="+mn-ea"/>
                <a:cs typeface="+mn-cs"/>
              </a:rPr>
              <a:t> van het PACE-NL </a:t>
            </a:r>
            <a:r>
              <a:rPr kumimoji="0" lang="en-US" sz="2400" b="0" i="0" u="none" strike="noStrike" kern="1200" cap="none" spc="0" normalizeH="0" baseline="0" noProof="0" dirty="0" err="1">
                <a:ln>
                  <a:noFill/>
                </a:ln>
                <a:solidFill>
                  <a:srgbClr val="0E2841"/>
                </a:solidFill>
                <a:effectLst/>
                <a:uLnTx/>
                <a:uFillTx/>
                <a:latin typeface="Aptos" panose="02110004020202020204"/>
                <a:ea typeface="+mn-ea"/>
                <a:cs typeface="+mn-cs"/>
              </a:rPr>
              <a:t>Programma</a:t>
            </a:r>
            <a:r>
              <a:rPr kumimoji="0" lang="en-US" sz="2400" b="0" i="0" u="none" strike="noStrike" kern="1200" cap="none" spc="0" normalizeH="0" baseline="0" noProof="0" dirty="0">
                <a:ln>
                  <a:noFill/>
                </a:ln>
                <a:solidFill>
                  <a:srgbClr val="0E2841"/>
                </a:solidFill>
                <a:effectLst/>
                <a:uLnTx/>
                <a:uFillTx/>
                <a:latin typeface="Aptos" panose="02110004020202020204"/>
                <a:ea typeface="+mn-ea"/>
                <a:cs typeface="+mn-cs"/>
              </a:rPr>
              <a:t>!</a:t>
            </a:r>
          </a:p>
          <a:p>
            <a:pPr marL="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E2841"/>
              </a:solidFill>
              <a:effectLst/>
              <a:uLnTx/>
              <a:uFillTx/>
              <a:latin typeface="Aptos" panose="02110004020202020204"/>
              <a:ea typeface="+mn-ea"/>
              <a:cs typeface="+mn-cs"/>
            </a:endParaRPr>
          </a:p>
          <a:p>
            <a:pPr marL="342900" lvl="0" indent="-342900">
              <a:buFont typeface="Arial" panose="020B0604020202020204" pitchFamily="34" charset="0"/>
              <a:buChar char="•"/>
            </a:pPr>
            <a:r>
              <a:rPr lang="nl-NL" sz="2400" dirty="0">
                <a:solidFill>
                  <a:schemeClr val="tx2"/>
                </a:solidFill>
              </a:rPr>
              <a:t>Twee verschillende rollen bij PACE-NL Programma:</a:t>
            </a:r>
          </a:p>
          <a:p>
            <a:pPr marL="800100" lvl="1" indent="-342900">
              <a:buFont typeface="Arial" panose="020B0604020202020204" pitchFamily="34" charset="0"/>
              <a:buChar char="•"/>
            </a:pPr>
            <a:r>
              <a:rPr lang="nl-NL" sz="2400" dirty="0" err="1">
                <a:solidFill>
                  <a:schemeClr val="tx2"/>
                </a:solidFill>
              </a:rPr>
              <a:t>Aandachtsvelder</a:t>
            </a:r>
            <a:r>
              <a:rPr lang="nl-NL" sz="2400" dirty="0">
                <a:solidFill>
                  <a:schemeClr val="tx2"/>
                </a:solidFill>
              </a:rPr>
              <a:t> in je team</a:t>
            </a:r>
            <a:endParaRPr lang="en-US" sz="2400" dirty="0">
              <a:solidFill>
                <a:schemeClr val="tx2"/>
              </a:solidFill>
            </a:endParaRPr>
          </a:p>
          <a:p>
            <a:pPr marL="800100" lvl="1" indent="-342900">
              <a:buFont typeface="Arial" panose="020B0604020202020204" pitchFamily="34" charset="0"/>
              <a:buChar char="•"/>
            </a:pPr>
            <a:r>
              <a:rPr lang="nl-NL" sz="2400" dirty="0" err="1">
                <a:solidFill>
                  <a:schemeClr val="tx2"/>
                </a:solidFill>
              </a:rPr>
              <a:t>Aandachtsvelder</a:t>
            </a:r>
            <a:r>
              <a:rPr lang="nl-NL" sz="2400" dirty="0">
                <a:solidFill>
                  <a:schemeClr val="tx2"/>
                </a:solidFill>
              </a:rPr>
              <a:t> in het kernteam per locatie</a:t>
            </a:r>
            <a:endParaRPr lang="en-US" sz="2400" dirty="0">
              <a:solidFill>
                <a:schemeClr val="tx2"/>
              </a:solidFill>
            </a:endParaRPr>
          </a:p>
          <a:p>
            <a:pPr marL="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E2841"/>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18282779"/>
      </p:ext>
    </p:extLst>
  </p:cSld>
  <p:clrMapOvr>
    <a:masterClrMapping/>
  </p:clrMapOvr>
</p:sld>
</file>

<file path=ppt/theme/theme1.xml><?xml version="1.0" encoding="utf-8"?>
<a:theme xmlns:a="http://schemas.openxmlformats.org/drawingml/2006/main" name="2_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0E5BB4158F3674D8427F1832F75FFA4" ma:contentTypeVersion="16" ma:contentTypeDescription="Create a new document." ma:contentTypeScope="" ma:versionID="d706cfce737eb2838d8b01ec643021c1">
  <xsd:schema xmlns:xsd="http://www.w3.org/2001/XMLSchema" xmlns:xs="http://www.w3.org/2001/XMLSchema" xmlns:p="http://schemas.microsoft.com/office/2006/metadata/properties" xmlns:ns2="6e7b207a-424c-4c5e-bc92-344fdf98c017" xmlns:ns3="fa592ecc-60aa-416c-960c-1ab098b08e8a" targetNamespace="http://schemas.microsoft.com/office/2006/metadata/properties" ma:root="true" ma:fieldsID="b8afd44bfd6f85ca588ebeb3f5cf2ce6" ns2:_="" ns3:_="">
    <xsd:import namespace="6e7b207a-424c-4c5e-bc92-344fdf98c017"/>
    <xsd:import namespace="fa592ecc-60aa-416c-960c-1ab098b08e8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7b207a-424c-4c5e-bc92-344fdf98c0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25e5e5b-eb9a-48b3-8ebe-939122f3191c"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a592ecc-60aa-416c-960c-1ab098b08e8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2ad9bc41-f7bf-491e-abc0-8c9923bd9641}" ma:internalName="TaxCatchAll" ma:showField="CatchAllData" ma:web="fa592ecc-60aa-416c-960c-1ab098b08e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fa592ecc-60aa-416c-960c-1ab098b08e8a" xsi:nil="true"/>
    <lcf76f155ced4ddcb4097134ff3c332f xmlns="6e7b207a-424c-4c5e-bc92-344fdf98c01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29FD8BB-2C1A-4F71-AF2B-847419994029}">
  <ds:schemaRefs>
    <ds:schemaRef ds:uri="http://schemas.microsoft.com/sharepoint/v3/contenttype/forms"/>
  </ds:schemaRefs>
</ds:datastoreItem>
</file>

<file path=customXml/itemProps2.xml><?xml version="1.0" encoding="utf-8"?>
<ds:datastoreItem xmlns:ds="http://schemas.openxmlformats.org/officeDocument/2006/customXml" ds:itemID="{FECB534D-94A6-4841-8029-DFEC14105E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e7b207a-424c-4c5e-bc92-344fdf98c017"/>
    <ds:schemaRef ds:uri="fa592ecc-60aa-416c-960c-1ab098b08e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475F201-91F7-4CB6-92A8-166B200AB7F2}">
  <ds:schemaRefs>
    <ds:schemaRef ds:uri="http://schemas.microsoft.com/office/2006/metadata/properties"/>
    <ds:schemaRef ds:uri="http://schemas.microsoft.com/office/infopath/2007/PartnerControls"/>
    <ds:schemaRef ds:uri="fa592ecc-60aa-416c-960c-1ab098b08e8a"/>
    <ds:schemaRef ds:uri="6e7b207a-424c-4c5e-bc92-344fdf98c017"/>
  </ds:schemaRefs>
</ds:datastoreItem>
</file>

<file path=docProps/app.xml><?xml version="1.0" encoding="utf-8"?>
<Properties xmlns="http://schemas.openxmlformats.org/officeDocument/2006/extended-properties" xmlns:vt="http://schemas.openxmlformats.org/officeDocument/2006/docPropsVTypes">
  <TotalTime>227</TotalTime>
  <Words>1731</Words>
  <Application>Microsoft Office PowerPoint</Application>
  <PresentationFormat>Breedbeeld</PresentationFormat>
  <Paragraphs>134</Paragraphs>
  <Slides>12</Slides>
  <Notes>12</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12</vt:i4>
      </vt:variant>
    </vt:vector>
  </HeadingPairs>
  <TitlesOfParts>
    <vt:vector size="18" baseType="lpstr">
      <vt:lpstr>Aptos</vt:lpstr>
      <vt:lpstr>Aptos Display</vt:lpstr>
      <vt:lpstr>Arial</vt:lpstr>
      <vt:lpstr>Calibri</vt:lpstr>
      <vt:lpstr>Calibri Light</vt:lpstr>
      <vt:lpstr>2_Kantoorthema</vt:lpstr>
      <vt:lpstr>PowerPoint-presentatie</vt:lpstr>
      <vt:lpstr>Kennismaken</vt:lpstr>
      <vt:lpstr>Doelen van het PACE-NL Programma</vt:lpstr>
      <vt:lpstr>Het Zorgpad Palliatieve Zorg</vt:lpstr>
      <vt:lpstr>Opbouw van het PACE-NL Programma</vt:lpstr>
      <vt:lpstr>Programma familiebijeenkomst </vt:lpstr>
      <vt:lpstr>PowerPoint-presentatie</vt:lpstr>
      <vt:lpstr>Het Zorgpad Palliatieve Zorg</vt:lpstr>
      <vt:lpstr>Taakfunctie- omschrijving </vt:lpstr>
      <vt:lpstr>Aandachtsvelder in je team</vt:lpstr>
      <vt:lpstr>Aandachtsvelder in het kernteam</vt:lpstr>
      <vt:lpstr>En wat zijn jouw verwachtingen en behoeften?       Vragen?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Mariska Oosterveld</dc:creator>
  <cp:lastModifiedBy>Yvonne de Man</cp:lastModifiedBy>
  <cp:revision>202</cp:revision>
  <dcterms:created xsi:type="dcterms:W3CDTF">2022-07-18T12:37:25Z</dcterms:created>
  <dcterms:modified xsi:type="dcterms:W3CDTF">2026-05-28T09:02:55Z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0x010100D0E5BB4158F3674D8427F1832F75FFA4</vt:lpwstr>
  </property>
  <property fmtid="{D5CDD505-2E9C-101B-9397-08002B2CF9AE}" pid="3" name="MediaServiceImageTags">
    <vt:lpwstr/>
  </property>
</Properties>
</file>