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81" r:id="rId3"/>
    <p:sldId id="304" r:id="rId4"/>
    <p:sldId id="303" r:id="rId5"/>
    <p:sldId id="343" r:id="rId6"/>
    <p:sldId id="277" r:id="rId7"/>
    <p:sldId id="315" r:id="rId8"/>
    <p:sldId id="307" r:id="rId9"/>
    <p:sldId id="317" r:id="rId10"/>
    <p:sldId id="308" r:id="rId11"/>
    <p:sldId id="256" r:id="rId12"/>
    <p:sldId id="318" r:id="rId13"/>
    <p:sldId id="319" r:id="rId14"/>
    <p:sldId id="320" r:id="rId15"/>
    <p:sldId id="341" r:id="rId16"/>
    <p:sldId id="287" r:id="rId17"/>
    <p:sldId id="322" r:id="rId18"/>
    <p:sldId id="340" r:id="rId19"/>
    <p:sldId id="258" r:id="rId20"/>
    <p:sldId id="323" r:id="rId21"/>
    <p:sldId id="325" r:id="rId22"/>
    <p:sldId id="326" r:id="rId23"/>
    <p:sldId id="314"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AD0FF4-22BB-4612-AAFB-09AD0C4830CD}" name="Yvonne de Man" initials="Yd" userId="S::y.deman@nivel.nl::e6999d48-3641-40eb-bcef-7a12098bb9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F75"/>
    <a:srgbClr val="85D5CC"/>
    <a:srgbClr val="4DBCC6"/>
    <a:srgbClr val="3BA2B3"/>
    <a:srgbClr val="0073A0"/>
    <a:srgbClr val="339966"/>
    <a:srgbClr val="00CC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0D7C8-7E9B-4024-8118-5EF229D1D95E}" v="148" dt="2026-03-15T17:55:29.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241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Schilder" userId="pDHLxDGlP6CEr+Py+FC+nwBcrVXTpzDPSPOQbneonQM=" providerId="None" clId="Web-{0DF1F05F-3590-474B-85F0-26749693325B}"/>
    <pc:docChg chg="addSld delSld modSld">
      <pc:chgData name="Sandra Schilder" userId="pDHLxDGlP6CEr+Py+FC+nwBcrVXTpzDPSPOQbneonQM=" providerId="None" clId="Web-{0DF1F05F-3590-474B-85F0-26749693325B}" dt="2026-03-10T12:40:01.968" v="44"/>
      <pc:docMkLst>
        <pc:docMk/>
      </pc:docMkLst>
      <pc:sldChg chg="modSp add modNotes">
        <pc:chgData name="Sandra Schilder" userId="pDHLxDGlP6CEr+Py+FC+nwBcrVXTpzDPSPOQbneonQM=" providerId="None" clId="Web-{0DF1F05F-3590-474B-85F0-26749693325B}" dt="2026-03-10T12:40:01.968" v="44"/>
        <pc:sldMkLst>
          <pc:docMk/>
          <pc:sldMk cId="0" sldId="256"/>
        </pc:sldMkLst>
        <pc:spChg chg="mod">
          <ac:chgData name="Sandra Schilder" userId="pDHLxDGlP6CEr+Py+FC+nwBcrVXTpzDPSPOQbneonQM=" providerId="None" clId="Web-{0DF1F05F-3590-474B-85F0-26749693325B}" dt="2026-03-10T12:32:56.197" v="6" actId="14100"/>
          <ac:spMkLst>
            <pc:docMk/>
            <pc:sldMk cId="0" sldId="256"/>
            <ac:spMk id="27" creationId="{00000000-0000-0000-0000-000000000000}"/>
          </ac:spMkLst>
        </pc:spChg>
        <pc:spChg chg="mod">
          <ac:chgData name="Sandra Schilder" userId="pDHLxDGlP6CEr+Py+FC+nwBcrVXTpzDPSPOQbneonQM=" providerId="None" clId="Web-{0DF1F05F-3590-474B-85F0-26749693325B}" dt="2026-03-10T12:33:05.838" v="7" actId="14100"/>
          <ac:spMkLst>
            <pc:docMk/>
            <pc:sldMk cId="0" sldId="256"/>
            <ac:spMk id="28" creationId="{00000000-0000-0000-0000-000000000000}"/>
          </ac:spMkLst>
        </pc:spChg>
        <pc:spChg chg="mod">
          <ac:chgData name="Sandra Schilder" userId="pDHLxDGlP6CEr+Py+FC+nwBcrVXTpzDPSPOQbneonQM=" providerId="None" clId="Web-{0DF1F05F-3590-474B-85F0-26749693325B}" dt="2026-03-10T12:32:47.775" v="5" actId="14100"/>
          <ac:spMkLst>
            <pc:docMk/>
            <pc:sldMk cId="0" sldId="256"/>
            <ac:spMk id="30" creationId="{00000000-0000-0000-0000-000000000000}"/>
          </ac:spMkLst>
        </pc:spChg>
        <pc:spChg chg="mod">
          <ac:chgData name="Sandra Schilder" userId="pDHLxDGlP6CEr+Py+FC+nwBcrVXTpzDPSPOQbneonQM=" providerId="None" clId="Web-{0DF1F05F-3590-474B-85F0-26749693325B}" dt="2026-03-10T12:38:00.358" v="34" actId="20577"/>
          <ac:spMkLst>
            <pc:docMk/>
            <pc:sldMk cId="0" sldId="256"/>
            <ac:spMk id="33" creationId="{00000000-0000-0000-0000-000000000000}"/>
          </ac:spMkLst>
        </pc:spChg>
        <pc:picChg chg="mod">
          <ac:chgData name="Sandra Schilder" userId="pDHLxDGlP6CEr+Py+FC+nwBcrVXTpzDPSPOQbneonQM=" providerId="None" clId="Web-{0DF1F05F-3590-474B-85F0-26749693325B}" dt="2026-03-10T12:35:30.388" v="11" actId="1076"/>
          <ac:picMkLst>
            <pc:docMk/>
            <pc:sldMk cId="0" sldId="256"/>
            <ac:picMk id="29" creationId="{00000000-0000-0000-0000-000000000000}"/>
          </ac:picMkLst>
        </pc:picChg>
      </pc:sldChg>
      <pc:sldMasterChg chg="addSldLayout">
        <pc:chgData name="Sandra Schilder" userId="pDHLxDGlP6CEr+Py+FC+nwBcrVXTpzDPSPOQbneonQM=" providerId="None" clId="Web-{0DF1F05F-3590-474B-85F0-26749693325B}" dt="2026-03-10T12:31:33.195" v="1"/>
        <pc:sldMasterMkLst>
          <pc:docMk/>
          <pc:sldMasterMk cId="1578745504" sldId="2147483648"/>
        </pc:sldMasterMkLst>
        <pc:sldLayoutChg chg="add replId">
          <pc:chgData name="Sandra Schilder" userId="pDHLxDGlP6CEr+Py+FC+nwBcrVXTpzDPSPOQbneonQM=" providerId="None" clId="Web-{0DF1F05F-3590-474B-85F0-26749693325B}" dt="2026-03-10T12:31:33.195" v="1"/>
          <pc:sldLayoutMkLst>
            <pc:docMk/>
            <pc:sldMasterMk cId="1578745504" sldId="2147483648"/>
            <pc:sldLayoutMk cId="170964623" sldId="2147483672"/>
          </pc:sldLayoutMkLst>
        </pc:sldLayoutChg>
      </pc:sldMasterChg>
    </pc:docChg>
  </pc:docChgLst>
  <pc:docChgLst>
    <pc:chgData name="Yvonne de Man" userId="MwX4+Gps8EA3/Vrx95A9/dw4fdvuUl+FH5JbSLcldjg=" providerId="None" clId="Web-{9763A85C-634F-42FC-A120-50A656E7DB00}"/>
    <pc:docChg chg="addSld delSld modSld sldOrd">
      <pc:chgData name="Yvonne de Man" userId="MwX4+Gps8EA3/Vrx95A9/dw4fdvuUl+FH5JbSLcldjg=" providerId="None" clId="Web-{9763A85C-634F-42FC-A120-50A656E7DB00}" dt="2026-02-25T14:49:59.157" v="707"/>
      <pc:docMkLst>
        <pc:docMk/>
      </pc:docMkLst>
      <pc:sldChg chg="add modNotes">
        <pc:chgData name="Yvonne de Man" userId="MwX4+Gps8EA3/Vrx95A9/dw4fdvuUl+FH5JbSLcldjg=" providerId="None" clId="Web-{9763A85C-634F-42FC-A120-50A656E7DB00}" dt="2026-02-25T14:46:55.482" v="700"/>
        <pc:sldMkLst>
          <pc:docMk/>
          <pc:sldMk cId="718593231" sldId="258"/>
        </pc:sldMkLst>
      </pc:sldChg>
      <pc:sldChg chg="modNotes">
        <pc:chgData name="Yvonne de Man" userId="MwX4+Gps8EA3/Vrx95A9/dw4fdvuUl+FH5JbSLcldjg=" providerId="None" clId="Web-{9763A85C-634F-42FC-A120-50A656E7DB00}" dt="2026-02-25T14:00:16.031" v="234"/>
        <pc:sldMkLst>
          <pc:docMk/>
          <pc:sldMk cId="3178369796" sldId="277"/>
        </pc:sldMkLst>
      </pc:sldChg>
      <pc:sldChg chg="modNotes">
        <pc:chgData name="Yvonne de Man" userId="MwX4+Gps8EA3/Vrx95A9/dw4fdvuUl+FH5JbSLcldjg=" providerId="None" clId="Web-{9763A85C-634F-42FC-A120-50A656E7DB00}" dt="2026-02-25T13:54:07.324" v="184"/>
        <pc:sldMkLst>
          <pc:docMk/>
          <pc:sldMk cId="820928595" sldId="281"/>
        </pc:sldMkLst>
      </pc:sldChg>
      <pc:sldChg chg="modNotes">
        <pc:chgData name="Yvonne de Man" userId="MwX4+Gps8EA3/Vrx95A9/dw4fdvuUl+FH5JbSLcldjg=" providerId="None" clId="Web-{9763A85C-634F-42FC-A120-50A656E7DB00}" dt="2026-02-25T14:21:58.338" v="366"/>
        <pc:sldMkLst>
          <pc:docMk/>
          <pc:sldMk cId="915023985" sldId="287"/>
        </pc:sldMkLst>
      </pc:sldChg>
      <pc:sldChg chg="ord modNotes">
        <pc:chgData name="Yvonne de Man" userId="MwX4+Gps8EA3/Vrx95A9/dw4fdvuUl+FH5JbSLcldjg=" providerId="None" clId="Web-{9763A85C-634F-42FC-A120-50A656E7DB00}" dt="2026-02-25T14:08:16.694" v="268"/>
        <pc:sldMkLst>
          <pc:docMk/>
          <pc:sldMk cId="658726455" sldId="303"/>
        </pc:sldMkLst>
      </pc:sldChg>
      <pc:sldChg chg="modNotes">
        <pc:chgData name="Yvonne de Man" userId="MwX4+Gps8EA3/Vrx95A9/dw4fdvuUl+FH5JbSLcldjg=" providerId="None" clId="Web-{9763A85C-634F-42FC-A120-50A656E7DB00}" dt="2026-02-25T13:54:57.250" v="203"/>
        <pc:sldMkLst>
          <pc:docMk/>
          <pc:sldMk cId="630337545" sldId="304"/>
        </pc:sldMkLst>
      </pc:sldChg>
      <pc:sldChg chg="modNotes">
        <pc:chgData name="Yvonne de Man" userId="MwX4+Gps8EA3/Vrx95A9/dw4fdvuUl+FH5JbSLcldjg=" providerId="None" clId="Web-{9763A85C-634F-42FC-A120-50A656E7DB00}" dt="2026-02-25T14:02:33.982" v="239"/>
        <pc:sldMkLst>
          <pc:docMk/>
          <pc:sldMk cId="3443909102" sldId="307"/>
        </pc:sldMkLst>
      </pc:sldChg>
      <pc:sldChg chg="modNotes">
        <pc:chgData name="Yvonne de Man" userId="MwX4+Gps8EA3/Vrx95A9/dw4fdvuUl+FH5JbSLcldjg=" providerId="None" clId="Web-{9763A85C-634F-42FC-A120-50A656E7DB00}" dt="2026-02-25T14:14:00.815" v="352"/>
        <pc:sldMkLst>
          <pc:docMk/>
          <pc:sldMk cId="3233090221" sldId="308"/>
        </pc:sldMkLst>
      </pc:sldChg>
      <pc:sldChg chg="modNotes">
        <pc:chgData name="Yvonne de Man" userId="MwX4+Gps8EA3/Vrx95A9/dw4fdvuUl+FH5JbSLcldjg=" providerId="None" clId="Web-{9763A85C-634F-42FC-A120-50A656E7DB00}" dt="2026-02-25T14:49:59.157" v="707"/>
        <pc:sldMkLst>
          <pc:docMk/>
          <pc:sldMk cId="3652742603" sldId="314"/>
        </pc:sldMkLst>
      </pc:sldChg>
      <pc:sldChg chg="modNotes">
        <pc:chgData name="Yvonne de Man" userId="MwX4+Gps8EA3/Vrx95A9/dw4fdvuUl+FH5JbSLcldjg=" providerId="None" clId="Web-{9763A85C-634F-42FC-A120-50A656E7DB00}" dt="2026-02-25T14:09:50.085" v="278"/>
        <pc:sldMkLst>
          <pc:docMk/>
          <pc:sldMk cId="1400751943" sldId="317"/>
        </pc:sldMkLst>
      </pc:sldChg>
      <pc:sldChg chg="modNotes">
        <pc:chgData name="Yvonne de Man" userId="MwX4+Gps8EA3/Vrx95A9/dw4fdvuUl+FH5JbSLcldjg=" providerId="None" clId="Web-{9763A85C-634F-42FC-A120-50A656E7DB00}" dt="2026-02-25T14:15:38.208" v="355"/>
        <pc:sldMkLst>
          <pc:docMk/>
          <pc:sldMk cId="2612624151" sldId="318"/>
        </pc:sldMkLst>
      </pc:sldChg>
      <pc:sldChg chg="modNotes">
        <pc:chgData name="Yvonne de Man" userId="MwX4+Gps8EA3/Vrx95A9/dw4fdvuUl+FH5JbSLcldjg=" providerId="None" clId="Web-{9763A85C-634F-42FC-A120-50A656E7DB00}" dt="2026-02-25T14:21:39.572" v="357"/>
        <pc:sldMkLst>
          <pc:docMk/>
          <pc:sldMk cId="450931542" sldId="319"/>
        </pc:sldMkLst>
      </pc:sldChg>
      <pc:sldChg chg="modNotes">
        <pc:chgData name="Yvonne de Man" userId="MwX4+Gps8EA3/Vrx95A9/dw4fdvuUl+FH5JbSLcldjg=" providerId="None" clId="Web-{9763A85C-634F-42FC-A120-50A656E7DB00}" dt="2026-02-25T14:21:47.182" v="362"/>
        <pc:sldMkLst>
          <pc:docMk/>
          <pc:sldMk cId="1974554661" sldId="320"/>
        </pc:sldMkLst>
      </pc:sldChg>
      <pc:sldChg chg="modNotes">
        <pc:chgData name="Yvonne de Man" userId="MwX4+Gps8EA3/Vrx95A9/dw4fdvuUl+FH5JbSLcldjg=" providerId="None" clId="Web-{9763A85C-634F-42FC-A120-50A656E7DB00}" dt="2026-02-25T14:22:02.057" v="368"/>
        <pc:sldMkLst>
          <pc:docMk/>
          <pc:sldMk cId="2459149476" sldId="322"/>
        </pc:sldMkLst>
      </pc:sldChg>
      <pc:sldChg chg="modSp modCm modNotes">
        <pc:chgData name="Yvonne de Man" userId="MwX4+Gps8EA3/Vrx95A9/dw4fdvuUl+FH5JbSLcldjg=" providerId="None" clId="Web-{9763A85C-634F-42FC-A120-50A656E7DB00}" dt="2026-02-25T14:39:12.876" v="674"/>
        <pc:sldMkLst>
          <pc:docMk/>
          <pc:sldMk cId="3243761542" sldId="323"/>
        </pc:sldMkLst>
        <pc:spChg chg="mod">
          <ac:chgData name="Yvonne de Man" userId="MwX4+Gps8EA3/Vrx95A9/dw4fdvuUl+FH5JbSLcldjg=" providerId="None" clId="Web-{9763A85C-634F-42FC-A120-50A656E7DB00}" dt="2026-02-25T14:25:32.655" v="432" actId="20577"/>
          <ac:spMkLst>
            <pc:docMk/>
            <pc:sldMk cId="3243761542" sldId="323"/>
            <ac:spMk id="2" creationId="{FC6EA465-876C-5BD8-89D0-513E5C12BAF0}"/>
          </ac:spMkLst>
        </pc:spChg>
        <pc:graphicFrameChg chg="mod modGraphic">
          <ac:chgData name="Yvonne de Man" userId="MwX4+Gps8EA3/Vrx95A9/dw4fdvuUl+FH5JbSLcldjg=" providerId="None" clId="Web-{9763A85C-634F-42FC-A120-50A656E7DB00}" dt="2026-02-25T14:26:34.250" v="477" actId="1076"/>
          <ac:graphicFrameMkLst>
            <pc:docMk/>
            <pc:sldMk cId="3243761542" sldId="323"/>
            <ac:graphicFrameMk id="4" creationId="{CD5C0A9C-84F4-3464-7B9D-6FCF1DA249CB}"/>
          </ac:graphicFrameMkLst>
        </pc:graphicFrameChg>
        <pc:extLst>
          <p:ext xmlns:p="http://schemas.openxmlformats.org/presentationml/2006/main" uri="{D6D511B9-2390-475A-947B-AFAB55BFBCF1}">
            <pc226:cmChg xmlns:pc226="http://schemas.microsoft.com/office/powerpoint/2022/06/main/command" chg="mod">
              <pc226:chgData name="Yvonne de Man" userId="MwX4+Gps8EA3/Vrx95A9/dw4fdvuUl+FH5JbSLcldjg=" providerId="None" clId="Web-{9763A85C-634F-42FC-A120-50A656E7DB00}" dt="2026-02-25T14:26:08.265" v="469" actId="20577"/>
              <pc2:cmMkLst xmlns:pc2="http://schemas.microsoft.com/office/powerpoint/2019/9/main/command">
                <pc:docMk/>
                <pc:sldMk cId="3243761542" sldId="323"/>
                <pc2:cmMk id="{870155C3-95AE-4C31-9D81-D5176C54DB5D}"/>
              </pc2:cmMkLst>
            </pc226:cmChg>
          </p:ext>
        </pc:extLst>
      </pc:sldChg>
      <pc:sldChg chg="modNotes">
        <pc:chgData name="Yvonne de Man" userId="MwX4+Gps8EA3/Vrx95A9/dw4fdvuUl+FH5JbSLcldjg=" providerId="None" clId="Web-{9763A85C-634F-42FC-A120-50A656E7DB00}" dt="2026-02-25T14:35:58.088" v="572"/>
        <pc:sldMkLst>
          <pc:docMk/>
          <pc:sldMk cId="2874889266" sldId="325"/>
        </pc:sldMkLst>
      </pc:sldChg>
      <pc:sldChg chg="modNotes">
        <pc:chgData name="Yvonne de Man" userId="MwX4+Gps8EA3/Vrx95A9/dw4fdvuUl+FH5JbSLcldjg=" providerId="None" clId="Web-{9763A85C-634F-42FC-A120-50A656E7DB00}" dt="2026-02-25T14:37:24.441" v="669"/>
        <pc:sldMkLst>
          <pc:docMk/>
          <pc:sldMk cId="2296834741" sldId="326"/>
        </pc:sldMkLst>
      </pc:sldChg>
      <pc:sldChg chg="modSp modNotes">
        <pc:chgData name="Yvonne de Man" userId="MwX4+Gps8EA3/Vrx95A9/dw4fdvuUl+FH5JbSLcldjg=" providerId="None" clId="Web-{9763A85C-634F-42FC-A120-50A656E7DB00}" dt="2026-02-25T14:24:20.059" v="419"/>
        <pc:sldMkLst>
          <pc:docMk/>
          <pc:sldMk cId="2406442794" sldId="340"/>
        </pc:sldMkLst>
        <pc:spChg chg="mod">
          <ac:chgData name="Yvonne de Man" userId="MwX4+Gps8EA3/Vrx95A9/dw4fdvuUl+FH5JbSLcldjg=" providerId="None" clId="Web-{9763A85C-634F-42FC-A120-50A656E7DB00}" dt="2026-02-25T13:31:13.118" v="5" actId="20577"/>
          <ac:spMkLst>
            <pc:docMk/>
            <pc:sldMk cId="2406442794" sldId="340"/>
            <ac:spMk id="2" creationId="{AFE2354C-E726-54C6-7126-314650D18A66}"/>
          </ac:spMkLst>
        </pc:spChg>
        <pc:spChg chg="mod">
          <ac:chgData name="Yvonne de Man" userId="MwX4+Gps8EA3/Vrx95A9/dw4fdvuUl+FH5JbSLcldjg=" providerId="None" clId="Web-{9763A85C-634F-42FC-A120-50A656E7DB00}" dt="2026-02-25T13:17:33.504" v="2" actId="20577"/>
          <ac:spMkLst>
            <pc:docMk/>
            <pc:sldMk cId="2406442794" sldId="340"/>
            <ac:spMk id="34" creationId="{2E6E7E4D-86C5-39E2-1F2E-BC4C32B6F5E4}"/>
          </ac:spMkLst>
        </pc:spChg>
      </pc:sldChg>
      <pc:sldChg chg="modNotes">
        <pc:chgData name="Yvonne de Man" userId="MwX4+Gps8EA3/Vrx95A9/dw4fdvuUl+FH5JbSLcldjg=" providerId="None" clId="Web-{9763A85C-634F-42FC-A120-50A656E7DB00}" dt="2026-02-25T14:21:52.010" v="364"/>
        <pc:sldMkLst>
          <pc:docMk/>
          <pc:sldMk cId="2149985550" sldId="341"/>
        </pc:sldMkLst>
      </pc:sldChg>
      <pc:sldChg chg="modSp add replId modNotes">
        <pc:chgData name="Yvonne de Man" userId="MwX4+Gps8EA3/Vrx95A9/dw4fdvuUl+FH5JbSLcldjg=" providerId="None" clId="Web-{9763A85C-634F-42FC-A120-50A656E7DB00}" dt="2026-02-25T14:49:54.845" v="706"/>
        <pc:sldMkLst>
          <pc:docMk/>
          <pc:sldMk cId="2276508673" sldId="343"/>
        </pc:sldMkLst>
        <pc:spChg chg="mod">
          <ac:chgData name="Yvonne de Man" userId="MwX4+Gps8EA3/Vrx95A9/dw4fdvuUl+FH5JbSLcldjg=" providerId="None" clId="Web-{9763A85C-634F-42FC-A120-50A656E7DB00}" dt="2026-02-25T14:45:05.103" v="684" actId="20577"/>
          <ac:spMkLst>
            <pc:docMk/>
            <pc:sldMk cId="2276508673" sldId="343"/>
            <ac:spMk id="15" creationId="{04774E75-553E-3B84-5433-588AA28B2302}"/>
          </ac:spMkLst>
        </pc:spChg>
        <pc:spChg chg="mod">
          <ac:chgData name="Yvonne de Man" userId="MwX4+Gps8EA3/Vrx95A9/dw4fdvuUl+FH5JbSLcldjg=" providerId="None" clId="Web-{9763A85C-634F-42FC-A120-50A656E7DB00}" dt="2026-02-25T14:45:17.072" v="690" actId="20577"/>
          <ac:spMkLst>
            <pc:docMk/>
            <pc:sldMk cId="2276508673" sldId="343"/>
            <ac:spMk id="16" creationId="{41B5EF14-3065-FA49-9D22-B17988441EB6}"/>
          </ac:spMkLst>
        </pc:spChg>
        <pc:spChg chg="mod">
          <ac:chgData name="Yvonne de Man" userId="MwX4+Gps8EA3/Vrx95A9/dw4fdvuUl+FH5JbSLcldjg=" providerId="None" clId="Web-{9763A85C-634F-42FC-A120-50A656E7DB00}" dt="2026-02-25T14:45:27.885" v="693" actId="20577"/>
          <ac:spMkLst>
            <pc:docMk/>
            <pc:sldMk cId="2276508673" sldId="343"/>
            <ac:spMk id="17" creationId="{705BF67F-2998-6CD7-C49A-A30225A06060}"/>
          </ac:spMkLst>
        </pc:spChg>
        <pc:spChg chg="mod">
          <ac:chgData name="Yvonne de Man" userId="MwX4+Gps8EA3/Vrx95A9/dw4fdvuUl+FH5JbSLcldjg=" providerId="None" clId="Web-{9763A85C-634F-42FC-A120-50A656E7DB00}" dt="2026-02-25T14:46:37.107" v="697" actId="20577"/>
          <ac:spMkLst>
            <pc:docMk/>
            <pc:sldMk cId="2276508673" sldId="343"/>
            <ac:spMk id="20" creationId="{B024677B-7CA3-3BF2-60C4-8234A07F01C5}"/>
          </ac:spMkLst>
        </pc:spChg>
      </pc:sldChg>
    </pc:docChg>
  </pc:docChgLst>
  <pc:docChgLst>
    <pc:chgData name="Sandra Schilder" userId="pDHLxDGlP6CEr+Py+FC+nwBcrVXTpzDPSPOQbneonQM=" providerId="None" clId="Web-{29DA63D1-4200-4544-810A-8484EA8204EA}"/>
    <pc:docChg chg="modSld">
      <pc:chgData name="Sandra Schilder" userId="pDHLxDGlP6CEr+Py+FC+nwBcrVXTpzDPSPOQbneonQM=" providerId="None" clId="Web-{29DA63D1-4200-4544-810A-8484EA8204EA}" dt="2026-03-10T11:47:50.344" v="822"/>
      <pc:docMkLst>
        <pc:docMk/>
      </pc:docMkLst>
      <pc:sldChg chg="modNotes">
        <pc:chgData name="Sandra Schilder" userId="pDHLxDGlP6CEr+Py+FC+nwBcrVXTpzDPSPOQbneonQM=" providerId="None" clId="Web-{29DA63D1-4200-4544-810A-8484EA8204EA}" dt="2026-03-10T11:47:50.344" v="822"/>
        <pc:sldMkLst>
          <pc:docMk/>
          <pc:sldMk cId="3331958574" sldId="313"/>
        </pc:sldMkLst>
      </pc:sldChg>
      <pc:sldChg chg="modSp">
        <pc:chgData name="Sandra Schilder" userId="pDHLxDGlP6CEr+Py+FC+nwBcrVXTpzDPSPOQbneonQM=" providerId="None" clId="Web-{29DA63D1-4200-4544-810A-8484EA8204EA}" dt="2026-03-10T11:00:50.618" v="38" actId="20577"/>
        <pc:sldMkLst>
          <pc:docMk/>
          <pc:sldMk cId="2296834741" sldId="326"/>
        </pc:sldMkLst>
        <pc:spChg chg="mod">
          <ac:chgData name="Sandra Schilder" userId="pDHLxDGlP6CEr+Py+FC+nwBcrVXTpzDPSPOQbneonQM=" providerId="None" clId="Web-{29DA63D1-4200-4544-810A-8484EA8204EA}" dt="2026-03-10T11:00:50.618" v="38" actId="20577"/>
          <ac:spMkLst>
            <pc:docMk/>
            <pc:sldMk cId="2296834741" sldId="326"/>
            <ac:spMk id="4" creationId="{7D29F640-DED4-863A-A6B7-10CAE9CCC817}"/>
          </ac:spMkLst>
        </pc:spChg>
      </pc:sldChg>
      <pc:sldChg chg="modNotes">
        <pc:chgData name="Sandra Schilder" userId="pDHLxDGlP6CEr+Py+FC+nwBcrVXTpzDPSPOQbneonQM=" providerId="None" clId="Web-{29DA63D1-4200-4544-810A-8484EA8204EA}" dt="2026-03-10T10:58:41.854" v="4"/>
        <pc:sldMkLst>
          <pc:docMk/>
          <pc:sldMk cId="2406442794" sldId="340"/>
        </pc:sldMkLst>
      </pc:sldChg>
    </pc:docChg>
  </pc:docChgLst>
  <pc:docChgLst>
    <pc:chgData name="Sandra Schilder" userId="pDHLxDGlP6CEr+Py+FC+nwBcrVXTpzDPSPOQbneonQM=" providerId="None" clId="Web-{2C30D7C8-7E9B-4024-8118-5EF229D1D95E}"/>
    <pc:docChg chg="modSld">
      <pc:chgData name="Sandra Schilder" userId="pDHLxDGlP6CEr+Py+FC+nwBcrVXTpzDPSPOQbneonQM=" providerId="None" clId="Web-{2C30D7C8-7E9B-4024-8118-5EF229D1D95E}" dt="2026-03-15T17:55:29.491" v="152"/>
      <pc:docMkLst>
        <pc:docMk/>
      </pc:docMkLst>
      <pc:sldChg chg="modSp">
        <pc:chgData name="Sandra Schilder" userId="pDHLxDGlP6CEr+Py+FC+nwBcrVXTpzDPSPOQbneonQM=" providerId="None" clId="Web-{2C30D7C8-7E9B-4024-8118-5EF229D1D95E}" dt="2026-03-15T17:54:43.694" v="151" actId="20577"/>
        <pc:sldMkLst>
          <pc:docMk/>
          <pc:sldMk cId="0" sldId="256"/>
        </pc:sldMkLst>
        <pc:spChg chg="mod">
          <ac:chgData name="Sandra Schilder" userId="pDHLxDGlP6CEr+Py+FC+nwBcrVXTpzDPSPOQbneonQM=" providerId="None" clId="Web-{2C30D7C8-7E9B-4024-8118-5EF229D1D95E}" dt="2026-03-15T17:54:14.851" v="118" actId="20577"/>
          <ac:spMkLst>
            <pc:docMk/>
            <pc:sldMk cId="0" sldId="256"/>
            <ac:spMk id="17" creationId="{00000000-0000-0000-0000-000000000000}"/>
          </ac:spMkLst>
        </pc:spChg>
        <pc:spChg chg="mod">
          <ac:chgData name="Sandra Schilder" userId="pDHLxDGlP6CEr+Py+FC+nwBcrVXTpzDPSPOQbneonQM=" providerId="None" clId="Web-{2C30D7C8-7E9B-4024-8118-5EF229D1D95E}" dt="2026-03-15T17:54:43.694" v="151" actId="20577"/>
          <ac:spMkLst>
            <pc:docMk/>
            <pc:sldMk cId="0" sldId="256"/>
            <ac:spMk id="25" creationId="{00000000-0000-0000-0000-000000000000}"/>
          </ac:spMkLst>
        </pc:spChg>
      </pc:sldChg>
      <pc:sldChg chg="mod modShow">
        <pc:chgData name="Sandra Schilder" userId="pDHLxDGlP6CEr+Py+FC+nwBcrVXTpzDPSPOQbneonQM=" providerId="None" clId="Web-{2C30D7C8-7E9B-4024-8118-5EF229D1D95E}" dt="2026-03-15T17:55:29.491" v="152"/>
        <pc:sldMkLst>
          <pc:docMk/>
          <pc:sldMk cId="3331958574" sldId="313"/>
        </pc:sldMkLst>
      </pc:sldChg>
    </pc:docChg>
  </pc:docChgLst>
  <pc:docChgLst>
    <pc:chgData name="Yvonne de Man" userId="MwX4+Gps8EA3/Vrx95A9/dw4fdvuUl+FH5JbSLcldjg=" providerId="None" clId="Web-{7C56092A-43AC-4C18-837A-88D9B48C6505}"/>
    <pc:docChg chg="modSld sldOrd">
      <pc:chgData name="Yvonne de Man" userId="MwX4+Gps8EA3/Vrx95A9/dw4fdvuUl+FH5JbSLcldjg=" providerId="None" clId="Web-{7C56092A-43AC-4C18-837A-88D9B48C6505}" dt="2026-02-26T14:18:29.916" v="17"/>
      <pc:docMkLst>
        <pc:docMk/>
      </pc:docMkLst>
      <pc:sldChg chg="modNotes">
        <pc:chgData name="Yvonne de Man" userId="MwX4+Gps8EA3/Vrx95A9/dw4fdvuUl+FH5JbSLcldjg=" providerId="None" clId="Web-{7C56092A-43AC-4C18-837A-88D9B48C6505}" dt="2026-02-26T13:58:17.591" v="12"/>
        <pc:sldMkLst>
          <pc:docMk/>
          <pc:sldMk cId="658726455" sldId="303"/>
        </pc:sldMkLst>
      </pc:sldChg>
      <pc:sldChg chg="modNotes">
        <pc:chgData name="Yvonne de Man" userId="MwX4+Gps8EA3/Vrx95A9/dw4fdvuUl+FH5JbSLcldjg=" providerId="None" clId="Web-{7C56092A-43AC-4C18-837A-88D9B48C6505}" dt="2026-02-26T14:18:29.916" v="17"/>
        <pc:sldMkLst>
          <pc:docMk/>
          <pc:sldMk cId="2406442794" sldId="340"/>
        </pc:sldMkLst>
      </pc:sldChg>
      <pc:sldChg chg="modSp ord">
        <pc:chgData name="Yvonne de Man" userId="MwX4+Gps8EA3/Vrx95A9/dw4fdvuUl+FH5JbSLcldjg=" providerId="None" clId="Web-{7C56092A-43AC-4C18-837A-88D9B48C6505}" dt="2026-02-26T13:58:18.982" v="13"/>
        <pc:sldMkLst>
          <pc:docMk/>
          <pc:sldMk cId="2276508673" sldId="343"/>
        </pc:sldMkLst>
        <pc:spChg chg="mod">
          <ac:chgData name="Yvonne de Man" userId="MwX4+Gps8EA3/Vrx95A9/dw4fdvuUl+FH5JbSLcldjg=" providerId="None" clId="Web-{7C56092A-43AC-4C18-837A-88D9B48C6505}" dt="2026-02-26T13:57:24.559" v="6" actId="20577"/>
          <ac:spMkLst>
            <pc:docMk/>
            <pc:sldMk cId="2276508673" sldId="343"/>
            <ac:spMk id="20" creationId="{B024677B-7CA3-3BF2-60C4-8234A07F01C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EFED36-7D13-4320-934C-310CBB4DC143}" type="doc">
      <dgm:prSet loTypeId="urn:microsoft.com/office/officeart/2016/7/layout/LinearBlockProcessNumbered" loCatId="process" qsTypeId="urn:microsoft.com/office/officeart/2005/8/quickstyle/simple4" qsCatId="simple" csTypeId="urn:microsoft.com/office/officeart/2005/8/colors/colorful5" csCatId="colorful" phldr="1"/>
      <dgm:spPr/>
      <dgm:t>
        <a:bodyPr/>
        <a:lstStyle/>
        <a:p>
          <a:endParaRPr lang="en-US"/>
        </a:p>
      </dgm:t>
    </dgm:pt>
    <dgm:pt modelId="{82568172-B409-48B8-B3DD-E73BBDFD460C}">
      <dgm:prSet/>
      <dgm:spPr>
        <a:solidFill>
          <a:srgbClr val="102F75"/>
        </a:solidFill>
        <a:ln>
          <a:noFill/>
        </a:ln>
      </dgm:spPr>
      <dgm:t>
        <a:bodyPr/>
        <a:lstStyle/>
        <a:p>
          <a:r>
            <a:rPr lang="nl-NL" b="1" dirty="0"/>
            <a:t>Implementatie van het Zorgpad Palliatieve Zorg waardoor:</a:t>
          </a:r>
          <a:endParaRPr lang="en-US" dirty="0"/>
        </a:p>
      </dgm:t>
    </dgm:pt>
    <dgm:pt modelId="{39D1ED7B-186E-4DA2-B6A2-22C76EB25196}" type="parTrans" cxnId="{BF8AAE15-F6F4-42B1-B9FC-F4B2ABD3D91C}">
      <dgm:prSet/>
      <dgm:spPr/>
      <dgm:t>
        <a:bodyPr/>
        <a:lstStyle/>
        <a:p>
          <a:endParaRPr lang="en-US"/>
        </a:p>
      </dgm:t>
    </dgm:pt>
    <dgm:pt modelId="{F4AF94C9-896A-4468-A197-DAC0C529FBA5}" type="sibTrans" cxnId="{BF8AAE15-F6F4-42B1-B9FC-F4B2ABD3D91C}">
      <dgm:prSet phldrT="01" phldr="0"/>
      <dgm:spPr/>
      <dgm:t>
        <a:bodyPr/>
        <a:lstStyle/>
        <a:p>
          <a:r>
            <a:rPr lang="en-US"/>
            <a:t>01</a:t>
          </a:r>
        </a:p>
      </dgm:t>
    </dgm:pt>
    <dgm:pt modelId="{FEA82A8A-75A1-4700-BE81-26A0368C4533}">
      <dgm:prSet/>
      <dgm:spPr>
        <a:solidFill>
          <a:srgbClr val="0073A0"/>
        </a:solidFill>
        <a:ln>
          <a:noFill/>
        </a:ln>
      </dgm:spPr>
      <dgm:t>
        <a:bodyPr/>
        <a:lstStyle/>
        <a:p>
          <a:r>
            <a:rPr lang="nl-NL" b="1" dirty="0"/>
            <a:t>Bewoners krijgen op tijd goede palliatieve zorg </a:t>
          </a:r>
          <a:endParaRPr lang="en-US" dirty="0"/>
        </a:p>
      </dgm:t>
    </dgm:pt>
    <dgm:pt modelId="{7A6A4905-3A3D-4A88-8AC3-5528DD3F14BA}" type="parTrans" cxnId="{F4696BF2-36E9-4D06-AE22-9ABA7D6AF363}">
      <dgm:prSet/>
      <dgm:spPr/>
      <dgm:t>
        <a:bodyPr/>
        <a:lstStyle/>
        <a:p>
          <a:endParaRPr lang="en-US"/>
        </a:p>
      </dgm:t>
    </dgm:pt>
    <dgm:pt modelId="{49C4C176-4CB5-4802-8762-3092A14CFC1D}" type="sibTrans" cxnId="{F4696BF2-36E9-4D06-AE22-9ABA7D6AF363}">
      <dgm:prSet phldrT="02" phldr="0"/>
      <dgm:spPr/>
      <dgm:t>
        <a:bodyPr/>
        <a:lstStyle/>
        <a:p>
          <a:r>
            <a:rPr lang="en-US"/>
            <a:t>02</a:t>
          </a:r>
        </a:p>
      </dgm:t>
    </dgm:pt>
    <dgm:pt modelId="{9BB9540C-47F8-4476-864D-5A3DB01C5600}">
      <dgm:prSet/>
      <dgm:spPr>
        <a:solidFill>
          <a:srgbClr val="3BA2B3"/>
        </a:solidFill>
        <a:ln>
          <a:noFill/>
        </a:ln>
      </dgm:spPr>
      <dgm:t>
        <a:bodyPr/>
        <a:lstStyle/>
        <a:p>
          <a:pPr rtl="0"/>
          <a:r>
            <a:rPr lang="nl-NL" b="1" dirty="0">
              <a:latin typeface="+mn-lt"/>
            </a:rPr>
            <a:t>Zorgteam zit op één lijn, ook met de behandelaren.</a:t>
          </a:r>
          <a:endParaRPr lang="en-US" dirty="0">
            <a:latin typeface="+mn-lt"/>
          </a:endParaRPr>
        </a:p>
      </dgm:t>
    </dgm:pt>
    <dgm:pt modelId="{E9609538-54D3-4C16-909C-59F396E638BC}" type="parTrans" cxnId="{17D5B1AB-ACA2-48DC-9D0F-C26708A76228}">
      <dgm:prSet/>
      <dgm:spPr/>
      <dgm:t>
        <a:bodyPr/>
        <a:lstStyle/>
        <a:p>
          <a:endParaRPr lang="en-US"/>
        </a:p>
      </dgm:t>
    </dgm:pt>
    <dgm:pt modelId="{6671B306-D4B8-4152-B92B-1E0B0C9FC64C}" type="sibTrans" cxnId="{17D5B1AB-ACA2-48DC-9D0F-C26708A76228}">
      <dgm:prSet phldrT="03" phldr="0"/>
      <dgm:spPr/>
      <dgm:t>
        <a:bodyPr/>
        <a:lstStyle/>
        <a:p>
          <a:r>
            <a:rPr lang="en-US"/>
            <a:t>03</a:t>
          </a:r>
        </a:p>
      </dgm:t>
    </dgm:pt>
    <dgm:pt modelId="{9BBF50EC-85AF-4827-8CF8-EB9D64A335BD}">
      <dgm:prSet/>
      <dgm:spPr>
        <a:solidFill>
          <a:srgbClr val="4DBCC6"/>
        </a:solidFill>
        <a:ln>
          <a:noFill/>
        </a:ln>
      </dgm:spPr>
      <dgm:t>
        <a:bodyPr/>
        <a:lstStyle/>
        <a:p>
          <a:pPr rtl="0"/>
          <a:r>
            <a:rPr lang="nl-NL" b="1" dirty="0"/>
            <a:t>Samen signaleren zij achteruitgang</a:t>
          </a:r>
          <a:endParaRPr lang="en-US" dirty="0"/>
        </a:p>
      </dgm:t>
    </dgm:pt>
    <dgm:pt modelId="{8429F2CD-D803-4246-9231-9A66D2B08D9E}" type="parTrans" cxnId="{CCB8087A-034D-4626-B42D-04D59758E1F4}">
      <dgm:prSet/>
      <dgm:spPr/>
      <dgm:t>
        <a:bodyPr/>
        <a:lstStyle/>
        <a:p>
          <a:endParaRPr lang="en-US"/>
        </a:p>
      </dgm:t>
    </dgm:pt>
    <dgm:pt modelId="{C289A158-90E9-4361-9E51-2E740AC92775}" type="sibTrans" cxnId="{CCB8087A-034D-4626-B42D-04D59758E1F4}">
      <dgm:prSet phldrT="04" phldr="0"/>
      <dgm:spPr/>
      <dgm:t>
        <a:bodyPr/>
        <a:lstStyle/>
        <a:p>
          <a:r>
            <a:rPr lang="en-US"/>
            <a:t>04</a:t>
          </a:r>
        </a:p>
      </dgm:t>
    </dgm:pt>
    <dgm:pt modelId="{FB61F806-65C9-40B6-8061-BAFF2A0DE1E2}">
      <dgm:prSet/>
      <dgm:spPr>
        <a:solidFill>
          <a:srgbClr val="85D5CC"/>
        </a:solidFill>
        <a:ln>
          <a:noFill/>
        </a:ln>
      </dgm:spPr>
      <dgm:t>
        <a:bodyPr/>
        <a:lstStyle/>
        <a:p>
          <a:r>
            <a:rPr lang="nl-NL" b="1" dirty="0"/>
            <a:t>Familie wordt meegenomen in het proces</a:t>
          </a:r>
          <a:br>
            <a:rPr lang="nl-NL" dirty="0"/>
          </a:br>
          <a:endParaRPr lang="en-US" dirty="0"/>
        </a:p>
      </dgm:t>
    </dgm:pt>
    <dgm:pt modelId="{BAF92793-4157-43EF-9915-733898D9C49B}" type="parTrans" cxnId="{28977B23-2B3B-45A8-912B-3CB885AA694D}">
      <dgm:prSet/>
      <dgm:spPr/>
      <dgm:t>
        <a:bodyPr/>
        <a:lstStyle/>
        <a:p>
          <a:endParaRPr lang="en-US"/>
        </a:p>
      </dgm:t>
    </dgm:pt>
    <dgm:pt modelId="{5DE45242-FA8C-4A3A-8254-CE227C083910}" type="sibTrans" cxnId="{28977B23-2B3B-45A8-912B-3CB885AA694D}">
      <dgm:prSet phldrT="05" phldr="0"/>
      <dgm:spPr/>
      <dgm:t>
        <a:bodyPr/>
        <a:lstStyle/>
        <a:p>
          <a:r>
            <a:rPr lang="en-US"/>
            <a:t>05</a:t>
          </a:r>
        </a:p>
      </dgm:t>
    </dgm:pt>
    <dgm:pt modelId="{43670017-2024-4CCC-9475-C691CBF25B5F}" type="pres">
      <dgm:prSet presAssocID="{50EFED36-7D13-4320-934C-310CBB4DC143}" presName="Name0" presStyleCnt="0">
        <dgm:presLayoutVars>
          <dgm:animLvl val="lvl"/>
          <dgm:resizeHandles val="exact"/>
        </dgm:presLayoutVars>
      </dgm:prSet>
      <dgm:spPr/>
    </dgm:pt>
    <dgm:pt modelId="{F21E036E-B3D9-4E35-AC69-D74165A695BA}" type="pres">
      <dgm:prSet presAssocID="{82568172-B409-48B8-B3DD-E73BBDFD460C}" presName="compositeNode" presStyleCnt="0">
        <dgm:presLayoutVars>
          <dgm:bulletEnabled val="1"/>
        </dgm:presLayoutVars>
      </dgm:prSet>
      <dgm:spPr/>
    </dgm:pt>
    <dgm:pt modelId="{F8FE7AF0-4B94-48D6-864C-B96BE314278A}" type="pres">
      <dgm:prSet presAssocID="{82568172-B409-48B8-B3DD-E73BBDFD460C}" presName="bgRect" presStyleLbl="alignNode1" presStyleIdx="0" presStyleCnt="5"/>
      <dgm:spPr/>
    </dgm:pt>
    <dgm:pt modelId="{503653C8-61A7-47BE-9A30-B8EF8B19C44C}" type="pres">
      <dgm:prSet presAssocID="{F4AF94C9-896A-4468-A197-DAC0C529FBA5}" presName="sibTransNodeRect" presStyleLbl="alignNode1" presStyleIdx="0" presStyleCnt="5">
        <dgm:presLayoutVars>
          <dgm:chMax val="0"/>
          <dgm:bulletEnabled val="1"/>
        </dgm:presLayoutVars>
      </dgm:prSet>
      <dgm:spPr/>
    </dgm:pt>
    <dgm:pt modelId="{96188233-BA9E-4039-AD54-DCE3B2E6DD60}" type="pres">
      <dgm:prSet presAssocID="{82568172-B409-48B8-B3DD-E73BBDFD460C}" presName="nodeRect" presStyleLbl="alignNode1" presStyleIdx="0" presStyleCnt="5">
        <dgm:presLayoutVars>
          <dgm:bulletEnabled val="1"/>
        </dgm:presLayoutVars>
      </dgm:prSet>
      <dgm:spPr/>
    </dgm:pt>
    <dgm:pt modelId="{F00C7E96-5D88-4378-A8D6-58CE244E446A}" type="pres">
      <dgm:prSet presAssocID="{F4AF94C9-896A-4468-A197-DAC0C529FBA5}" presName="sibTrans" presStyleCnt="0"/>
      <dgm:spPr/>
    </dgm:pt>
    <dgm:pt modelId="{ECC5A070-4C13-4C8B-B77A-D70117973FC7}" type="pres">
      <dgm:prSet presAssocID="{FEA82A8A-75A1-4700-BE81-26A0368C4533}" presName="compositeNode" presStyleCnt="0">
        <dgm:presLayoutVars>
          <dgm:bulletEnabled val="1"/>
        </dgm:presLayoutVars>
      </dgm:prSet>
      <dgm:spPr/>
    </dgm:pt>
    <dgm:pt modelId="{5919A8F0-B796-427E-9899-AC3F2A9F3AEB}" type="pres">
      <dgm:prSet presAssocID="{FEA82A8A-75A1-4700-BE81-26A0368C4533}" presName="bgRect" presStyleLbl="alignNode1" presStyleIdx="1" presStyleCnt="5"/>
      <dgm:spPr/>
    </dgm:pt>
    <dgm:pt modelId="{C663F3AD-1985-4E75-BD16-841774F439D1}" type="pres">
      <dgm:prSet presAssocID="{49C4C176-4CB5-4802-8762-3092A14CFC1D}" presName="sibTransNodeRect" presStyleLbl="alignNode1" presStyleIdx="1" presStyleCnt="5">
        <dgm:presLayoutVars>
          <dgm:chMax val="0"/>
          <dgm:bulletEnabled val="1"/>
        </dgm:presLayoutVars>
      </dgm:prSet>
      <dgm:spPr/>
    </dgm:pt>
    <dgm:pt modelId="{B6016952-15F3-4EC1-B637-301E6C3219B6}" type="pres">
      <dgm:prSet presAssocID="{FEA82A8A-75A1-4700-BE81-26A0368C4533}" presName="nodeRect" presStyleLbl="alignNode1" presStyleIdx="1" presStyleCnt="5">
        <dgm:presLayoutVars>
          <dgm:bulletEnabled val="1"/>
        </dgm:presLayoutVars>
      </dgm:prSet>
      <dgm:spPr/>
    </dgm:pt>
    <dgm:pt modelId="{03434E7B-3EEA-4453-B45C-B79344F8F459}" type="pres">
      <dgm:prSet presAssocID="{49C4C176-4CB5-4802-8762-3092A14CFC1D}" presName="sibTrans" presStyleCnt="0"/>
      <dgm:spPr/>
    </dgm:pt>
    <dgm:pt modelId="{EEFCCDFE-D1A5-46DA-8914-9CD1FC94A2CF}" type="pres">
      <dgm:prSet presAssocID="{9BB9540C-47F8-4476-864D-5A3DB01C5600}" presName="compositeNode" presStyleCnt="0">
        <dgm:presLayoutVars>
          <dgm:bulletEnabled val="1"/>
        </dgm:presLayoutVars>
      </dgm:prSet>
      <dgm:spPr/>
    </dgm:pt>
    <dgm:pt modelId="{77200579-D671-4054-9698-5B6993294ACF}" type="pres">
      <dgm:prSet presAssocID="{9BB9540C-47F8-4476-864D-5A3DB01C5600}" presName="bgRect" presStyleLbl="alignNode1" presStyleIdx="2" presStyleCnt="5"/>
      <dgm:spPr/>
    </dgm:pt>
    <dgm:pt modelId="{25B2237C-AEED-4739-9455-0D3C4B5B5A73}" type="pres">
      <dgm:prSet presAssocID="{6671B306-D4B8-4152-B92B-1E0B0C9FC64C}" presName="sibTransNodeRect" presStyleLbl="alignNode1" presStyleIdx="2" presStyleCnt="5">
        <dgm:presLayoutVars>
          <dgm:chMax val="0"/>
          <dgm:bulletEnabled val="1"/>
        </dgm:presLayoutVars>
      </dgm:prSet>
      <dgm:spPr/>
    </dgm:pt>
    <dgm:pt modelId="{8E9B5B48-1C20-4067-8E04-5897EC2A392C}" type="pres">
      <dgm:prSet presAssocID="{9BB9540C-47F8-4476-864D-5A3DB01C5600}" presName="nodeRect" presStyleLbl="alignNode1" presStyleIdx="2" presStyleCnt="5">
        <dgm:presLayoutVars>
          <dgm:bulletEnabled val="1"/>
        </dgm:presLayoutVars>
      </dgm:prSet>
      <dgm:spPr/>
    </dgm:pt>
    <dgm:pt modelId="{57F08EFA-85BC-44DF-AEB6-CCE3F026EDD8}" type="pres">
      <dgm:prSet presAssocID="{6671B306-D4B8-4152-B92B-1E0B0C9FC64C}" presName="sibTrans" presStyleCnt="0"/>
      <dgm:spPr/>
    </dgm:pt>
    <dgm:pt modelId="{17408A77-7E69-4240-8143-B7C03C83BA2E}" type="pres">
      <dgm:prSet presAssocID="{9BBF50EC-85AF-4827-8CF8-EB9D64A335BD}" presName="compositeNode" presStyleCnt="0">
        <dgm:presLayoutVars>
          <dgm:bulletEnabled val="1"/>
        </dgm:presLayoutVars>
      </dgm:prSet>
      <dgm:spPr/>
    </dgm:pt>
    <dgm:pt modelId="{C1B368E3-4AB4-444A-82E3-5BFE9AD5D4DC}" type="pres">
      <dgm:prSet presAssocID="{9BBF50EC-85AF-4827-8CF8-EB9D64A335BD}" presName="bgRect" presStyleLbl="alignNode1" presStyleIdx="3" presStyleCnt="5"/>
      <dgm:spPr/>
    </dgm:pt>
    <dgm:pt modelId="{BE4CAF43-9156-4D96-A035-67A1F202D159}" type="pres">
      <dgm:prSet presAssocID="{C289A158-90E9-4361-9E51-2E740AC92775}" presName="sibTransNodeRect" presStyleLbl="alignNode1" presStyleIdx="3" presStyleCnt="5">
        <dgm:presLayoutVars>
          <dgm:chMax val="0"/>
          <dgm:bulletEnabled val="1"/>
        </dgm:presLayoutVars>
      </dgm:prSet>
      <dgm:spPr/>
    </dgm:pt>
    <dgm:pt modelId="{580293EF-8580-4B9D-8695-ED26AB18858F}" type="pres">
      <dgm:prSet presAssocID="{9BBF50EC-85AF-4827-8CF8-EB9D64A335BD}" presName="nodeRect" presStyleLbl="alignNode1" presStyleIdx="3" presStyleCnt="5">
        <dgm:presLayoutVars>
          <dgm:bulletEnabled val="1"/>
        </dgm:presLayoutVars>
      </dgm:prSet>
      <dgm:spPr/>
    </dgm:pt>
    <dgm:pt modelId="{FF065512-CCEB-4CA0-B09D-B692CBAB0005}" type="pres">
      <dgm:prSet presAssocID="{C289A158-90E9-4361-9E51-2E740AC92775}" presName="sibTrans" presStyleCnt="0"/>
      <dgm:spPr/>
    </dgm:pt>
    <dgm:pt modelId="{15B206BE-365C-4C26-B169-0DBBE8DB8F2F}" type="pres">
      <dgm:prSet presAssocID="{FB61F806-65C9-40B6-8061-BAFF2A0DE1E2}" presName="compositeNode" presStyleCnt="0">
        <dgm:presLayoutVars>
          <dgm:bulletEnabled val="1"/>
        </dgm:presLayoutVars>
      </dgm:prSet>
      <dgm:spPr/>
    </dgm:pt>
    <dgm:pt modelId="{8A61BEFD-379D-48D0-AC2C-0CCF797693E6}" type="pres">
      <dgm:prSet presAssocID="{FB61F806-65C9-40B6-8061-BAFF2A0DE1E2}" presName="bgRect" presStyleLbl="alignNode1" presStyleIdx="4" presStyleCnt="5"/>
      <dgm:spPr/>
    </dgm:pt>
    <dgm:pt modelId="{A160EB4A-FDE3-45A0-9A5B-3E04F243F384}" type="pres">
      <dgm:prSet presAssocID="{5DE45242-FA8C-4A3A-8254-CE227C083910}" presName="sibTransNodeRect" presStyleLbl="alignNode1" presStyleIdx="4" presStyleCnt="5">
        <dgm:presLayoutVars>
          <dgm:chMax val="0"/>
          <dgm:bulletEnabled val="1"/>
        </dgm:presLayoutVars>
      </dgm:prSet>
      <dgm:spPr/>
    </dgm:pt>
    <dgm:pt modelId="{5A05F218-8BE4-4E12-9164-73D71A60C21E}" type="pres">
      <dgm:prSet presAssocID="{FB61F806-65C9-40B6-8061-BAFF2A0DE1E2}" presName="nodeRect" presStyleLbl="alignNode1" presStyleIdx="4" presStyleCnt="5">
        <dgm:presLayoutVars>
          <dgm:bulletEnabled val="1"/>
        </dgm:presLayoutVars>
      </dgm:prSet>
      <dgm:spPr/>
    </dgm:pt>
  </dgm:ptLst>
  <dgm:cxnLst>
    <dgm:cxn modelId="{E1FB350C-8B61-4EA4-90E5-1B52A6894F59}" type="presOf" srcId="{49C4C176-4CB5-4802-8762-3092A14CFC1D}" destId="{C663F3AD-1985-4E75-BD16-841774F439D1}" srcOrd="0" destOrd="0" presId="urn:microsoft.com/office/officeart/2016/7/layout/LinearBlockProcessNumbered"/>
    <dgm:cxn modelId="{514FB80F-DB7E-4E3C-86F5-771C0F9A6CE9}" type="presOf" srcId="{9BBF50EC-85AF-4827-8CF8-EB9D64A335BD}" destId="{C1B368E3-4AB4-444A-82E3-5BFE9AD5D4DC}" srcOrd="0" destOrd="0" presId="urn:microsoft.com/office/officeart/2016/7/layout/LinearBlockProcessNumbered"/>
    <dgm:cxn modelId="{BF8AAE15-F6F4-42B1-B9FC-F4B2ABD3D91C}" srcId="{50EFED36-7D13-4320-934C-310CBB4DC143}" destId="{82568172-B409-48B8-B3DD-E73BBDFD460C}" srcOrd="0" destOrd="0" parTransId="{39D1ED7B-186E-4DA2-B6A2-22C76EB25196}" sibTransId="{F4AF94C9-896A-4468-A197-DAC0C529FBA5}"/>
    <dgm:cxn modelId="{A304E917-4880-4E1A-B2B6-8AFC9512DDB2}" type="presOf" srcId="{FEA82A8A-75A1-4700-BE81-26A0368C4533}" destId="{B6016952-15F3-4EC1-B637-301E6C3219B6}" srcOrd="1" destOrd="0" presId="urn:microsoft.com/office/officeart/2016/7/layout/LinearBlockProcessNumbered"/>
    <dgm:cxn modelId="{183AEB1F-03D5-4A57-A7F6-4A7E3F4A9C28}" type="presOf" srcId="{FEA82A8A-75A1-4700-BE81-26A0368C4533}" destId="{5919A8F0-B796-427E-9899-AC3F2A9F3AEB}" srcOrd="0" destOrd="0" presId="urn:microsoft.com/office/officeart/2016/7/layout/LinearBlockProcessNumbered"/>
    <dgm:cxn modelId="{28977B23-2B3B-45A8-912B-3CB885AA694D}" srcId="{50EFED36-7D13-4320-934C-310CBB4DC143}" destId="{FB61F806-65C9-40B6-8061-BAFF2A0DE1E2}" srcOrd="4" destOrd="0" parTransId="{BAF92793-4157-43EF-9915-733898D9C49B}" sibTransId="{5DE45242-FA8C-4A3A-8254-CE227C083910}"/>
    <dgm:cxn modelId="{77C1175E-360C-4E1C-BC2A-BBAFBE25AB5A}" type="presOf" srcId="{FB61F806-65C9-40B6-8061-BAFF2A0DE1E2}" destId="{5A05F218-8BE4-4E12-9164-73D71A60C21E}" srcOrd="1" destOrd="0" presId="urn:microsoft.com/office/officeart/2016/7/layout/LinearBlockProcessNumbered"/>
    <dgm:cxn modelId="{94E53847-89E5-4D0A-9806-8B240EB6F0DF}" type="presOf" srcId="{5DE45242-FA8C-4A3A-8254-CE227C083910}" destId="{A160EB4A-FDE3-45A0-9A5B-3E04F243F384}" srcOrd="0" destOrd="0" presId="urn:microsoft.com/office/officeart/2016/7/layout/LinearBlockProcessNumbered"/>
    <dgm:cxn modelId="{458C834D-7BAF-4789-A368-DF477238DECF}" type="presOf" srcId="{6671B306-D4B8-4152-B92B-1E0B0C9FC64C}" destId="{25B2237C-AEED-4739-9455-0D3C4B5B5A73}" srcOrd="0" destOrd="0" presId="urn:microsoft.com/office/officeart/2016/7/layout/LinearBlockProcessNumbered"/>
    <dgm:cxn modelId="{BFB4B377-3979-4363-90CF-CA857D44EF0D}" type="presOf" srcId="{C289A158-90E9-4361-9E51-2E740AC92775}" destId="{BE4CAF43-9156-4D96-A035-67A1F202D159}" srcOrd="0" destOrd="0" presId="urn:microsoft.com/office/officeart/2016/7/layout/LinearBlockProcessNumbered"/>
    <dgm:cxn modelId="{CCB8087A-034D-4626-B42D-04D59758E1F4}" srcId="{50EFED36-7D13-4320-934C-310CBB4DC143}" destId="{9BBF50EC-85AF-4827-8CF8-EB9D64A335BD}" srcOrd="3" destOrd="0" parTransId="{8429F2CD-D803-4246-9231-9A66D2B08D9E}" sibTransId="{C289A158-90E9-4361-9E51-2E740AC92775}"/>
    <dgm:cxn modelId="{5DA4BA5A-10B5-4715-8150-9347E24C364E}" type="presOf" srcId="{9BB9540C-47F8-4476-864D-5A3DB01C5600}" destId="{77200579-D671-4054-9698-5B6993294ACF}" srcOrd="0" destOrd="0" presId="urn:microsoft.com/office/officeart/2016/7/layout/LinearBlockProcessNumbered"/>
    <dgm:cxn modelId="{D33143A1-64DF-4CAF-A6CF-3D9F611EB88F}" type="presOf" srcId="{82568172-B409-48B8-B3DD-E73BBDFD460C}" destId="{F8FE7AF0-4B94-48D6-864C-B96BE314278A}" srcOrd="0" destOrd="0" presId="urn:microsoft.com/office/officeart/2016/7/layout/LinearBlockProcessNumbered"/>
    <dgm:cxn modelId="{17D5B1AB-ACA2-48DC-9D0F-C26708A76228}" srcId="{50EFED36-7D13-4320-934C-310CBB4DC143}" destId="{9BB9540C-47F8-4476-864D-5A3DB01C5600}" srcOrd="2" destOrd="0" parTransId="{E9609538-54D3-4C16-909C-59F396E638BC}" sibTransId="{6671B306-D4B8-4152-B92B-1E0B0C9FC64C}"/>
    <dgm:cxn modelId="{F0D097BE-AA80-4BE9-969D-F11A66922E35}" type="presOf" srcId="{50EFED36-7D13-4320-934C-310CBB4DC143}" destId="{43670017-2024-4CCC-9475-C691CBF25B5F}" srcOrd="0" destOrd="0" presId="urn:microsoft.com/office/officeart/2016/7/layout/LinearBlockProcessNumbered"/>
    <dgm:cxn modelId="{6CB395C0-CE72-4052-9863-9C01D5ADD389}" type="presOf" srcId="{FB61F806-65C9-40B6-8061-BAFF2A0DE1E2}" destId="{8A61BEFD-379D-48D0-AC2C-0CCF797693E6}" srcOrd="0" destOrd="0" presId="urn:microsoft.com/office/officeart/2016/7/layout/LinearBlockProcessNumbered"/>
    <dgm:cxn modelId="{27F845CA-F7CB-43A2-97AB-D44B5B6EDCA4}" type="presOf" srcId="{82568172-B409-48B8-B3DD-E73BBDFD460C}" destId="{96188233-BA9E-4039-AD54-DCE3B2E6DD60}" srcOrd="1" destOrd="0" presId="urn:microsoft.com/office/officeart/2016/7/layout/LinearBlockProcessNumbered"/>
    <dgm:cxn modelId="{117822D1-6E8D-4663-A5F3-6D90EF087979}" type="presOf" srcId="{F4AF94C9-896A-4468-A197-DAC0C529FBA5}" destId="{503653C8-61A7-47BE-9A30-B8EF8B19C44C}" srcOrd="0" destOrd="0" presId="urn:microsoft.com/office/officeart/2016/7/layout/LinearBlockProcessNumbered"/>
    <dgm:cxn modelId="{DAA7A2D3-9750-46E3-970A-63B9D15111EB}" type="presOf" srcId="{9BBF50EC-85AF-4827-8CF8-EB9D64A335BD}" destId="{580293EF-8580-4B9D-8695-ED26AB18858F}" srcOrd="1" destOrd="0" presId="urn:microsoft.com/office/officeart/2016/7/layout/LinearBlockProcessNumbered"/>
    <dgm:cxn modelId="{F4696BF2-36E9-4D06-AE22-9ABA7D6AF363}" srcId="{50EFED36-7D13-4320-934C-310CBB4DC143}" destId="{FEA82A8A-75A1-4700-BE81-26A0368C4533}" srcOrd="1" destOrd="0" parTransId="{7A6A4905-3A3D-4A88-8AC3-5528DD3F14BA}" sibTransId="{49C4C176-4CB5-4802-8762-3092A14CFC1D}"/>
    <dgm:cxn modelId="{F27E1CF7-5D7C-4DBC-BE73-78B3B7368BB4}" type="presOf" srcId="{9BB9540C-47F8-4476-864D-5A3DB01C5600}" destId="{8E9B5B48-1C20-4067-8E04-5897EC2A392C}" srcOrd="1" destOrd="0" presId="urn:microsoft.com/office/officeart/2016/7/layout/LinearBlockProcessNumbered"/>
    <dgm:cxn modelId="{9498B759-E150-4A62-8584-69AEEA2F8A4D}" type="presParOf" srcId="{43670017-2024-4CCC-9475-C691CBF25B5F}" destId="{F21E036E-B3D9-4E35-AC69-D74165A695BA}" srcOrd="0" destOrd="0" presId="urn:microsoft.com/office/officeart/2016/7/layout/LinearBlockProcessNumbered"/>
    <dgm:cxn modelId="{6E808644-2FF8-4AD5-9E95-DADE6DB67822}" type="presParOf" srcId="{F21E036E-B3D9-4E35-AC69-D74165A695BA}" destId="{F8FE7AF0-4B94-48D6-864C-B96BE314278A}" srcOrd="0" destOrd="0" presId="urn:microsoft.com/office/officeart/2016/7/layout/LinearBlockProcessNumbered"/>
    <dgm:cxn modelId="{1957A6B9-92CF-4DCD-919D-70577480834B}" type="presParOf" srcId="{F21E036E-B3D9-4E35-AC69-D74165A695BA}" destId="{503653C8-61A7-47BE-9A30-B8EF8B19C44C}" srcOrd="1" destOrd="0" presId="urn:microsoft.com/office/officeart/2016/7/layout/LinearBlockProcessNumbered"/>
    <dgm:cxn modelId="{C5A5A8F1-EF72-4FA2-951D-20A8AF2E543E}" type="presParOf" srcId="{F21E036E-B3D9-4E35-AC69-D74165A695BA}" destId="{96188233-BA9E-4039-AD54-DCE3B2E6DD60}" srcOrd="2" destOrd="0" presId="urn:microsoft.com/office/officeart/2016/7/layout/LinearBlockProcessNumbered"/>
    <dgm:cxn modelId="{FE37B25A-D0DB-4D46-BB84-43D0BDE0262A}" type="presParOf" srcId="{43670017-2024-4CCC-9475-C691CBF25B5F}" destId="{F00C7E96-5D88-4378-A8D6-58CE244E446A}" srcOrd="1" destOrd="0" presId="urn:microsoft.com/office/officeart/2016/7/layout/LinearBlockProcessNumbered"/>
    <dgm:cxn modelId="{CF091CC5-0DD8-4481-8680-BF4512CBAB7E}" type="presParOf" srcId="{43670017-2024-4CCC-9475-C691CBF25B5F}" destId="{ECC5A070-4C13-4C8B-B77A-D70117973FC7}" srcOrd="2" destOrd="0" presId="urn:microsoft.com/office/officeart/2016/7/layout/LinearBlockProcessNumbered"/>
    <dgm:cxn modelId="{D8A03D47-CB2A-4437-96BE-5D9D9EBFC99B}" type="presParOf" srcId="{ECC5A070-4C13-4C8B-B77A-D70117973FC7}" destId="{5919A8F0-B796-427E-9899-AC3F2A9F3AEB}" srcOrd="0" destOrd="0" presId="urn:microsoft.com/office/officeart/2016/7/layout/LinearBlockProcessNumbered"/>
    <dgm:cxn modelId="{2095956A-E7FD-476B-A35F-A8AF304FB966}" type="presParOf" srcId="{ECC5A070-4C13-4C8B-B77A-D70117973FC7}" destId="{C663F3AD-1985-4E75-BD16-841774F439D1}" srcOrd="1" destOrd="0" presId="urn:microsoft.com/office/officeart/2016/7/layout/LinearBlockProcessNumbered"/>
    <dgm:cxn modelId="{65013FF8-774A-4E76-ABAB-BE1444C375C4}" type="presParOf" srcId="{ECC5A070-4C13-4C8B-B77A-D70117973FC7}" destId="{B6016952-15F3-4EC1-B637-301E6C3219B6}" srcOrd="2" destOrd="0" presId="urn:microsoft.com/office/officeart/2016/7/layout/LinearBlockProcessNumbered"/>
    <dgm:cxn modelId="{BBB8A024-C56D-4788-AFC1-3758DBBA8352}" type="presParOf" srcId="{43670017-2024-4CCC-9475-C691CBF25B5F}" destId="{03434E7B-3EEA-4453-B45C-B79344F8F459}" srcOrd="3" destOrd="0" presId="urn:microsoft.com/office/officeart/2016/7/layout/LinearBlockProcessNumbered"/>
    <dgm:cxn modelId="{D05C041D-EA6A-4EEF-90B4-B4B371165423}" type="presParOf" srcId="{43670017-2024-4CCC-9475-C691CBF25B5F}" destId="{EEFCCDFE-D1A5-46DA-8914-9CD1FC94A2CF}" srcOrd="4" destOrd="0" presId="urn:microsoft.com/office/officeart/2016/7/layout/LinearBlockProcessNumbered"/>
    <dgm:cxn modelId="{65A8179C-A24C-496B-BF69-AE4BCF3BC2F1}" type="presParOf" srcId="{EEFCCDFE-D1A5-46DA-8914-9CD1FC94A2CF}" destId="{77200579-D671-4054-9698-5B6993294ACF}" srcOrd="0" destOrd="0" presId="urn:microsoft.com/office/officeart/2016/7/layout/LinearBlockProcessNumbered"/>
    <dgm:cxn modelId="{165B81FE-E34A-4364-BB52-3FF7C616E720}" type="presParOf" srcId="{EEFCCDFE-D1A5-46DA-8914-9CD1FC94A2CF}" destId="{25B2237C-AEED-4739-9455-0D3C4B5B5A73}" srcOrd="1" destOrd="0" presId="urn:microsoft.com/office/officeart/2016/7/layout/LinearBlockProcessNumbered"/>
    <dgm:cxn modelId="{101A8CA4-607C-41DC-A91D-414A9C1FA45A}" type="presParOf" srcId="{EEFCCDFE-D1A5-46DA-8914-9CD1FC94A2CF}" destId="{8E9B5B48-1C20-4067-8E04-5897EC2A392C}" srcOrd="2" destOrd="0" presId="urn:microsoft.com/office/officeart/2016/7/layout/LinearBlockProcessNumbered"/>
    <dgm:cxn modelId="{6E292173-7696-4C80-A929-F45FA6C202E7}" type="presParOf" srcId="{43670017-2024-4CCC-9475-C691CBF25B5F}" destId="{57F08EFA-85BC-44DF-AEB6-CCE3F026EDD8}" srcOrd="5" destOrd="0" presId="urn:microsoft.com/office/officeart/2016/7/layout/LinearBlockProcessNumbered"/>
    <dgm:cxn modelId="{7BDAE56A-3594-4562-A829-EBE70D41E5E6}" type="presParOf" srcId="{43670017-2024-4CCC-9475-C691CBF25B5F}" destId="{17408A77-7E69-4240-8143-B7C03C83BA2E}" srcOrd="6" destOrd="0" presId="urn:microsoft.com/office/officeart/2016/7/layout/LinearBlockProcessNumbered"/>
    <dgm:cxn modelId="{488EE3EF-FF0E-4481-BCF0-148FA6637158}" type="presParOf" srcId="{17408A77-7E69-4240-8143-B7C03C83BA2E}" destId="{C1B368E3-4AB4-444A-82E3-5BFE9AD5D4DC}" srcOrd="0" destOrd="0" presId="urn:microsoft.com/office/officeart/2016/7/layout/LinearBlockProcessNumbered"/>
    <dgm:cxn modelId="{7EA89A59-7E28-48DA-BA99-EBF5A45FF934}" type="presParOf" srcId="{17408A77-7E69-4240-8143-B7C03C83BA2E}" destId="{BE4CAF43-9156-4D96-A035-67A1F202D159}" srcOrd="1" destOrd="0" presId="urn:microsoft.com/office/officeart/2016/7/layout/LinearBlockProcessNumbered"/>
    <dgm:cxn modelId="{2B922D88-2DBD-4151-8371-E773D1485836}" type="presParOf" srcId="{17408A77-7E69-4240-8143-B7C03C83BA2E}" destId="{580293EF-8580-4B9D-8695-ED26AB18858F}" srcOrd="2" destOrd="0" presId="urn:microsoft.com/office/officeart/2016/7/layout/LinearBlockProcessNumbered"/>
    <dgm:cxn modelId="{D6C46A9F-EC5C-46D1-AC51-84BD16B88FC7}" type="presParOf" srcId="{43670017-2024-4CCC-9475-C691CBF25B5F}" destId="{FF065512-CCEB-4CA0-B09D-B692CBAB0005}" srcOrd="7" destOrd="0" presId="urn:microsoft.com/office/officeart/2016/7/layout/LinearBlockProcessNumbered"/>
    <dgm:cxn modelId="{B2CD7121-A841-4C44-BFDA-E85A85DE5346}" type="presParOf" srcId="{43670017-2024-4CCC-9475-C691CBF25B5F}" destId="{15B206BE-365C-4C26-B169-0DBBE8DB8F2F}" srcOrd="8" destOrd="0" presId="urn:microsoft.com/office/officeart/2016/7/layout/LinearBlockProcessNumbered"/>
    <dgm:cxn modelId="{DF1374DB-6BF3-48F0-ACF1-494FD1B057DD}" type="presParOf" srcId="{15B206BE-365C-4C26-B169-0DBBE8DB8F2F}" destId="{8A61BEFD-379D-48D0-AC2C-0CCF797693E6}" srcOrd="0" destOrd="0" presId="urn:microsoft.com/office/officeart/2016/7/layout/LinearBlockProcessNumbered"/>
    <dgm:cxn modelId="{E3B63BA4-4181-49C6-9FFE-0022952E48EA}" type="presParOf" srcId="{15B206BE-365C-4C26-B169-0DBBE8DB8F2F}" destId="{A160EB4A-FDE3-45A0-9A5B-3E04F243F384}" srcOrd="1" destOrd="0" presId="urn:microsoft.com/office/officeart/2016/7/layout/LinearBlockProcessNumbered"/>
    <dgm:cxn modelId="{D0A24C52-26B3-4C27-B85B-216F22C32E04}" type="presParOf" srcId="{15B206BE-365C-4C26-B169-0DBBE8DB8F2F}" destId="{5A05F218-8BE4-4E12-9164-73D71A60C21E}"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EFED36-7D13-4320-934C-310CBB4DC143}"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82568172-B409-48B8-B3DD-E73BBDFD460C}">
      <dgm:prSet/>
      <dgm:spPr>
        <a:solidFill>
          <a:srgbClr val="102F75"/>
        </a:solidFill>
      </dgm:spPr>
      <dgm:t>
        <a:bodyPr/>
        <a:lstStyle/>
        <a:p>
          <a:r>
            <a:rPr lang="nl-NL" b="1"/>
            <a:t>Kwaliteit van leven</a:t>
          </a:r>
          <a:endParaRPr lang="en-US"/>
        </a:p>
      </dgm:t>
    </dgm:pt>
    <dgm:pt modelId="{39D1ED7B-186E-4DA2-B6A2-22C76EB25196}" type="parTrans" cxnId="{BF8AAE15-F6F4-42B1-B9FC-F4B2ABD3D91C}">
      <dgm:prSet/>
      <dgm:spPr/>
      <dgm:t>
        <a:bodyPr/>
        <a:lstStyle/>
        <a:p>
          <a:endParaRPr lang="en-US"/>
        </a:p>
      </dgm:t>
    </dgm:pt>
    <dgm:pt modelId="{F4AF94C9-896A-4468-A197-DAC0C529FBA5}" type="sibTrans" cxnId="{BF8AAE15-F6F4-42B1-B9FC-F4B2ABD3D91C}">
      <dgm:prSet phldrT="01"/>
      <dgm:spPr/>
      <dgm:t>
        <a:bodyPr/>
        <a:lstStyle/>
        <a:p>
          <a:endParaRPr lang="en-US"/>
        </a:p>
      </dgm:t>
    </dgm:pt>
    <dgm:pt modelId="{FEA82A8A-75A1-4700-BE81-26A0368C4533}">
      <dgm:prSet/>
      <dgm:spPr>
        <a:solidFill>
          <a:srgbClr val="0073A0"/>
        </a:solidFill>
      </dgm:spPr>
      <dgm:t>
        <a:bodyPr/>
        <a:lstStyle/>
        <a:p>
          <a:r>
            <a:rPr lang="nl-NL" b="1"/>
            <a:t>Symptoom-management</a:t>
          </a:r>
          <a:endParaRPr lang="en-US"/>
        </a:p>
      </dgm:t>
    </dgm:pt>
    <dgm:pt modelId="{7A6A4905-3A3D-4A88-8AC3-5528DD3F14BA}" type="parTrans" cxnId="{F4696BF2-36E9-4D06-AE22-9ABA7D6AF363}">
      <dgm:prSet/>
      <dgm:spPr/>
      <dgm:t>
        <a:bodyPr/>
        <a:lstStyle/>
        <a:p>
          <a:endParaRPr lang="en-US"/>
        </a:p>
      </dgm:t>
    </dgm:pt>
    <dgm:pt modelId="{49C4C176-4CB5-4802-8762-3092A14CFC1D}" type="sibTrans" cxnId="{F4696BF2-36E9-4D06-AE22-9ABA7D6AF363}">
      <dgm:prSet phldrT="02"/>
      <dgm:spPr/>
      <dgm:t>
        <a:bodyPr/>
        <a:lstStyle/>
        <a:p>
          <a:endParaRPr lang="en-US"/>
        </a:p>
      </dgm:t>
    </dgm:pt>
    <dgm:pt modelId="{9BB9540C-47F8-4476-864D-5A3DB01C5600}">
      <dgm:prSet/>
      <dgm:spPr>
        <a:solidFill>
          <a:srgbClr val="3BA2B3"/>
        </a:solidFill>
      </dgm:spPr>
      <dgm:t>
        <a:bodyPr/>
        <a:lstStyle/>
        <a:p>
          <a:pPr rtl="0"/>
          <a:r>
            <a:rPr lang="nl-NL" b="1">
              <a:latin typeface="+mn-lt"/>
            </a:rPr>
            <a:t>Proactieve zorgplanning</a:t>
          </a:r>
          <a:endParaRPr lang="en-US">
            <a:latin typeface="+mn-lt"/>
          </a:endParaRPr>
        </a:p>
      </dgm:t>
    </dgm:pt>
    <dgm:pt modelId="{E9609538-54D3-4C16-909C-59F396E638BC}" type="parTrans" cxnId="{17D5B1AB-ACA2-48DC-9D0F-C26708A76228}">
      <dgm:prSet/>
      <dgm:spPr/>
      <dgm:t>
        <a:bodyPr/>
        <a:lstStyle/>
        <a:p>
          <a:endParaRPr lang="en-US"/>
        </a:p>
      </dgm:t>
    </dgm:pt>
    <dgm:pt modelId="{6671B306-D4B8-4152-B92B-1E0B0C9FC64C}" type="sibTrans" cxnId="{17D5B1AB-ACA2-48DC-9D0F-C26708A76228}">
      <dgm:prSet phldrT="03"/>
      <dgm:spPr/>
      <dgm:t>
        <a:bodyPr/>
        <a:lstStyle/>
        <a:p>
          <a:endParaRPr lang="en-US"/>
        </a:p>
      </dgm:t>
    </dgm:pt>
    <dgm:pt modelId="{9BBF50EC-85AF-4827-8CF8-EB9D64A335BD}">
      <dgm:prSet/>
      <dgm:spPr>
        <a:solidFill>
          <a:srgbClr val="4DBCC6"/>
        </a:solidFill>
      </dgm:spPr>
      <dgm:t>
        <a:bodyPr/>
        <a:lstStyle/>
        <a:p>
          <a:pPr rtl="0"/>
          <a:r>
            <a:rPr lang="nl-NL" b="1"/>
            <a:t>Autonomie van de bewoner</a:t>
          </a:r>
          <a:endParaRPr lang="en-US"/>
        </a:p>
      </dgm:t>
    </dgm:pt>
    <dgm:pt modelId="{8429F2CD-D803-4246-9231-9A66D2B08D9E}" type="parTrans" cxnId="{CCB8087A-034D-4626-B42D-04D59758E1F4}">
      <dgm:prSet/>
      <dgm:spPr/>
      <dgm:t>
        <a:bodyPr/>
        <a:lstStyle/>
        <a:p>
          <a:endParaRPr lang="en-US"/>
        </a:p>
      </dgm:t>
    </dgm:pt>
    <dgm:pt modelId="{C289A158-90E9-4361-9E51-2E740AC92775}" type="sibTrans" cxnId="{CCB8087A-034D-4626-B42D-04D59758E1F4}">
      <dgm:prSet phldrT="04"/>
      <dgm:spPr/>
      <dgm:t>
        <a:bodyPr/>
        <a:lstStyle/>
        <a:p>
          <a:endParaRPr lang="en-US"/>
        </a:p>
      </dgm:t>
    </dgm:pt>
    <dgm:pt modelId="{FB61F806-65C9-40B6-8061-BAFF2A0DE1E2}">
      <dgm:prSet/>
      <dgm:spPr>
        <a:solidFill>
          <a:srgbClr val="85D5CC"/>
        </a:solidFill>
      </dgm:spPr>
      <dgm:t>
        <a:bodyPr/>
        <a:lstStyle/>
        <a:p>
          <a:endParaRPr lang="nl-NL" b="1"/>
        </a:p>
        <a:p>
          <a:r>
            <a:rPr lang="nl-NL" b="1"/>
            <a:t>Inclusief zorg voor de naasten</a:t>
          </a:r>
          <a:br>
            <a:rPr lang="nl-NL"/>
          </a:br>
          <a:endParaRPr lang="en-US"/>
        </a:p>
      </dgm:t>
    </dgm:pt>
    <dgm:pt modelId="{BAF92793-4157-43EF-9915-733898D9C49B}" type="parTrans" cxnId="{28977B23-2B3B-45A8-912B-3CB885AA694D}">
      <dgm:prSet/>
      <dgm:spPr/>
      <dgm:t>
        <a:bodyPr/>
        <a:lstStyle/>
        <a:p>
          <a:endParaRPr lang="en-US"/>
        </a:p>
      </dgm:t>
    </dgm:pt>
    <dgm:pt modelId="{5DE45242-FA8C-4A3A-8254-CE227C083910}" type="sibTrans" cxnId="{28977B23-2B3B-45A8-912B-3CB885AA694D}">
      <dgm:prSet phldrT="05"/>
      <dgm:spPr/>
      <dgm:t>
        <a:bodyPr/>
        <a:lstStyle/>
        <a:p>
          <a:endParaRPr lang="en-US"/>
        </a:p>
      </dgm:t>
    </dgm:pt>
    <dgm:pt modelId="{C3D3A57A-ACCA-42FA-B567-0165275BDB15}" type="pres">
      <dgm:prSet presAssocID="{50EFED36-7D13-4320-934C-310CBB4DC143}" presName="diagram" presStyleCnt="0">
        <dgm:presLayoutVars>
          <dgm:dir/>
          <dgm:resizeHandles val="exact"/>
        </dgm:presLayoutVars>
      </dgm:prSet>
      <dgm:spPr/>
    </dgm:pt>
    <dgm:pt modelId="{F0A1260C-1772-4B35-ADB0-A9E565201D88}" type="pres">
      <dgm:prSet presAssocID="{82568172-B409-48B8-B3DD-E73BBDFD460C}" presName="node" presStyleLbl="node1" presStyleIdx="0" presStyleCnt="5">
        <dgm:presLayoutVars>
          <dgm:bulletEnabled val="1"/>
        </dgm:presLayoutVars>
      </dgm:prSet>
      <dgm:spPr/>
    </dgm:pt>
    <dgm:pt modelId="{3D19DB7D-7F05-4E57-A56F-728B600B1754}" type="pres">
      <dgm:prSet presAssocID="{F4AF94C9-896A-4468-A197-DAC0C529FBA5}" presName="sibTrans" presStyleCnt="0"/>
      <dgm:spPr/>
    </dgm:pt>
    <dgm:pt modelId="{8090877D-9FBD-433B-BE0C-0E022DB6CB17}" type="pres">
      <dgm:prSet presAssocID="{FEA82A8A-75A1-4700-BE81-26A0368C4533}" presName="node" presStyleLbl="node1" presStyleIdx="1" presStyleCnt="5">
        <dgm:presLayoutVars>
          <dgm:bulletEnabled val="1"/>
        </dgm:presLayoutVars>
      </dgm:prSet>
      <dgm:spPr/>
    </dgm:pt>
    <dgm:pt modelId="{26C26CA1-44AB-4246-BE29-56A065CD0FCC}" type="pres">
      <dgm:prSet presAssocID="{49C4C176-4CB5-4802-8762-3092A14CFC1D}" presName="sibTrans" presStyleCnt="0"/>
      <dgm:spPr/>
    </dgm:pt>
    <dgm:pt modelId="{F50B57F9-5E44-41B3-BBFE-F2E00CFF6680}" type="pres">
      <dgm:prSet presAssocID="{9BB9540C-47F8-4476-864D-5A3DB01C5600}" presName="node" presStyleLbl="node1" presStyleIdx="2" presStyleCnt="5">
        <dgm:presLayoutVars>
          <dgm:bulletEnabled val="1"/>
        </dgm:presLayoutVars>
      </dgm:prSet>
      <dgm:spPr/>
    </dgm:pt>
    <dgm:pt modelId="{B8B4547A-928D-462B-A90A-8FA0FD13D52A}" type="pres">
      <dgm:prSet presAssocID="{6671B306-D4B8-4152-B92B-1E0B0C9FC64C}" presName="sibTrans" presStyleCnt="0"/>
      <dgm:spPr/>
    </dgm:pt>
    <dgm:pt modelId="{228BB53F-E932-46DC-B615-7F5EDEA2B7DD}" type="pres">
      <dgm:prSet presAssocID="{9BBF50EC-85AF-4827-8CF8-EB9D64A335BD}" presName="node" presStyleLbl="node1" presStyleIdx="3" presStyleCnt="5">
        <dgm:presLayoutVars>
          <dgm:bulletEnabled val="1"/>
        </dgm:presLayoutVars>
      </dgm:prSet>
      <dgm:spPr/>
    </dgm:pt>
    <dgm:pt modelId="{4285F0C9-D912-4DA6-B85C-C5C8330DBC03}" type="pres">
      <dgm:prSet presAssocID="{C289A158-90E9-4361-9E51-2E740AC92775}" presName="sibTrans" presStyleCnt="0"/>
      <dgm:spPr/>
    </dgm:pt>
    <dgm:pt modelId="{26979002-69B7-4925-8F23-FD5AF0213CE1}" type="pres">
      <dgm:prSet presAssocID="{FB61F806-65C9-40B6-8061-BAFF2A0DE1E2}" presName="node" presStyleLbl="node1" presStyleIdx="4" presStyleCnt="5">
        <dgm:presLayoutVars>
          <dgm:bulletEnabled val="1"/>
        </dgm:presLayoutVars>
      </dgm:prSet>
      <dgm:spPr/>
    </dgm:pt>
  </dgm:ptLst>
  <dgm:cxnLst>
    <dgm:cxn modelId="{BF8AAE15-F6F4-42B1-B9FC-F4B2ABD3D91C}" srcId="{50EFED36-7D13-4320-934C-310CBB4DC143}" destId="{82568172-B409-48B8-B3DD-E73BBDFD460C}" srcOrd="0" destOrd="0" parTransId="{39D1ED7B-186E-4DA2-B6A2-22C76EB25196}" sibTransId="{F4AF94C9-896A-4468-A197-DAC0C529FBA5}"/>
    <dgm:cxn modelId="{28977B23-2B3B-45A8-912B-3CB885AA694D}" srcId="{50EFED36-7D13-4320-934C-310CBB4DC143}" destId="{FB61F806-65C9-40B6-8061-BAFF2A0DE1E2}" srcOrd="4" destOrd="0" parTransId="{BAF92793-4157-43EF-9915-733898D9C49B}" sibTransId="{5DE45242-FA8C-4A3A-8254-CE227C083910}"/>
    <dgm:cxn modelId="{56FC6231-772B-4304-A63C-4D3E2B2C6403}" type="presOf" srcId="{9BBF50EC-85AF-4827-8CF8-EB9D64A335BD}" destId="{228BB53F-E932-46DC-B615-7F5EDEA2B7DD}" srcOrd="0" destOrd="0" presId="urn:microsoft.com/office/officeart/2005/8/layout/default"/>
    <dgm:cxn modelId="{F33B5735-39CD-4E76-B4CA-2914144F4312}" type="presOf" srcId="{9BB9540C-47F8-4476-864D-5A3DB01C5600}" destId="{F50B57F9-5E44-41B3-BBFE-F2E00CFF6680}" srcOrd="0" destOrd="0" presId="urn:microsoft.com/office/officeart/2005/8/layout/default"/>
    <dgm:cxn modelId="{69628A36-657B-48F6-9EC8-7EA6B348E462}" type="presOf" srcId="{FEA82A8A-75A1-4700-BE81-26A0368C4533}" destId="{8090877D-9FBD-433B-BE0C-0E022DB6CB17}" srcOrd="0" destOrd="0" presId="urn:microsoft.com/office/officeart/2005/8/layout/default"/>
    <dgm:cxn modelId="{CCB8087A-034D-4626-B42D-04D59758E1F4}" srcId="{50EFED36-7D13-4320-934C-310CBB4DC143}" destId="{9BBF50EC-85AF-4827-8CF8-EB9D64A335BD}" srcOrd="3" destOrd="0" parTransId="{8429F2CD-D803-4246-9231-9A66D2B08D9E}" sibTransId="{C289A158-90E9-4361-9E51-2E740AC92775}"/>
    <dgm:cxn modelId="{4F4D7B88-495F-4CF2-930D-4239717AC249}" type="presOf" srcId="{82568172-B409-48B8-B3DD-E73BBDFD460C}" destId="{F0A1260C-1772-4B35-ADB0-A9E565201D88}" srcOrd="0" destOrd="0" presId="urn:microsoft.com/office/officeart/2005/8/layout/default"/>
    <dgm:cxn modelId="{17D5B1AB-ACA2-48DC-9D0F-C26708A76228}" srcId="{50EFED36-7D13-4320-934C-310CBB4DC143}" destId="{9BB9540C-47F8-4476-864D-5A3DB01C5600}" srcOrd="2" destOrd="0" parTransId="{E9609538-54D3-4C16-909C-59F396E638BC}" sibTransId="{6671B306-D4B8-4152-B92B-1E0B0C9FC64C}"/>
    <dgm:cxn modelId="{1E37D7BB-5F42-4EB5-B8BD-0B96F427D7C3}" type="presOf" srcId="{50EFED36-7D13-4320-934C-310CBB4DC143}" destId="{C3D3A57A-ACCA-42FA-B567-0165275BDB15}" srcOrd="0" destOrd="0" presId="urn:microsoft.com/office/officeart/2005/8/layout/default"/>
    <dgm:cxn modelId="{9F1550CB-FF44-4461-B8CC-D62DE67C3C6F}" type="presOf" srcId="{FB61F806-65C9-40B6-8061-BAFF2A0DE1E2}" destId="{26979002-69B7-4925-8F23-FD5AF0213CE1}" srcOrd="0" destOrd="0" presId="urn:microsoft.com/office/officeart/2005/8/layout/default"/>
    <dgm:cxn modelId="{F4696BF2-36E9-4D06-AE22-9ABA7D6AF363}" srcId="{50EFED36-7D13-4320-934C-310CBB4DC143}" destId="{FEA82A8A-75A1-4700-BE81-26A0368C4533}" srcOrd="1" destOrd="0" parTransId="{7A6A4905-3A3D-4A88-8AC3-5528DD3F14BA}" sibTransId="{49C4C176-4CB5-4802-8762-3092A14CFC1D}"/>
    <dgm:cxn modelId="{7446C18F-046C-42C4-9EC5-1E917D5D056D}" type="presParOf" srcId="{C3D3A57A-ACCA-42FA-B567-0165275BDB15}" destId="{F0A1260C-1772-4B35-ADB0-A9E565201D88}" srcOrd="0" destOrd="0" presId="urn:microsoft.com/office/officeart/2005/8/layout/default"/>
    <dgm:cxn modelId="{5D59400D-A406-4CE6-ADF5-344780D86A30}" type="presParOf" srcId="{C3D3A57A-ACCA-42FA-B567-0165275BDB15}" destId="{3D19DB7D-7F05-4E57-A56F-728B600B1754}" srcOrd="1" destOrd="0" presId="urn:microsoft.com/office/officeart/2005/8/layout/default"/>
    <dgm:cxn modelId="{D4CE3B04-FA75-4433-8F67-264EBFE80AE6}" type="presParOf" srcId="{C3D3A57A-ACCA-42FA-B567-0165275BDB15}" destId="{8090877D-9FBD-433B-BE0C-0E022DB6CB17}" srcOrd="2" destOrd="0" presId="urn:microsoft.com/office/officeart/2005/8/layout/default"/>
    <dgm:cxn modelId="{C4BBFF60-EA66-4A19-80F0-4BAF5A3ED6E3}" type="presParOf" srcId="{C3D3A57A-ACCA-42FA-B567-0165275BDB15}" destId="{26C26CA1-44AB-4246-BE29-56A065CD0FCC}" srcOrd="3" destOrd="0" presId="urn:microsoft.com/office/officeart/2005/8/layout/default"/>
    <dgm:cxn modelId="{8ECDDB2C-C1C4-4231-B6B3-1949ACDA45D2}" type="presParOf" srcId="{C3D3A57A-ACCA-42FA-B567-0165275BDB15}" destId="{F50B57F9-5E44-41B3-BBFE-F2E00CFF6680}" srcOrd="4" destOrd="0" presId="urn:microsoft.com/office/officeart/2005/8/layout/default"/>
    <dgm:cxn modelId="{2BF65324-BFFB-4DC2-860C-C79D6ECB7FD9}" type="presParOf" srcId="{C3D3A57A-ACCA-42FA-B567-0165275BDB15}" destId="{B8B4547A-928D-462B-A90A-8FA0FD13D52A}" srcOrd="5" destOrd="0" presId="urn:microsoft.com/office/officeart/2005/8/layout/default"/>
    <dgm:cxn modelId="{5D690562-1141-4AE3-B999-68508959B54E}" type="presParOf" srcId="{C3D3A57A-ACCA-42FA-B567-0165275BDB15}" destId="{228BB53F-E932-46DC-B615-7F5EDEA2B7DD}" srcOrd="6" destOrd="0" presId="urn:microsoft.com/office/officeart/2005/8/layout/default"/>
    <dgm:cxn modelId="{E6AFCC7D-2ACE-4204-B5C7-6F7526D91621}" type="presParOf" srcId="{C3D3A57A-ACCA-42FA-B567-0165275BDB15}" destId="{4285F0C9-D912-4DA6-B85C-C5C8330DBC03}" srcOrd="7" destOrd="0" presId="urn:microsoft.com/office/officeart/2005/8/layout/default"/>
    <dgm:cxn modelId="{B7541F6D-ABEE-43E3-890E-3A958D88E7F4}" type="presParOf" srcId="{C3D3A57A-ACCA-42FA-B567-0165275BDB15}" destId="{26979002-69B7-4925-8F23-FD5AF0213CE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63AAC4-D658-42BE-8B8C-19D0EB0531B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D353FFA-F7B5-45D3-801C-567BED509154}">
      <dgm:prSet/>
      <dgm:spPr>
        <a:solidFill>
          <a:srgbClr val="102F75"/>
        </a:solidFill>
      </dgm:spPr>
      <dgm:t>
        <a:bodyPr/>
        <a:lstStyle/>
        <a:p>
          <a:r>
            <a:rPr lang="nl-NL">
              <a:latin typeface="Calibri Light" panose="020F0302020204030204"/>
            </a:rPr>
            <a:t>Kwaliteitsverpleegkundige</a:t>
          </a:r>
          <a:endParaRPr lang="en-US"/>
        </a:p>
      </dgm:t>
    </dgm:pt>
    <dgm:pt modelId="{D3C3EB17-4B26-4ABA-8699-6FA695432E55}" type="parTrans" cxnId="{9B22545A-A336-4990-AD42-FD9D4E09CED0}">
      <dgm:prSet/>
      <dgm:spPr/>
      <dgm:t>
        <a:bodyPr/>
        <a:lstStyle/>
        <a:p>
          <a:endParaRPr lang="en-US"/>
        </a:p>
      </dgm:t>
    </dgm:pt>
    <dgm:pt modelId="{DF5B788A-96F5-456A-97A3-EAF39C0F9AD2}" type="sibTrans" cxnId="{9B22545A-A336-4990-AD42-FD9D4E09CED0}">
      <dgm:prSet/>
      <dgm:spPr/>
      <dgm:t>
        <a:bodyPr/>
        <a:lstStyle/>
        <a:p>
          <a:endParaRPr lang="en-US"/>
        </a:p>
      </dgm:t>
    </dgm:pt>
    <dgm:pt modelId="{A6176FBC-122A-46AB-AB8C-BF9732BF1CA5}">
      <dgm:prSet/>
      <dgm:spPr>
        <a:solidFill>
          <a:srgbClr val="0073A0"/>
        </a:solidFill>
      </dgm:spPr>
      <dgm:t>
        <a:bodyPr/>
        <a:lstStyle/>
        <a:p>
          <a:r>
            <a:rPr lang="nl-NL"/>
            <a:t>Arts</a:t>
          </a:r>
          <a:endParaRPr lang="en-US"/>
        </a:p>
      </dgm:t>
    </dgm:pt>
    <dgm:pt modelId="{C0936E82-174E-444D-80E6-A6DC9EA259FF}" type="parTrans" cxnId="{A54EE7ED-01AA-466D-89E7-E427C4636953}">
      <dgm:prSet/>
      <dgm:spPr/>
      <dgm:t>
        <a:bodyPr/>
        <a:lstStyle/>
        <a:p>
          <a:endParaRPr lang="en-US"/>
        </a:p>
      </dgm:t>
    </dgm:pt>
    <dgm:pt modelId="{7A524056-E528-46A1-8604-885153662EAA}" type="sibTrans" cxnId="{A54EE7ED-01AA-466D-89E7-E427C4636953}">
      <dgm:prSet/>
      <dgm:spPr/>
      <dgm:t>
        <a:bodyPr/>
        <a:lstStyle/>
        <a:p>
          <a:endParaRPr lang="en-US"/>
        </a:p>
      </dgm:t>
    </dgm:pt>
    <dgm:pt modelId="{4F627747-7DB8-4D22-A0BA-189F25C21E15}">
      <dgm:prSet phldr="0"/>
      <dgm:spPr>
        <a:solidFill>
          <a:srgbClr val="3BA2B3"/>
        </a:solidFill>
      </dgm:spPr>
      <dgm:t>
        <a:bodyPr/>
        <a:lstStyle/>
        <a:p>
          <a:pPr rtl="0"/>
          <a:r>
            <a:rPr lang="en-US" err="1">
              <a:latin typeface="Aptos Display" panose="02110004020202020204"/>
            </a:rPr>
            <a:t>Aandachtsvelders</a:t>
          </a:r>
          <a:r>
            <a:rPr lang="en-US">
              <a:latin typeface="Aptos Display" panose="02110004020202020204"/>
            </a:rPr>
            <a:t> palliatieve </a:t>
          </a:r>
          <a:r>
            <a:rPr lang="en-US" err="1">
              <a:latin typeface="Aptos Display" panose="02110004020202020204"/>
            </a:rPr>
            <a:t>zorg</a:t>
          </a:r>
          <a:endParaRPr lang="en-US" err="1"/>
        </a:p>
      </dgm:t>
    </dgm:pt>
    <dgm:pt modelId="{4A330522-D3DA-4D10-AD88-257AC8265D37}" type="parTrans" cxnId="{01571BFD-531E-45EC-B412-C2BF0A32A550}">
      <dgm:prSet/>
      <dgm:spPr/>
      <dgm:t>
        <a:bodyPr/>
        <a:lstStyle/>
        <a:p>
          <a:endParaRPr lang="en-US"/>
        </a:p>
      </dgm:t>
    </dgm:pt>
    <dgm:pt modelId="{1ACE2EBF-62DC-4CBE-BFBD-9D916CFC07F7}" type="sibTrans" cxnId="{01571BFD-531E-45EC-B412-C2BF0A32A550}">
      <dgm:prSet/>
      <dgm:spPr/>
      <dgm:t>
        <a:bodyPr/>
        <a:lstStyle/>
        <a:p>
          <a:endParaRPr lang="en-US"/>
        </a:p>
      </dgm:t>
    </dgm:pt>
    <dgm:pt modelId="{3D78E795-D3C2-4BF0-B36F-3E296ED159FD}">
      <dgm:prSet/>
      <dgm:spPr>
        <a:solidFill>
          <a:srgbClr val="85D5CC"/>
        </a:solidFill>
      </dgm:spPr>
      <dgm:t>
        <a:bodyPr/>
        <a:lstStyle/>
        <a:p>
          <a:r>
            <a:rPr lang="nl-NL" dirty="0"/>
            <a:t>(Locatie)manager</a:t>
          </a:r>
          <a:endParaRPr lang="en-US" dirty="0"/>
        </a:p>
      </dgm:t>
    </dgm:pt>
    <dgm:pt modelId="{EB8AA2A6-E957-4491-86E4-2A32CFF74FF9}" type="parTrans" cxnId="{93F880A8-CD07-4DED-A864-EA80A8615A1C}">
      <dgm:prSet/>
      <dgm:spPr/>
      <dgm:t>
        <a:bodyPr/>
        <a:lstStyle/>
        <a:p>
          <a:endParaRPr lang="en-US"/>
        </a:p>
      </dgm:t>
    </dgm:pt>
    <dgm:pt modelId="{1517A1BB-9506-49F9-BB49-7E148A53D28D}" type="sibTrans" cxnId="{93F880A8-CD07-4DED-A864-EA80A8615A1C}">
      <dgm:prSet/>
      <dgm:spPr/>
      <dgm:t>
        <a:bodyPr/>
        <a:lstStyle/>
        <a:p>
          <a:endParaRPr lang="en-US"/>
        </a:p>
      </dgm:t>
    </dgm:pt>
    <dgm:pt modelId="{3CB5A338-6F0E-437C-935B-8089932AE12E}">
      <dgm:prSet/>
      <dgm:spPr>
        <a:solidFill>
          <a:srgbClr val="4DBCC6"/>
        </a:solidFill>
      </dgm:spPr>
      <dgm:t>
        <a:bodyPr/>
        <a:lstStyle/>
        <a:p>
          <a:r>
            <a:rPr lang="nl-NL">
              <a:latin typeface="Aptos Display" panose="02110004020202020204"/>
            </a:rPr>
            <a:t>Paramedicus</a:t>
          </a:r>
          <a:endParaRPr lang="en-US"/>
        </a:p>
      </dgm:t>
    </dgm:pt>
    <dgm:pt modelId="{A230B0C1-8AD4-47C8-8A24-13BF99E99A4D}" type="sibTrans" cxnId="{0EDF1563-F23F-4830-A5A7-01132A5FA0B4}">
      <dgm:prSet/>
      <dgm:spPr/>
      <dgm:t>
        <a:bodyPr/>
        <a:lstStyle/>
        <a:p>
          <a:endParaRPr lang="en-US"/>
        </a:p>
      </dgm:t>
    </dgm:pt>
    <dgm:pt modelId="{8F62A532-D255-4309-B328-4E9D7A01021C}" type="parTrans" cxnId="{0EDF1563-F23F-4830-A5A7-01132A5FA0B4}">
      <dgm:prSet/>
      <dgm:spPr/>
      <dgm:t>
        <a:bodyPr/>
        <a:lstStyle/>
        <a:p>
          <a:endParaRPr lang="en-US"/>
        </a:p>
      </dgm:t>
    </dgm:pt>
    <dgm:pt modelId="{C12A2E43-F705-4551-BCE7-189B77FF13B6}" type="pres">
      <dgm:prSet presAssocID="{9463AAC4-D658-42BE-8B8C-19D0EB0531B9}" presName="linear" presStyleCnt="0">
        <dgm:presLayoutVars>
          <dgm:animLvl val="lvl"/>
          <dgm:resizeHandles val="exact"/>
        </dgm:presLayoutVars>
      </dgm:prSet>
      <dgm:spPr/>
    </dgm:pt>
    <dgm:pt modelId="{2868DCB2-1476-4D0B-87AF-B2A9ABE6F646}" type="pres">
      <dgm:prSet presAssocID="{CD353FFA-F7B5-45D3-801C-567BED509154}" presName="parentText" presStyleLbl="node1" presStyleIdx="0" presStyleCnt="5">
        <dgm:presLayoutVars>
          <dgm:chMax val="0"/>
          <dgm:bulletEnabled val="1"/>
        </dgm:presLayoutVars>
      </dgm:prSet>
      <dgm:spPr/>
    </dgm:pt>
    <dgm:pt modelId="{E769AA3C-6D5E-40CD-9E43-B4E3019AFE25}" type="pres">
      <dgm:prSet presAssocID="{DF5B788A-96F5-456A-97A3-EAF39C0F9AD2}" presName="spacer" presStyleCnt="0"/>
      <dgm:spPr/>
    </dgm:pt>
    <dgm:pt modelId="{2902C587-EEE1-48B1-A383-0F20A546BA71}" type="pres">
      <dgm:prSet presAssocID="{A6176FBC-122A-46AB-AB8C-BF9732BF1CA5}" presName="parentText" presStyleLbl="node1" presStyleIdx="1" presStyleCnt="5">
        <dgm:presLayoutVars>
          <dgm:chMax val="0"/>
          <dgm:bulletEnabled val="1"/>
        </dgm:presLayoutVars>
      </dgm:prSet>
      <dgm:spPr/>
    </dgm:pt>
    <dgm:pt modelId="{076A81F7-CD4B-4062-9184-1E70C1CD26B4}" type="pres">
      <dgm:prSet presAssocID="{7A524056-E528-46A1-8604-885153662EAA}" presName="spacer" presStyleCnt="0"/>
      <dgm:spPr/>
    </dgm:pt>
    <dgm:pt modelId="{A0F16F29-1549-4567-9252-47F274B0E9E4}" type="pres">
      <dgm:prSet presAssocID="{4F627747-7DB8-4D22-A0BA-189F25C21E15}" presName="parentText" presStyleLbl="node1" presStyleIdx="2" presStyleCnt="5">
        <dgm:presLayoutVars>
          <dgm:chMax val="0"/>
          <dgm:bulletEnabled val="1"/>
        </dgm:presLayoutVars>
      </dgm:prSet>
      <dgm:spPr/>
    </dgm:pt>
    <dgm:pt modelId="{110DA1D4-DF3B-40E7-9E93-654782BE6C36}" type="pres">
      <dgm:prSet presAssocID="{1ACE2EBF-62DC-4CBE-BFBD-9D916CFC07F7}" presName="spacer" presStyleCnt="0"/>
      <dgm:spPr/>
    </dgm:pt>
    <dgm:pt modelId="{C4E6868D-12D4-4D2F-B716-03152578164F}" type="pres">
      <dgm:prSet presAssocID="{3CB5A338-6F0E-437C-935B-8089932AE12E}" presName="parentText" presStyleLbl="node1" presStyleIdx="3" presStyleCnt="5">
        <dgm:presLayoutVars>
          <dgm:chMax val="0"/>
          <dgm:bulletEnabled val="1"/>
        </dgm:presLayoutVars>
      </dgm:prSet>
      <dgm:spPr/>
    </dgm:pt>
    <dgm:pt modelId="{55B9A8BC-00C6-4B49-8951-89336E6AD5A2}" type="pres">
      <dgm:prSet presAssocID="{A230B0C1-8AD4-47C8-8A24-13BF99E99A4D}" presName="spacer" presStyleCnt="0"/>
      <dgm:spPr/>
    </dgm:pt>
    <dgm:pt modelId="{2BA4508B-0B92-4B2E-8151-31FA3272FB89}" type="pres">
      <dgm:prSet presAssocID="{3D78E795-D3C2-4BF0-B36F-3E296ED159FD}" presName="parentText" presStyleLbl="node1" presStyleIdx="4" presStyleCnt="5">
        <dgm:presLayoutVars>
          <dgm:chMax val="0"/>
          <dgm:bulletEnabled val="1"/>
        </dgm:presLayoutVars>
      </dgm:prSet>
      <dgm:spPr/>
    </dgm:pt>
  </dgm:ptLst>
  <dgm:cxnLst>
    <dgm:cxn modelId="{120FE20C-1A0E-442E-B1AF-2DB06B7AA985}" type="presOf" srcId="{9463AAC4-D658-42BE-8B8C-19D0EB0531B9}" destId="{C12A2E43-F705-4551-BCE7-189B77FF13B6}" srcOrd="0" destOrd="0" presId="urn:microsoft.com/office/officeart/2005/8/layout/vList2"/>
    <dgm:cxn modelId="{FD737F26-46D7-4329-8032-3F8001056FC7}" type="presOf" srcId="{CD353FFA-F7B5-45D3-801C-567BED509154}" destId="{2868DCB2-1476-4D0B-87AF-B2A9ABE6F646}" srcOrd="0" destOrd="0" presId="urn:microsoft.com/office/officeart/2005/8/layout/vList2"/>
    <dgm:cxn modelId="{3021172C-69E9-46DA-905F-8FDCCC8C1FC0}" type="presOf" srcId="{3CB5A338-6F0E-437C-935B-8089932AE12E}" destId="{C4E6868D-12D4-4D2F-B716-03152578164F}" srcOrd="0" destOrd="0" presId="urn:microsoft.com/office/officeart/2005/8/layout/vList2"/>
    <dgm:cxn modelId="{0EDF1563-F23F-4830-A5A7-01132A5FA0B4}" srcId="{9463AAC4-D658-42BE-8B8C-19D0EB0531B9}" destId="{3CB5A338-6F0E-437C-935B-8089932AE12E}" srcOrd="3" destOrd="0" parTransId="{8F62A532-D255-4309-B328-4E9D7A01021C}" sibTransId="{A230B0C1-8AD4-47C8-8A24-13BF99E99A4D}"/>
    <dgm:cxn modelId="{03CF7852-56A9-4173-81C9-4CF872BF1EEC}" type="presOf" srcId="{4F627747-7DB8-4D22-A0BA-189F25C21E15}" destId="{A0F16F29-1549-4567-9252-47F274B0E9E4}" srcOrd="0" destOrd="0" presId="urn:microsoft.com/office/officeart/2005/8/layout/vList2"/>
    <dgm:cxn modelId="{9B22545A-A336-4990-AD42-FD9D4E09CED0}" srcId="{9463AAC4-D658-42BE-8B8C-19D0EB0531B9}" destId="{CD353FFA-F7B5-45D3-801C-567BED509154}" srcOrd="0" destOrd="0" parTransId="{D3C3EB17-4B26-4ABA-8699-6FA695432E55}" sibTransId="{DF5B788A-96F5-456A-97A3-EAF39C0F9AD2}"/>
    <dgm:cxn modelId="{93F880A8-CD07-4DED-A864-EA80A8615A1C}" srcId="{9463AAC4-D658-42BE-8B8C-19D0EB0531B9}" destId="{3D78E795-D3C2-4BF0-B36F-3E296ED159FD}" srcOrd="4" destOrd="0" parTransId="{EB8AA2A6-E957-4491-86E4-2A32CFF74FF9}" sibTransId="{1517A1BB-9506-49F9-BB49-7E148A53D28D}"/>
    <dgm:cxn modelId="{8BD6AAE1-B159-405C-B70B-54E9DEE837B0}" type="presOf" srcId="{A6176FBC-122A-46AB-AB8C-BF9732BF1CA5}" destId="{2902C587-EEE1-48B1-A383-0F20A546BA71}" srcOrd="0" destOrd="0" presId="urn:microsoft.com/office/officeart/2005/8/layout/vList2"/>
    <dgm:cxn modelId="{A54EE7ED-01AA-466D-89E7-E427C4636953}" srcId="{9463AAC4-D658-42BE-8B8C-19D0EB0531B9}" destId="{A6176FBC-122A-46AB-AB8C-BF9732BF1CA5}" srcOrd="1" destOrd="0" parTransId="{C0936E82-174E-444D-80E6-A6DC9EA259FF}" sibTransId="{7A524056-E528-46A1-8604-885153662EAA}"/>
    <dgm:cxn modelId="{11AA5BF1-1579-4EEC-8961-8150980CA9A7}" type="presOf" srcId="{3D78E795-D3C2-4BF0-B36F-3E296ED159FD}" destId="{2BA4508B-0B92-4B2E-8151-31FA3272FB89}" srcOrd="0" destOrd="0" presId="urn:microsoft.com/office/officeart/2005/8/layout/vList2"/>
    <dgm:cxn modelId="{01571BFD-531E-45EC-B412-C2BF0A32A550}" srcId="{9463AAC4-D658-42BE-8B8C-19D0EB0531B9}" destId="{4F627747-7DB8-4D22-A0BA-189F25C21E15}" srcOrd="2" destOrd="0" parTransId="{4A330522-D3DA-4D10-AD88-257AC8265D37}" sibTransId="{1ACE2EBF-62DC-4CBE-BFBD-9D916CFC07F7}"/>
    <dgm:cxn modelId="{1BD9E99E-550E-413B-BDC0-A526D521C50D}" type="presParOf" srcId="{C12A2E43-F705-4551-BCE7-189B77FF13B6}" destId="{2868DCB2-1476-4D0B-87AF-B2A9ABE6F646}" srcOrd="0" destOrd="0" presId="urn:microsoft.com/office/officeart/2005/8/layout/vList2"/>
    <dgm:cxn modelId="{CFE83A08-AEB0-4875-A19D-C5B4B0F9E192}" type="presParOf" srcId="{C12A2E43-F705-4551-BCE7-189B77FF13B6}" destId="{E769AA3C-6D5E-40CD-9E43-B4E3019AFE25}" srcOrd="1" destOrd="0" presId="urn:microsoft.com/office/officeart/2005/8/layout/vList2"/>
    <dgm:cxn modelId="{E8461CBD-E467-4EA8-86B3-EBA613CC249C}" type="presParOf" srcId="{C12A2E43-F705-4551-BCE7-189B77FF13B6}" destId="{2902C587-EEE1-48B1-A383-0F20A546BA71}" srcOrd="2" destOrd="0" presId="urn:microsoft.com/office/officeart/2005/8/layout/vList2"/>
    <dgm:cxn modelId="{2368D45F-FD33-4B8B-9AD0-69A75D14DE62}" type="presParOf" srcId="{C12A2E43-F705-4551-BCE7-189B77FF13B6}" destId="{076A81F7-CD4B-4062-9184-1E70C1CD26B4}" srcOrd="3" destOrd="0" presId="urn:microsoft.com/office/officeart/2005/8/layout/vList2"/>
    <dgm:cxn modelId="{1D027C2E-F7B3-405E-9E94-4EBAAD33E7BA}" type="presParOf" srcId="{C12A2E43-F705-4551-BCE7-189B77FF13B6}" destId="{A0F16F29-1549-4567-9252-47F274B0E9E4}" srcOrd="4" destOrd="0" presId="urn:microsoft.com/office/officeart/2005/8/layout/vList2"/>
    <dgm:cxn modelId="{1AE6B4BC-665B-4FA5-AA7F-49B16B8B41FC}" type="presParOf" srcId="{C12A2E43-F705-4551-BCE7-189B77FF13B6}" destId="{110DA1D4-DF3B-40E7-9E93-654782BE6C36}" srcOrd="5" destOrd="0" presId="urn:microsoft.com/office/officeart/2005/8/layout/vList2"/>
    <dgm:cxn modelId="{584DCEB0-10D3-4F2C-86AE-FE4059AA6D82}" type="presParOf" srcId="{C12A2E43-F705-4551-BCE7-189B77FF13B6}" destId="{C4E6868D-12D4-4D2F-B716-03152578164F}" srcOrd="6" destOrd="0" presId="urn:microsoft.com/office/officeart/2005/8/layout/vList2"/>
    <dgm:cxn modelId="{BBADBA79-7A56-4FB0-BF02-439C65EB8A2F}" type="presParOf" srcId="{C12A2E43-F705-4551-BCE7-189B77FF13B6}" destId="{55B9A8BC-00C6-4B49-8951-89336E6AD5A2}" srcOrd="7" destOrd="0" presId="urn:microsoft.com/office/officeart/2005/8/layout/vList2"/>
    <dgm:cxn modelId="{3490B370-BD7B-443C-A987-3C2C489CC8AA}" type="presParOf" srcId="{C12A2E43-F705-4551-BCE7-189B77FF13B6}" destId="{2BA4508B-0B92-4B2E-8151-31FA3272FB8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E7AF0-4B94-48D6-864C-B96BE314278A}">
      <dsp:nvSpPr>
        <dsp:cNvPr id="0" name=""/>
        <dsp:cNvSpPr/>
      </dsp:nvSpPr>
      <dsp:spPr>
        <a:xfrm>
          <a:off x="6360" y="511808"/>
          <a:ext cx="1988233" cy="2385879"/>
        </a:xfrm>
        <a:prstGeom prst="rect">
          <a:avLst/>
        </a:prstGeom>
        <a:solidFill>
          <a:srgbClr val="102F75"/>
        </a:solidFill>
        <a:ln w="1270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6393" tIns="0" rIns="196393" bIns="330200" numCol="1" spcCol="1270" anchor="t" anchorCtr="0">
          <a:noAutofit/>
        </a:bodyPr>
        <a:lstStyle/>
        <a:p>
          <a:pPr marL="0" lvl="0" indent="0" algn="l" defTabSz="755650">
            <a:lnSpc>
              <a:spcPct val="90000"/>
            </a:lnSpc>
            <a:spcBef>
              <a:spcPct val="0"/>
            </a:spcBef>
            <a:spcAft>
              <a:spcPct val="35000"/>
            </a:spcAft>
            <a:buNone/>
          </a:pPr>
          <a:r>
            <a:rPr lang="nl-NL" sz="1700" b="1" kern="1200" dirty="0"/>
            <a:t>Implementatie van het Zorgpad Palliatieve Zorg waardoor:</a:t>
          </a:r>
          <a:endParaRPr lang="en-US" sz="1700" kern="1200" dirty="0"/>
        </a:p>
      </dsp:txBody>
      <dsp:txXfrm>
        <a:off x="6360" y="1466160"/>
        <a:ext cx="1988233" cy="1431527"/>
      </dsp:txXfrm>
    </dsp:sp>
    <dsp:sp modelId="{503653C8-61A7-47BE-9A30-B8EF8B19C44C}">
      <dsp:nvSpPr>
        <dsp:cNvPr id="0" name=""/>
        <dsp:cNvSpPr/>
      </dsp:nvSpPr>
      <dsp:spPr>
        <a:xfrm>
          <a:off x="6360" y="511808"/>
          <a:ext cx="1988233" cy="954351"/>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96393" tIns="165100" rIns="196393" bIns="165100" numCol="1" spcCol="1270" anchor="ctr" anchorCtr="0">
          <a:noAutofit/>
        </a:bodyPr>
        <a:lstStyle/>
        <a:p>
          <a:pPr marL="0" lvl="0" indent="0" algn="l" defTabSz="1955800">
            <a:lnSpc>
              <a:spcPct val="90000"/>
            </a:lnSpc>
            <a:spcBef>
              <a:spcPct val="0"/>
            </a:spcBef>
            <a:spcAft>
              <a:spcPct val="35000"/>
            </a:spcAft>
            <a:buNone/>
          </a:pPr>
          <a:r>
            <a:rPr lang="en-US" sz="4400" kern="1200"/>
            <a:t>01</a:t>
          </a:r>
        </a:p>
      </dsp:txBody>
      <dsp:txXfrm>
        <a:off x="6360" y="511808"/>
        <a:ext cx="1988233" cy="954351"/>
      </dsp:txXfrm>
    </dsp:sp>
    <dsp:sp modelId="{5919A8F0-B796-427E-9899-AC3F2A9F3AEB}">
      <dsp:nvSpPr>
        <dsp:cNvPr id="0" name=""/>
        <dsp:cNvSpPr/>
      </dsp:nvSpPr>
      <dsp:spPr>
        <a:xfrm>
          <a:off x="2153652" y="511808"/>
          <a:ext cx="1988233" cy="2385879"/>
        </a:xfrm>
        <a:prstGeom prst="rect">
          <a:avLst/>
        </a:prstGeom>
        <a:solidFill>
          <a:srgbClr val="0073A0"/>
        </a:solidFill>
        <a:ln w="1270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6393" tIns="0" rIns="196393" bIns="330200" numCol="1" spcCol="1270" anchor="t" anchorCtr="0">
          <a:noAutofit/>
        </a:bodyPr>
        <a:lstStyle/>
        <a:p>
          <a:pPr marL="0" lvl="0" indent="0" algn="l" defTabSz="755650">
            <a:lnSpc>
              <a:spcPct val="90000"/>
            </a:lnSpc>
            <a:spcBef>
              <a:spcPct val="0"/>
            </a:spcBef>
            <a:spcAft>
              <a:spcPct val="35000"/>
            </a:spcAft>
            <a:buNone/>
          </a:pPr>
          <a:r>
            <a:rPr lang="nl-NL" sz="1700" b="1" kern="1200" dirty="0"/>
            <a:t>Bewoners krijgen op tijd goede palliatieve zorg </a:t>
          </a:r>
          <a:endParaRPr lang="en-US" sz="1700" kern="1200" dirty="0"/>
        </a:p>
      </dsp:txBody>
      <dsp:txXfrm>
        <a:off x="2153652" y="1466160"/>
        <a:ext cx="1988233" cy="1431527"/>
      </dsp:txXfrm>
    </dsp:sp>
    <dsp:sp modelId="{C663F3AD-1985-4E75-BD16-841774F439D1}">
      <dsp:nvSpPr>
        <dsp:cNvPr id="0" name=""/>
        <dsp:cNvSpPr/>
      </dsp:nvSpPr>
      <dsp:spPr>
        <a:xfrm>
          <a:off x="2153652" y="511808"/>
          <a:ext cx="1988233" cy="954351"/>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96393" tIns="165100" rIns="196393" bIns="165100" numCol="1" spcCol="1270" anchor="ctr" anchorCtr="0">
          <a:noAutofit/>
        </a:bodyPr>
        <a:lstStyle/>
        <a:p>
          <a:pPr marL="0" lvl="0" indent="0" algn="l" defTabSz="1955800">
            <a:lnSpc>
              <a:spcPct val="90000"/>
            </a:lnSpc>
            <a:spcBef>
              <a:spcPct val="0"/>
            </a:spcBef>
            <a:spcAft>
              <a:spcPct val="35000"/>
            </a:spcAft>
            <a:buNone/>
          </a:pPr>
          <a:r>
            <a:rPr lang="en-US" sz="4400" kern="1200"/>
            <a:t>02</a:t>
          </a:r>
        </a:p>
      </dsp:txBody>
      <dsp:txXfrm>
        <a:off x="2153652" y="511808"/>
        <a:ext cx="1988233" cy="954351"/>
      </dsp:txXfrm>
    </dsp:sp>
    <dsp:sp modelId="{77200579-D671-4054-9698-5B6993294ACF}">
      <dsp:nvSpPr>
        <dsp:cNvPr id="0" name=""/>
        <dsp:cNvSpPr/>
      </dsp:nvSpPr>
      <dsp:spPr>
        <a:xfrm>
          <a:off x="4300943" y="511808"/>
          <a:ext cx="1988233" cy="2385879"/>
        </a:xfrm>
        <a:prstGeom prst="rect">
          <a:avLst/>
        </a:prstGeom>
        <a:solidFill>
          <a:srgbClr val="3BA2B3"/>
        </a:solidFill>
        <a:ln w="1270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6393" tIns="0" rIns="196393" bIns="330200" numCol="1" spcCol="1270" anchor="t" anchorCtr="0">
          <a:noAutofit/>
        </a:bodyPr>
        <a:lstStyle/>
        <a:p>
          <a:pPr marL="0" lvl="0" indent="0" algn="l" defTabSz="755650" rtl="0">
            <a:lnSpc>
              <a:spcPct val="90000"/>
            </a:lnSpc>
            <a:spcBef>
              <a:spcPct val="0"/>
            </a:spcBef>
            <a:spcAft>
              <a:spcPct val="35000"/>
            </a:spcAft>
            <a:buNone/>
          </a:pPr>
          <a:r>
            <a:rPr lang="nl-NL" sz="1700" b="1" kern="1200" dirty="0">
              <a:latin typeface="+mn-lt"/>
            </a:rPr>
            <a:t>Zorgteam zit op één lijn, ook met de behandelaren.</a:t>
          </a:r>
          <a:endParaRPr lang="en-US" sz="1700" kern="1200" dirty="0">
            <a:latin typeface="+mn-lt"/>
          </a:endParaRPr>
        </a:p>
      </dsp:txBody>
      <dsp:txXfrm>
        <a:off x="4300943" y="1466160"/>
        <a:ext cx="1988233" cy="1431527"/>
      </dsp:txXfrm>
    </dsp:sp>
    <dsp:sp modelId="{25B2237C-AEED-4739-9455-0D3C4B5B5A73}">
      <dsp:nvSpPr>
        <dsp:cNvPr id="0" name=""/>
        <dsp:cNvSpPr/>
      </dsp:nvSpPr>
      <dsp:spPr>
        <a:xfrm>
          <a:off x="4300943" y="511808"/>
          <a:ext cx="1988233" cy="954351"/>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96393" tIns="165100" rIns="196393" bIns="165100" numCol="1" spcCol="1270" anchor="ctr" anchorCtr="0">
          <a:noAutofit/>
        </a:bodyPr>
        <a:lstStyle/>
        <a:p>
          <a:pPr marL="0" lvl="0" indent="0" algn="l" defTabSz="1955800">
            <a:lnSpc>
              <a:spcPct val="90000"/>
            </a:lnSpc>
            <a:spcBef>
              <a:spcPct val="0"/>
            </a:spcBef>
            <a:spcAft>
              <a:spcPct val="35000"/>
            </a:spcAft>
            <a:buNone/>
          </a:pPr>
          <a:r>
            <a:rPr lang="en-US" sz="4400" kern="1200"/>
            <a:t>03</a:t>
          </a:r>
        </a:p>
      </dsp:txBody>
      <dsp:txXfrm>
        <a:off x="4300943" y="511808"/>
        <a:ext cx="1988233" cy="954351"/>
      </dsp:txXfrm>
    </dsp:sp>
    <dsp:sp modelId="{C1B368E3-4AB4-444A-82E3-5BFE9AD5D4DC}">
      <dsp:nvSpPr>
        <dsp:cNvPr id="0" name=""/>
        <dsp:cNvSpPr/>
      </dsp:nvSpPr>
      <dsp:spPr>
        <a:xfrm>
          <a:off x="6448235" y="511808"/>
          <a:ext cx="1988233" cy="2385879"/>
        </a:xfrm>
        <a:prstGeom prst="rect">
          <a:avLst/>
        </a:prstGeom>
        <a:solidFill>
          <a:srgbClr val="4DBCC6"/>
        </a:solidFill>
        <a:ln w="1270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6393" tIns="0" rIns="196393" bIns="330200" numCol="1" spcCol="1270" anchor="t" anchorCtr="0">
          <a:noAutofit/>
        </a:bodyPr>
        <a:lstStyle/>
        <a:p>
          <a:pPr marL="0" lvl="0" indent="0" algn="l" defTabSz="755650" rtl="0">
            <a:lnSpc>
              <a:spcPct val="90000"/>
            </a:lnSpc>
            <a:spcBef>
              <a:spcPct val="0"/>
            </a:spcBef>
            <a:spcAft>
              <a:spcPct val="35000"/>
            </a:spcAft>
            <a:buNone/>
          </a:pPr>
          <a:r>
            <a:rPr lang="nl-NL" sz="1700" b="1" kern="1200" dirty="0"/>
            <a:t>Samen signaleren zij achteruitgang</a:t>
          </a:r>
          <a:endParaRPr lang="en-US" sz="1700" kern="1200" dirty="0"/>
        </a:p>
      </dsp:txBody>
      <dsp:txXfrm>
        <a:off x="6448235" y="1466160"/>
        <a:ext cx="1988233" cy="1431527"/>
      </dsp:txXfrm>
    </dsp:sp>
    <dsp:sp modelId="{BE4CAF43-9156-4D96-A035-67A1F202D159}">
      <dsp:nvSpPr>
        <dsp:cNvPr id="0" name=""/>
        <dsp:cNvSpPr/>
      </dsp:nvSpPr>
      <dsp:spPr>
        <a:xfrm>
          <a:off x="6448235" y="511808"/>
          <a:ext cx="1988233" cy="954351"/>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96393" tIns="165100" rIns="196393" bIns="165100" numCol="1" spcCol="1270" anchor="ctr" anchorCtr="0">
          <a:noAutofit/>
        </a:bodyPr>
        <a:lstStyle/>
        <a:p>
          <a:pPr marL="0" lvl="0" indent="0" algn="l" defTabSz="1955800">
            <a:lnSpc>
              <a:spcPct val="90000"/>
            </a:lnSpc>
            <a:spcBef>
              <a:spcPct val="0"/>
            </a:spcBef>
            <a:spcAft>
              <a:spcPct val="35000"/>
            </a:spcAft>
            <a:buNone/>
          </a:pPr>
          <a:r>
            <a:rPr lang="en-US" sz="4400" kern="1200"/>
            <a:t>04</a:t>
          </a:r>
        </a:p>
      </dsp:txBody>
      <dsp:txXfrm>
        <a:off x="6448235" y="511808"/>
        <a:ext cx="1988233" cy="954351"/>
      </dsp:txXfrm>
    </dsp:sp>
    <dsp:sp modelId="{8A61BEFD-379D-48D0-AC2C-0CCF797693E6}">
      <dsp:nvSpPr>
        <dsp:cNvPr id="0" name=""/>
        <dsp:cNvSpPr/>
      </dsp:nvSpPr>
      <dsp:spPr>
        <a:xfrm>
          <a:off x="8595527" y="511808"/>
          <a:ext cx="1988233" cy="2385879"/>
        </a:xfrm>
        <a:prstGeom prst="rect">
          <a:avLst/>
        </a:prstGeom>
        <a:solidFill>
          <a:srgbClr val="85D5CC"/>
        </a:solidFill>
        <a:ln w="1270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6393" tIns="0" rIns="196393" bIns="330200" numCol="1" spcCol="1270" anchor="t" anchorCtr="0">
          <a:noAutofit/>
        </a:bodyPr>
        <a:lstStyle/>
        <a:p>
          <a:pPr marL="0" lvl="0" indent="0" algn="l" defTabSz="755650">
            <a:lnSpc>
              <a:spcPct val="90000"/>
            </a:lnSpc>
            <a:spcBef>
              <a:spcPct val="0"/>
            </a:spcBef>
            <a:spcAft>
              <a:spcPct val="35000"/>
            </a:spcAft>
            <a:buNone/>
          </a:pPr>
          <a:r>
            <a:rPr lang="nl-NL" sz="1700" b="1" kern="1200" dirty="0"/>
            <a:t>Familie wordt meegenomen in het proces</a:t>
          </a:r>
          <a:br>
            <a:rPr lang="nl-NL" sz="1700" kern="1200" dirty="0"/>
          </a:br>
          <a:endParaRPr lang="en-US" sz="1700" kern="1200" dirty="0"/>
        </a:p>
      </dsp:txBody>
      <dsp:txXfrm>
        <a:off x="8595527" y="1466160"/>
        <a:ext cx="1988233" cy="1431527"/>
      </dsp:txXfrm>
    </dsp:sp>
    <dsp:sp modelId="{A160EB4A-FDE3-45A0-9A5B-3E04F243F384}">
      <dsp:nvSpPr>
        <dsp:cNvPr id="0" name=""/>
        <dsp:cNvSpPr/>
      </dsp:nvSpPr>
      <dsp:spPr>
        <a:xfrm>
          <a:off x="8595527" y="511808"/>
          <a:ext cx="1988233" cy="954351"/>
        </a:xfrm>
        <a:prstGeom prst="rect">
          <a:avLst/>
        </a:prstGeom>
        <a:noFill/>
        <a:ln w="1270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96393" tIns="165100" rIns="196393" bIns="165100" numCol="1" spcCol="1270" anchor="ctr" anchorCtr="0">
          <a:noAutofit/>
        </a:bodyPr>
        <a:lstStyle/>
        <a:p>
          <a:pPr marL="0" lvl="0" indent="0" algn="l" defTabSz="1955800">
            <a:lnSpc>
              <a:spcPct val="90000"/>
            </a:lnSpc>
            <a:spcBef>
              <a:spcPct val="0"/>
            </a:spcBef>
            <a:spcAft>
              <a:spcPct val="35000"/>
            </a:spcAft>
            <a:buNone/>
          </a:pPr>
          <a:r>
            <a:rPr lang="en-US" sz="4400" kern="1200"/>
            <a:t>05</a:t>
          </a:r>
        </a:p>
      </dsp:txBody>
      <dsp:txXfrm>
        <a:off x="8595527" y="511808"/>
        <a:ext cx="1988233" cy="954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1260C-1772-4B35-ADB0-A9E565201D88}">
      <dsp:nvSpPr>
        <dsp:cNvPr id="0" name=""/>
        <dsp:cNvSpPr/>
      </dsp:nvSpPr>
      <dsp:spPr>
        <a:xfrm>
          <a:off x="1100379" y="658"/>
          <a:ext cx="2621675" cy="1573005"/>
        </a:xfrm>
        <a:prstGeom prst="rect">
          <a:avLst/>
        </a:prstGeom>
        <a:solidFill>
          <a:srgbClr val="102F7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b="1" kern="1200"/>
            <a:t>Kwaliteit van leven</a:t>
          </a:r>
          <a:endParaRPr lang="en-US" sz="2200" kern="1200"/>
        </a:p>
      </dsp:txBody>
      <dsp:txXfrm>
        <a:off x="1100379" y="658"/>
        <a:ext cx="2621675" cy="1573005"/>
      </dsp:txXfrm>
    </dsp:sp>
    <dsp:sp modelId="{8090877D-9FBD-433B-BE0C-0E022DB6CB17}">
      <dsp:nvSpPr>
        <dsp:cNvPr id="0" name=""/>
        <dsp:cNvSpPr/>
      </dsp:nvSpPr>
      <dsp:spPr>
        <a:xfrm>
          <a:off x="3984222" y="658"/>
          <a:ext cx="2621675" cy="1573005"/>
        </a:xfrm>
        <a:prstGeom prst="rect">
          <a:avLst/>
        </a:prstGeom>
        <a:solidFill>
          <a:srgbClr val="0073A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b="1" kern="1200"/>
            <a:t>Symptoom-management</a:t>
          </a:r>
          <a:endParaRPr lang="en-US" sz="2200" kern="1200"/>
        </a:p>
      </dsp:txBody>
      <dsp:txXfrm>
        <a:off x="3984222" y="658"/>
        <a:ext cx="2621675" cy="1573005"/>
      </dsp:txXfrm>
    </dsp:sp>
    <dsp:sp modelId="{F50B57F9-5E44-41B3-BBFE-F2E00CFF6680}">
      <dsp:nvSpPr>
        <dsp:cNvPr id="0" name=""/>
        <dsp:cNvSpPr/>
      </dsp:nvSpPr>
      <dsp:spPr>
        <a:xfrm>
          <a:off x="6868065" y="658"/>
          <a:ext cx="2621675" cy="1573005"/>
        </a:xfrm>
        <a:prstGeom prst="rect">
          <a:avLst/>
        </a:prstGeom>
        <a:solidFill>
          <a:srgbClr val="3BA2B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nl-NL" sz="2200" b="1" kern="1200">
              <a:latin typeface="+mn-lt"/>
            </a:rPr>
            <a:t>Proactieve zorgplanning</a:t>
          </a:r>
          <a:endParaRPr lang="en-US" sz="2200" kern="1200">
            <a:latin typeface="+mn-lt"/>
          </a:endParaRPr>
        </a:p>
      </dsp:txBody>
      <dsp:txXfrm>
        <a:off x="6868065" y="658"/>
        <a:ext cx="2621675" cy="1573005"/>
      </dsp:txXfrm>
    </dsp:sp>
    <dsp:sp modelId="{228BB53F-E932-46DC-B615-7F5EDEA2B7DD}">
      <dsp:nvSpPr>
        <dsp:cNvPr id="0" name=""/>
        <dsp:cNvSpPr/>
      </dsp:nvSpPr>
      <dsp:spPr>
        <a:xfrm>
          <a:off x="2542301" y="1835831"/>
          <a:ext cx="2621675" cy="1573005"/>
        </a:xfrm>
        <a:prstGeom prst="rect">
          <a:avLst/>
        </a:prstGeom>
        <a:solidFill>
          <a:srgbClr val="4DBCC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nl-NL" sz="2200" b="1" kern="1200"/>
            <a:t>Autonomie van de bewoner</a:t>
          </a:r>
          <a:endParaRPr lang="en-US" sz="2200" kern="1200"/>
        </a:p>
      </dsp:txBody>
      <dsp:txXfrm>
        <a:off x="2542301" y="1835831"/>
        <a:ext cx="2621675" cy="1573005"/>
      </dsp:txXfrm>
    </dsp:sp>
    <dsp:sp modelId="{26979002-69B7-4925-8F23-FD5AF0213CE1}">
      <dsp:nvSpPr>
        <dsp:cNvPr id="0" name=""/>
        <dsp:cNvSpPr/>
      </dsp:nvSpPr>
      <dsp:spPr>
        <a:xfrm>
          <a:off x="5426144" y="1835831"/>
          <a:ext cx="2621675" cy="1573005"/>
        </a:xfrm>
        <a:prstGeom prst="rect">
          <a:avLst/>
        </a:prstGeom>
        <a:solidFill>
          <a:srgbClr val="85D5C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nl-NL" sz="2200" b="1" kern="1200"/>
        </a:p>
        <a:p>
          <a:pPr marL="0" lvl="0" indent="0" algn="ctr" defTabSz="977900">
            <a:lnSpc>
              <a:spcPct val="90000"/>
            </a:lnSpc>
            <a:spcBef>
              <a:spcPct val="0"/>
            </a:spcBef>
            <a:spcAft>
              <a:spcPct val="35000"/>
            </a:spcAft>
            <a:buNone/>
          </a:pPr>
          <a:r>
            <a:rPr lang="nl-NL" sz="2200" b="1" kern="1200"/>
            <a:t>Inclusief zorg voor de naasten</a:t>
          </a:r>
          <a:br>
            <a:rPr lang="nl-NL" sz="2200" kern="1200"/>
          </a:br>
          <a:endParaRPr lang="en-US" sz="2200" kern="1200"/>
        </a:p>
      </dsp:txBody>
      <dsp:txXfrm>
        <a:off x="5426144" y="1835831"/>
        <a:ext cx="2621675" cy="1573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8DCB2-1476-4D0B-87AF-B2A9ABE6F646}">
      <dsp:nvSpPr>
        <dsp:cNvPr id="0" name=""/>
        <dsp:cNvSpPr/>
      </dsp:nvSpPr>
      <dsp:spPr>
        <a:xfrm>
          <a:off x="0" y="1046675"/>
          <a:ext cx="4638568" cy="614250"/>
        </a:xfrm>
        <a:prstGeom prst="roundRect">
          <a:avLst/>
        </a:prstGeom>
        <a:solidFill>
          <a:srgbClr val="102F7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latin typeface="Calibri Light" panose="020F0302020204030204"/>
            </a:rPr>
            <a:t>Kwaliteitsverpleegkundige</a:t>
          </a:r>
          <a:endParaRPr lang="en-US" sz="2500" kern="1200"/>
        </a:p>
      </dsp:txBody>
      <dsp:txXfrm>
        <a:off x="29985" y="1076660"/>
        <a:ext cx="4578598" cy="554280"/>
      </dsp:txXfrm>
    </dsp:sp>
    <dsp:sp modelId="{2902C587-EEE1-48B1-A383-0F20A546BA71}">
      <dsp:nvSpPr>
        <dsp:cNvPr id="0" name=""/>
        <dsp:cNvSpPr/>
      </dsp:nvSpPr>
      <dsp:spPr>
        <a:xfrm>
          <a:off x="0" y="1732926"/>
          <a:ext cx="4638568" cy="614250"/>
        </a:xfrm>
        <a:prstGeom prst="roundRect">
          <a:avLst/>
        </a:prstGeom>
        <a:solidFill>
          <a:srgbClr val="0073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Arts</a:t>
          </a:r>
          <a:endParaRPr lang="en-US" sz="2500" kern="1200"/>
        </a:p>
      </dsp:txBody>
      <dsp:txXfrm>
        <a:off x="29985" y="1762911"/>
        <a:ext cx="4578598" cy="554280"/>
      </dsp:txXfrm>
    </dsp:sp>
    <dsp:sp modelId="{A0F16F29-1549-4567-9252-47F274B0E9E4}">
      <dsp:nvSpPr>
        <dsp:cNvPr id="0" name=""/>
        <dsp:cNvSpPr/>
      </dsp:nvSpPr>
      <dsp:spPr>
        <a:xfrm>
          <a:off x="0" y="2419176"/>
          <a:ext cx="4638568" cy="614250"/>
        </a:xfrm>
        <a:prstGeom prst="roundRect">
          <a:avLst/>
        </a:prstGeom>
        <a:solidFill>
          <a:srgbClr val="3BA2B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err="1">
              <a:latin typeface="Aptos Display" panose="02110004020202020204"/>
            </a:rPr>
            <a:t>Aandachtsvelders</a:t>
          </a:r>
          <a:r>
            <a:rPr lang="en-US" sz="2500" kern="1200">
              <a:latin typeface="Aptos Display" panose="02110004020202020204"/>
            </a:rPr>
            <a:t> palliatieve </a:t>
          </a:r>
          <a:r>
            <a:rPr lang="en-US" sz="2500" kern="1200" err="1">
              <a:latin typeface="Aptos Display" panose="02110004020202020204"/>
            </a:rPr>
            <a:t>zorg</a:t>
          </a:r>
          <a:endParaRPr lang="en-US" sz="2500" kern="1200" err="1"/>
        </a:p>
      </dsp:txBody>
      <dsp:txXfrm>
        <a:off x="29985" y="2449161"/>
        <a:ext cx="4578598" cy="554280"/>
      </dsp:txXfrm>
    </dsp:sp>
    <dsp:sp modelId="{C4E6868D-12D4-4D2F-B716-03152578164F}">
      <dsp:nvSpPr>
        <dsp:cNvPr id="0" name=""/>
        <dsp:cNvSpPr/>
      </dsp:nvSpPr>
      <dsp:spPr>
        <a:xfrm>
          <a:off x="0" y="3105426"/>
          <a:ext cx="4638568" cy="614250"/>
        </a:xfrm>
        <a:prstGeom prst="roundRect">
          <a:avLst/>
        </a:prstGeom>
        <a:solidFill>
          <a:srgbClr val="4DBCC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latin typeface="Aptos Display" panose="02110004020202020204"/>
            </a:rPr>
            <a:t>Paramedicus</a:t>
          </a:r>
          <a:endParaRPr lang="en-US" sz="2500" kern="1200"/>
        </a:p>
      </dsp:txBody>
      <dsp:txXfrm>
        <a:off x="29985" y="3135411"/>
        <a:ext cx="4578598" cy="554280"/>
      </dsp:txXfrm>
    </dsp:sp>
    <dsp:sp modelId="{2BA4508B-0B92-4B2E-8151-31FA3272FB89}">
      <dsp:nvSpPr>
        <dsp:cNvPr id="0" name=""/>
        <dsp:cNvSpPr/>
      </dsp:nvSpPr>
      <dsp:spPr>
        <a:xfrm>
          <a:off x="0" y="3791676"/>
          <a:ext cx="4638568" cy="614250"/>
        </a:xfrm>
        <a:prstGeom prst="roundRect">
          <a:avLst/>
        </a:prstGeom>
        <a:solidFill>
          <a:srgbClr val="85D5C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(Locatie)manager</a:t>
          </a:r>
          <a:endParaRPr lang="en-US" sz="2500" kern="1200" dirty="0"/>
        </a:p>
      </dsp:txBody>
      <dsp:txXfrm>
        <a:off x="29985" y="3821661"/>
        <a:ext cx="4578598" cy="554280"/>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8C785-B1C6-4D3A-A628-573F98FC40FC}" type="datetimeFigureOut">
              <a:rPr lang="nl-NL" smtClean="0"/>
              <a:t>28-5-2026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C2C7F-9151-4448-B76D-98AA80CC75A2}" type="slidenum">
              <a:rPr lang="nl-NL" smtClean="0"/>
              <a:t>‹nr.›</a:t>
            </a:fld>
            <a:endParaRPr lang="nl-NL"/>
          </a:p>
        </p:txBody>
      </p:sp>
    </p:spTree>
    <p:extLst>
      <p:ext uri="{BB962C8B-B14F-4D97-AF65-F5344CB8AC3E}">
        <p14:creationId xmlns:p14="http://schemas.microsoft.com/office/powerpoint/2010/main" val="1790993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Licht het doel van deze bijeenkomst toe: </a:t>
            </a:r>
            <a:r>
              <a:rPr lang="nl-NL" kern="1200">
                <a:effectLst/>
              </a:rPr>
              <a:t>inzicht geven in hoe </a:t>
            </a:r>
            <a:r>
              <a:rPr lang="nl-NL"/>
              <a:t>zorg- en welzijnsmedewerkers </a:t>
            </a:r>
            <a:r>
              <a:rPr lang="nl-NL" kern="1200">
                <a:effectLst/>
              </a:rPr>
              <a:t>geschoold gaan worden </a:t>
            </a:r>
            <a:r>
              <a:rPr lang="nl-NL"/>
              <a:t>in </a:t>
            </a:r>
            <a:r>
              <a:rPr lang="nl-NL" kern="1200">
                <a:effectLst/>
              </a:rPr>
              <a:t>palliatieve zorg</a:t>
            </a:r>
            <a:r>
              <a:rPr lang="nl-NL"/>
              <a:t> binnen PACE-NL</a:t>
            </a:r>
            <a:r>
              <a:rPr lang="nl-NL" kern="1200">
                <a:effectLst/>
              </a:rPr>
              <a:t>, en </a:t>
            </a:r>
            <a:r>
              <a:rPr lang="nl-NL"/>
              <a:t>wat dat betekent voor de samenwerking </a:t>
            </a:r>
            <a:r>
              <a:rPr lang="nl-NL" kern="1200">
                <a:effectLst/>
              </a:rPr>
              <a:t>met </a:t>
            </a:r>
            <a:r>
              <a:rPr lang="nl-NL"/>
              <a:t>artsen en paramedici</a:t>
            </a:r>
            <a:r>
              <a:rPr lang="nl-NL" kern="1200">
                <a:effectLst/>
              </a:rPr>
              <a:t>.</a:t>
            </a:r>
            <a:endParaRPr lang="en-US"/>
          </a:p>
          <a:p>
            <a:pPr>
              <a:defRPr/>
            </a:pPr>
            <a:r>
              <a:rPr lang="nl-NL"/>
              <a:t>Deze bijeenkomst vindt plaats in het kader van het PACE-NL Programma, dat de komende periode op de locatie wordt uitgerold. Zorgmedewerkers volgen vier scholingsmodules en krijgen ondersteuning bij het toepassen van palliatieve zorg in de dagelijkse praktijk. Vandaag laten we zien wat het zorgteam gaat leren en doen, en wat jullie daarvan gaan merken in termen van taalgebruik, signalering en vragen richting behandelaren (bijv. rond ‘verhoogde kwetsbaarheid’ en markeren).</a:t>
            </a:r>
          </a:p>
          <a:p>
            <a:pPr>
              <a:defRPr/>
            </a:pPr>
            <a:endParaRPr lang="nl-NL"/>
          </a:p>
          <a:p>
            <a:pPr>
              <a:defRPr/>
            </a:pPr>
            <a:r>
              <a:rPr lang="nl-NL"/>
              <a:t>PACE-NL is gebaseerd op het internationale programma </a:t>
            </a:r>
            <a:r>
              <a:rPr lang="nl-NL" b="1"/>
              <a:t>PACE Steps </a:t>
            </a:r>
            <a:r>
              <a:rPr lang="nl-NL" b="1" err="1"/>
              <a:t>to</a:t>
            </a:r>
            <a:r>
              <a:rPr lang="nl-NL" b="1"/>
              <a:t> </a:t>
            </a:r>
            <a:r>
              <a:rPr lang="nl-NL" b="1" err="1"/>
              <a:t>Success</a:t>
            </a:r>
            <a:r>
              <a:rPr lang="nl-NL"/>
              <a:t>, dat is ontwikkeld om palliatieve zorg in verpleeghuizen structureel te verbeteren; in Nederland is het vertaald en doorontwikkeld naar onze context</a:t>
            </a:r>
          </a:p>
          <a:p>
            <a:endParaRPr lang="nl-NL"/>
          </a:p>
          <a:p>
            <a:r>
              <a:rPr lang="nl-NL"/>
              <a:t>Praktisch: deze bijeenkomst duurt ongeveer 1 uur. Stel vooral </a:t>
            </a:r>
            <a:r>
              <a:rPr lang="nl-NL" kern="1200">
                <a:effectLst/>
              </a:rPr>
              <a:t>vragen </a:t>
            </a:r>
            <a:r>
              <a:rPr lang="nl-NL"/>
              <a:t>tussendoor of aan het eind</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61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err="1"/>
              <a:t>Proces</a:t>
            </a:r>
            <a:r>
              <a:rPr lang="en-US"/>
              <a:t> </a:t>
            </a:r>
            <a:r>
              <a:rPr lang="en-US" err="1"/>
              <a:t>bij</a:t>
            </a:r>
            <a:r>
              <a:rPr lang="en-US"/>
              <a:t> </a:t>
            </a:r>
            <a:r>
              <a:rPr lang="en-US" err="1"/>
              <a:t>verhoogde</a:t>
            </a:r>
            <a:r>
              <a:rPr lang="en-US"/>
              <a:t> </a:t>
            </a:r>
            <a:r>
              <a:rPr lang="en-US" err="1"/>
              <a:t>kwetsbaarheid</a:t>
            </a:r>
            <a:endParaRPr lang="en-US"/>
          </a:p>
          <a:p>
            <a:r>
              <a:rPr lang="en-US"/>
              <a:t>1. </a:t>
            </a:r>
            <a:r>
              <a:rPr lang="en-US" err="1"/>
              <a:t>Signalering</a:t>
            </a:r>
            <a:r>
              <a:rPr lang="en-US"/>
              <a:t> van </a:t>
            </a:r>
            <a:r>
              <a:rPr lang="en-US" err="1"/>
              <a:t>achteruitgang</a:t>
            </a:r>
            <a:endParaRPr lang="en-US"/>
          </a:p>
          <a:p>
            <a:r>
              <a:rPr lang="en-US" err="1"/>
              <a:t>Iedereen</a:t>
            </a:r>
            <a:r>
              <a:rPr lang="en-US"/>
              <a:t> </a:t>
            </a:r>
            <a:r>
              <a:rPr lang="en-US" err="1"/>
              <a:t>kan</a:t>
            </a:r>
            <a:r>
              <a:rPr lang="en-US"/>
              <a:t> </a:t>
            </a:r>
            <a:r>
              <a:rPr lang="en-US" err="1"/>
              <a:t>achteruitgang</a:t>
            </a:r>
            <a:r>
              <a:rPr lang="en-US"/>
              <a:t> </a:t>
            </a:r>
            <a:r>
              <a:rPr lang="en-US" err="1"/>
              <a:t>signaleren</a:t>
            </a:r>
            <a:r>
              <a:rPr lang="en-US"/>
              <a:t>.</a:t>
            </a:r>
          </a:p>
          <a:p>
            <a:r>
              <a:rPr lang="en-US" err="1"/>
              <a:t>Betrokkenen</a:t>
            </a:r>
            <a:r>
              <a:rPr lang="en-US"/>
              <a:t>:</a:t>
            </a:r>
          </a:p>
          <a:p>
            <a:r>
              <a:rPr lang="en-US" err="1"/>
              <a:t>Bewoner</a:t>
            </a:r>
            <a:r>
              <a:rPr lang="en-US"/>
              <a:t>, </a:t>
            </a:r>
            <a:r>
              <a:rPr lang="en-US" err="1"/>
              <a:t>familie</a:t>
            </a:r>
            <a:r>
              <a:rPr lang="en-US"/>
              <a:t>, </a:t>
            </a:r>
            <a:r>
              <a:rPr lang="en-US" err="1"/>
              <a:t>zorgmedewerkers</a:t>
            </a:r>
            <a:r>
              <a:rPr lang="en-US"/>
              <a:t>, arts, </a:t>
            </a:r>
            <a:r>
              <a:rPr lang="en-US" err="1"/>
              <a:t>paramedici</a:t>
            </a:r>
            <a:r>
              <a:rPr lang="en-US"/>
              <a:t> </a:t>
            </a:r>
            <a:r>
              <a:rPr lang="en-US" err="1"/>
              <a:t>en</a:t>
            </a:r>
            <a:r>
              <a:rPr lang="en-US"/>
              <a:t> </a:t>
            </a:r>
            <a:r>
              <a:rPr lang="en-US" err="1"/>
              <a:t>huishoudelijke</a:t>
            </a:r>
            <a:r>
              <a:rPr lang="en-US"/>
              <a:t> </a:t>
            </a:r>
            <a:r>
              <a:rPr lang="en-US" err="1"/>
              <a:t>dienst</a:t>
            </a:r>
            <a:r>
              <a:rPr lang="en-US"/>
              <a:t>.</a:t>
            </a:r>
            <a:br>
              <a:rPr lang="en-US">
                <a:cs typeface="+mn-lt"/>
              </a:rPr>
            </a:br>
            <a:endParaRPr lang="en-US"/>
          </a:p>
          <a:p>
            <a:r>
              <a:rPr lang="en-US"/>
              <a:t>2. </a:t>
            </a:r>
            <a:r>
              <a:rPr lang="en-US" err="1"/>
              <a:t>Afstemmen</a:t>
            </a:r>
          </a:p>
          <a:p>
            <a:r>
              <a:rPr lang="en-US"/>
              <a:t>Om </a:t>
            </a:r>
            <a:r>
              <a:rPr lang="en-US" err="1"/>
              <a:t>ervoor</a:t>
            </a:r>
            <a:r>
              <a:rPr lang="en-US"/>
              <a:t> </a:t>
            </a:r>
            <a:r>
              <a:rPr lang="en-US" err="1"/>
              <a:t>te</a:t>
            </a:r>
            <a:r>
              <a:rPr lang="en-US"/>
              <a:t> </a:t>
            </a:r>
            <a:r>
              <a:rPr lang="en-US" err="1"/>
              <a:t>zorgen</a:t>
            </a:r>
            <a:r>
              <a:rPr lang="en-US"/>
              <a:t> </a:t>
            </a:r>
            <a:r>
              <a:rPr lang="en-US" err="1"/>
              <a:t>dat</a:t>
            </a:r>
            <a:r>
              <a:rPr lang="en-US"/>
              <a:t> de </a:t>
            </a:r>
            <a:r>
              <a:rPr lang="en-US" err="1"/>
              <a:t>juiste</a:t>
            </a:r>
            <a:r>
              <a:rPr lang="en-US"/>
              <a:t> </a:t>
            </a:r>
            <a:r>
              <a:rPr lang="en-US" err="1"/>
              <a:t>acties</a:t>
            </a:r>
            <a:r>
              <a:rPr lang="en-US"/>
              <a:t> in gang </a:t>
            </a:r>
            <a:r>
              <a:rPr lang="en-US" err="1"/>
              <a:t>worden</a:t>
            </a:r>
            <a:r>
              <a:rPr lang="en-US"/>
              <a:t> </a:t>
            </a:r>
            <a:r>
              <a:rPr lang="en-US" err="1"/>
              <a:t>gezet</a:t>
            </a:r>
            <a:r>
              <a:rPr lang="en-US"/>
              <a:t>, </a:t>
            </a:r>
            <a:r>
              <a:rPr lang="en-US" err="1"/>
              <a:t>vindt</a:t>
            </a:r>
            <a:r>
              <a:rPr lang="en-US"/>
              <a:t> </a:t>
            </a:r>
            <a:r>
              <a:rPr lang="en-US" err="1"/>
              <a:t>afstemming</a:t>
            </a:r>
            <a:r>
              <a:rPr lang="en-US"/>
              <a:t> </a:t>
            </a:r>
            <a:r>
              <a:rPr lang="en-US" err="1"/>
              <a:t>plaats</a:t>
            </a:r>
            <a:r>
              <a:rPr lang="en-US"/>
              <a:t>.</a:t>
            </a:r>
          </a:p>
          <a:p>
            <a:r>
              <a:rPr lang="en-US" err="1"/>
              <a:t>Voorbeeld</a:t>
            </a:r>
            <a:r>
              <a:rPr lang="en-US"/>
              <a:t>:</a:t>
            </a:r>
          </a:p>
          <a:p>
            <a:r>
              <a:rPr lang="en-US"/>
              <a:t>De </a:t>
            </a:r>
            <a:r>
              <a:rPr lang="en-US" err="1"/>
              <a:t>huishoudelijke</a:t>
            </a:r>
            <a:r>
              <a:rPr lang="en-US"/>
              <a:t> </a:t>
            </a:r>
            <a:r>
              <a:rPr lang="en-US" err="1"/>
              <a:t>dienst</a:t>
            </a:r>
            <a:r>
              <a:rPr lang="en-US"/>
              <a:t> </a:t>
            </a:r>
            <a:r>
              <a:rPr lang="en-US" err="1"/>
              <a:t>merkt</a:t>
            </a:r>
            <a:r>
              <a:rPr lang="en-US"/>
              <a:t> op </a:t>
            </a:r>
            <a:r>
              <a:rPr lang="en-US" err="1"/>
              <a:t>dat</a:t>
            </a:r>
            <a:r>
              <a:rPr lang="en-US"/>
              <a:t> </a:t>
            </a:r>
            <a:r>
              <a:rPr lang="en-US" err="1"/>
              <a:t>een</a:t>
            </a:r>
            <a:r>
              <a:rPr lang="en-US"/>
              <a:t> </a:t>
            </a:r>
            <a:r>
              <a:rPr lang="en-US" err="1"/>
              <a:t>bewoner</a:t>
            </a:r>
            <a:r>
              <a:rPr lang="en-US"/>
              <a:t> </a:t>
            </a:r>
            <a:r>
              <a:rPr lang="en-US" err="1"/>
              <a:t>wankel</a:t>
            </a:r>
            <a:r>
              <a:rPr lang="en-US"/>
              <a:t> </a:t>
            </a:r>
            <a:r>
              <a:rPr lang="en-US" err="1"/>
              <a:t>loopt</a:t>
            </a:r>
            <a:r>
              <a:rPr lang="en-US"/>
              <a:t> </a:t>
            </a:r>
            <a:r>
              <a:rPr lang="en-US" err="1"/>
              <a:t>en</a:t>
            </a:r>
            <a:r>
              <a:rPr lang="en-US"/>
              <a:t> erg </a:t>
            </a:r>
            <a:r>
              <a:rPr lang="en-US" err="1"/>
              <a:t>moe</a:t>
            </a:r>
            <a:r>
              <a:rPr lang="en-US"/>
              <a:t> is. De </a:t>
            </a:r>
            <a:r>
              <a:rPr lang="en-US" err="1"/>
              <a:t>medewerker</a:t>
            </a:r>
            <a:r>
              <a:rPr lang="en-US"/>
              <a:t> </a:t>
            </a:r>
            <a:r>
              <a:rPr lang="en-US" err="1"/>
              <a:t>bespreekt</a:t>
            </a:r>
            <a:r>
              <a:rPr lang="en-US"/>
              <a:t> </a:t>
            </a:r>
            <a:r>
              <a:rPr lang="en-US" err="1"/>
              <a:t>dit</a:t>
            </a:r>
            <a:r>
              <a:rPr lang="en-US"/>
              <a:t> direct met de </a:t>
            </a:r>
            <a:r>
              <a:rPr lang="en-US" err="1"/>
              <a:t>dienstdoende</a:t>
            </a:r>
            <a:r>
              <a:rPr lang="en-US"/>
              <a:t> </a:t>
            </a:r>
            <a:r>
              <a:rPr lang="en-US" err="1"/>
              <a:t>zorgmedewerker</a:t>
            </a:r>
            <a:r>
              <a:rPr lang="en-US"/>
              <a:t>. </a:t>
            </a:r>
            <a:r>
              <a:rPr lang="en-US" err="1"/>
              <a:t>Deze</a:t>
            </a:r>
            <a:r>
              <a:rPr lang="en-US"/>
              <a:t> </a:t>
            </a:r>
            <a:r>
              <a:rPr lang="en-US" err="1"/>
              <a:t>zorgmedewerker</a:t>
            </a:r>
            <a:r>
              <a:rPr lang="en-US"/>
              <a:t> </a:t>
            </a:r>
            <a:r>
              <a:rPr lang="en-US" err="1"/>
              <a:t>beoordeelt</a:t>
            </a:r>
            <a:r>
              <a:rPr lang="en-US"/>
              <a:t> de </a:t>
            </a:r>
            <a:r>
              <a:rPr lang="en-US" err="1"/>
              <a:t>situatie</a:t>
            </a:r>
            <a:r>
              <a:rPr lang="en-US"/>
              <a:t> </a:t>
            </a:r>
            <a:r>
              <a:rPr lang="en-US" err="1"/>
              <a:t>en</a:t>
            </a:r>
            <a:r>
              <a:rPr lang="en-US"/>
              <a:t> </a:t>
            </a:r>
            <a:r>
              <a:rPr lang="en-US" err="1"/>
              <a:t>beslist</a:t>
            </a:r>
            <a:r>
              <a:rPr lang="en-US"/>
              <a:t> of de </a:t>
            </a:r>
            <a:r>
              <a:rPr lang="en-US" err="1"/>
              <a:t>signalering</a:t>
            </a:r>
            <a:r>
              <a:rPr lang="en-US"/>
              <a:t> </a:t>
            </a:r>
            <a:r>
              <a:rPr lang="en-US" err="1"/>
              <a:t>wordt</a:t>
            </a:r>
            <a:r>
              <a:rPr lang="en-US"/>
              <a:t> </a:t>
            </a:r>
            <a:r>
              <a:rPr lang="en-US" err="1"/>
              <a:t>doorgezet</a:t>
            </a:r>
            <a:r>
              <a:rPr lang="en-US"/>
              <a:t> </a:t>
            </a:r>
            <a:r>
              <a:rPr lang="en-US" err="1"/>
              <a:t>naar</a:t>
            </a:r>
            <a:r>
              <a:rPr lang="en-US"/>
              <a:t> de arts. De </a:t>
            </a:r>
            <a:r>
              <a:rPr lang="en-US" err="1"/>
              <a:t>signalering</a:t>
            </a:r>
            <a:r>
              <a:rPr lang="en-US"/>
              <a:t> </a:t>
            </a:r>
            <a:r>
              <a:rPr lang="en-US" err="1"/>
              <a:t>wordt</a:t>
            </a:r>
            <a:r>
              <a:rPr lang="en-US"/>
              <a:t> </a:t>
            </a:r>
            <a:r>
              <a:rPr lang="en-US" err="1"/>
              <a:t>geagendeerd</a:t>
            </a:r>
            <a:r>
              <a:rPr lang="en-US"/>
              <a:t> </a:t>
            </a:r>
            <a:r>
              <a:rPr lang="en-US" err="1"/>
              <a:t>voor</a:t>
            </a:r>
            <a:r>
              <a:rPr lang="en-US"/>
              <a:t> de </a:t>
            </a:r>
            <a:r>
              <a:rPr lang="en-US" err="1"/>
              <a:t>artsenvisite</a:t>
            </a:r>
            <a:r>
              <a:rPr lang="en-US"/>
              <a:t> </a:t>
            </a:r>
            <a:r>
              <a:rPr lang="en-US" err="1"/>
              <a:t>en</a:t>
            </a:r>
            <a:r>
              <a:rPr lang="en-US"/>
              <a:t> </a:t>
            </a:r>
            <a:r>
              <a:rPr lang="en-US" err="1"/>
              <a:t>kan</a:t>
            </a:r>
            <a:r>
              <a:rPr lang="en-US"/>
              <a:t> </a:t>
            </a:r>
            <a:r>
              <a:rPr lang="en-US" err="1"/>
              <a:t>eventueel</a:t>
            </a:r>
            <a:r>
              <a:rPr lang="en-US"/>
              <a:t> </a:t>
            </a:r>
            <a:r>
              <a:rPr lang="en-US" err="1"/>
              <a:t>worden</a:t>
            </a:r>
            <a:r>
              <a:rPr lang="en-US"/>
              <a:t> </a:t>
            </a:r>
            <a:r>
              <a:rPr lang="en-US" err="1"/>
              <a:t>onderbouwd</a:t>
            </a:r>
            <a:r>
              <a:rPr lang="en-US"/>
              <a:t> met </a:t>
            </a:r>
            <a:r>
              <a:rPr lang="en-US" err="1"/>
              <a:t>meetinstrumenten</a:t>
            </a:r>
            <a:r>
              <a:rPr lang="en-US"/>
              <a:t>. De arts </a:t>
            </a:r>
            <a:r>
              <a:rPr lang="en-US" err="1"/>
              <a:t>kan</a:t>
            </a:r>
            <a:r>
              <a:rPr lang="en-US"/>
              <a:t> er </a:t>
            </a:r>
            <a:r>
              <a:rPr lang="en-US" err="1"/>
              <a:t>vervolgens</a:t>
            </a:r>
            <a:r>
              <a:rPr lang="en-US"/>
              <a:t> </a:t>
            </a:r>
            <a:r>
              <a:rPr lang="en-US" err="1"/>
              <a:t>voor</a:t>
            </a:r>
            <a:r>
              <a:rPr lang="en-US"/>
              <a:t> </a:t>
            </a:r>
            <a:r>
              <a:rPr lang="en-US" err="1"/>
              <a:t>kiezen</a:t>
            </a:r>
            <a:r>
              <a:rPr lang="en-US"/>
              <a:t> om de </a:t>
            </a:r>
            <a:r>
              <a:rPr lang="en-US" err="1"/>
              <a:t>bewoner</a:t>
            </a:r>
            <a:r>
              <a:rPr lang="en-US"/>
              <a:t> </a:t>
            </a:r>
            <a:r>
              <a:rPr lang="en-US" err="1"/>
              <a:t>vanwege</a:t>
            </a:r>
            <a:r>
              <a:rPr lang="en-US"/>
              <a:t> de </a:t>
            </a:r>
            <a:r>
              <a:rPr lang="en-US" err="1"/>
              <a:t>achteruitgang</a:t>
            </a:r>
            <a:r>
              <a:rPr lang="en-US"/>
              <a:t> </a:t>
            </a:r>
            <a:r>
              <a:rPr lang="en-US" err="1"/>
              <a:t>ook</a:t>
            </a:r>
            <a:r>
              <a:rPr lang="en-US"/>
              <a:t> in het MDO </a:t>
            </a:r>
            <a:r>
              <a:rPr lang="en-US" err="1"/>
              <a:t>te</a:t>
            </a:r>
            <a:r>
              <a:rPr lang="en-US"/>
              <a:t> </a:t>
            </a:r>
            <a:r>
              <a:rPr lang="en-US" err="1"/>
              <a:t>bespreken</a:t>
            </a:r>
            <a:r>
              <a:rPr lang="en-US"/>
              <a:t>.</a:t>
            </a:r>
            <a:br>
              <a:rPr lang="en-US">
                <a:cs typeface="+mn-lt"/>
              </a:rPr>
            </a:br>
            <a:endParaRPr lang="en-US"/>
          </a:p>
          <a:p>
            <a:r>
              <a:rPr lang="en-US"/>
              <a:t>3. </a:t>
            </a:r>
            <a:r>
              <a:rPr lang="en-US" err="1"/>
              <a:t>Artsenvisite</a:t>
            </a:r>
            <a:r>
              <a:rPr lang="en-US"/>
              <a:t> of MDO</a:t>
            </a:r>
          </a:p>
          <a:p>
            <a:r>
              <a:rPr lang="en-US"/>
              <a:t>De </a:t>
            </a:r>
            <a:r>
              <a:rPr lang="en-US" err="1"/>
              <a:t>achteruitgang</a:t>
            </a:r>
            <a:r>
              <a:rPr lang="en-US"/>
              <a:t> </a:t>
            </a:r>
            <a:r>
              <a:rPr lang="en-US" err="1"/>
              <a:t>wordt</a:t>
            </a:r>
            <a:r>
              <a:rPr lang="en-US"/>
              <a:t> </a:t>
            </a:r>
            <a:r>
              <a:rPr lang="en-US" err="1"/>
              <a:t>besproken</a:t>
            </a:r>
            <a:r>
              <a:rPr lang="en-US"/>
              <a:t> </a:t>
            </a:r>
            <a:r>
              <a:rPr lang="en-US" err="1"/>
              <a:t>en</a:t>
            </a:r>
            <a:r>
              <a:rPr lang="en-US"/>
              <a:t> er </a:t>
            </a:r>
            <a:r>
              <a:rPr lang="en-US" err="1"/>
              <a:t>worden</a:t>
            </a:r>
            <a:r>
              <a:rPr lang="en-US"/>
              <a:t> </a:t>
            </a:r>
            <a:r>
              <a:rPr lang="en-US" err="1"/>
              <a:t>acties</a:t>
            </a:r>
            <a:r>
              <a:rPr lang="en-US"/>
              <a:t> </a:t>
            </a:r>
            <a:r>
              <a:rPr lang="en-US" err="1"/>
              <a:t>uitgezet</a:t>
            </a:r>
            <a:r>
              <a:rPr lang="en-US"/>
              <a:t>.</a:t>
            </a:r>
          </a:p>
          <a:p>
            <a:r>
              <a:rPr lang="en-US"/>
              <a:t>De arts </a:t>
            </a:r>
            <a:r>
              <a:rPr lang="en-US" err="1"/>
              <a:t>bepaalt</a:t>
            </a:r>
            <a:r>
              <a:rPr lang="en-US"/>
              <a:t> of </a:t>
            </a:r>
            <a:r>
              <a:rPr lang="en-US" err="1"/>
              <a:t>verhoogde</a:t>
            </a:r>
            <a:r>
              <a:rPr lang="en-US"/>
              <a:t> </a:t>
            </a:r>
            <a:r>
              <a:rPr lang="en-US" err="1"/>
              <a:t>kwetsbaarheid</a:t>
            </a:r>
            <a:r>
              <a:rPr lang="en-US"/>
              <a:t> </a:t>
            </a:r>
            <a:r>
              <a:rPr lang="en-US" err="1"/>
              <a:t>wordt</a:t>
            </a:r>
            <a:r>
              <a:rPr lang="en-US"/>
              <a:t> </a:t>
            </a:r>
            <a:r>
              <a:rPr lang="en-US" err="1"/>
              <a:t>gemarkeerd</a:t>
            </a:r>
            <a:r>
              <a:rPr lang="en-US"/>
              <a:t>.</a:t>
            </a:r>
            <a:br>
              <a:rPr lang="en-US">
                <a:cs typeface="+mn-lt"/>
              </a:rPr>
            </a:br>
            <a:endParaRPr lang="en-US"/>
          </a:p>
          <a:p>
            <a:r>
              <a:rPr lang="en-US"/>
              <a:t>4. Communicatie</a:t>
            </a:r>
          </a:p>
          <a:p>
            <a:r>
              <a:rPr lang="en-US"/>
              <a:t>Bij </a:t>
            </a:r>
            <a:r>
              <a:rPr lang="en-US" err="1"/>
              <a:t>markering</a:t>
            </a:r>
            <a:r>
              <a:rPr lang="en-US"/>
              <a:t> van </a:t>
            </a:r>
            <a:r>
              <a:rPr lang="en-US" err="1"/>
              <a:t>verhoogde</a:t>
            </a:r>
            <a:r>
              <a:rPr lang="en-US"/>
              <a:t> </a:t>
            </a:r>
            <a:r>
              <a:rPr lang="en-US" err="1"/>
              <a:t>kwetsbaarheid</a:t>
            </a:r>
            <a:r>
              <a:rPr lang="en-US"/>
              <a:t> </a:t>
            </a:r>
            <a:r>
              <a:rPr lang="en-US" err="1"/>
              <a:t>stelt</a:t>
            </a:r>
            <a:r>
              <a:rPr lang="en-US"/>
              <a:t> de arts de </a:t>
            </a:r>
            <a:r>
              <a:rPr lang="en-US" err="1"/>
              <a:t>overige</a:t>
            </a:r>
            <a:r>
              <a:rPr lang="en-US"/>
              <a:t> </a:t>
            </a:r>
            <a:r>
              <a:rPr lang="en-US" err="1"/>
              <a:t>behandelaren</a:t>
            </a:r>
            <a:r>
              <a:rPr lang="en-US"/>
              <a:t> op de </a:t>
            </a:r>
            <a:r>
              <a:rPr lang="en-US" err="1"/>
              <a:t>hoogte</a:t>
            </a:r>
            <a:r>
              <a:rPr lang="en-US"/>
              <a:t>, </a:t>
            </a:r>
            <a:r>
              <a:rPr lang="en-US" err="1"/>
              <a:t>zodat</a:t>
            </a:r>
            <a:r>
              <a:rPr lang="en-US"/>
              <a:t> </a:t>
            </a:r>
            <a:r>
              <a:rPr lang="en-US" err="1"/>
              <a:t>zij</a:t>
            </a:r>
            <a:r>
              <a:rPr lang="en-US"/>
              <a:t> </a:t>
            </a:r>
            <a:r>
              <a:rPr lang="en-US" err="1"/>
              <a:t>behandelplannen</a:t>
            </a:r>
            <a:r>
              <a:rPr lang="en-US"/>
              <a:t> </a:t>
            </a:r>
            <a:r>
              <a:rPr lang="en-US" err="1"/>
              <a:t>kunnen</a:t>
            </a:r>
            <a:r>
              <a:rPr lang="en-US"/>
              <a:t> </a:t>
            </a:r>
            <a:r>
              <a:rPr lang="en-US" err="1"/>
              <a:t>bijwerken</a:t>
            </a:r>
            <a:r>
              <a:rPr lang="en-US"/>
              <a:t>, </a:t>
            </a:r>
            <a:r>
              <a:rPr lang="en-US" err="1"/>
              <a:t>indien</a:t>
            </a:r>
            <a:r>
              <a:rPr lang="en-US"/>
              <a:t> van </a:t>
            </a:r>
            <a:r>
              <a:rPr lang="en-US" err="1"/>
              <a:t>toepassing</a:t>
            </a:r>
            <a:r>
              <a:rPr lang="en-US"/>
              <a:t>. De </a:t>
            </a:r>
            <a:r>
              <a:rPr lang="en-US" err="1"/>
              <a:t>zorg</a:t>
            </a:r>
            <a:r>
              <a:rPr lang="en-US"/>
              <a:t> past het </a:t>
            </a:r>
            <a:r>
              <a:rPr lang="en-US" err="1"/>
              <a:t>zorgplan</a:t>
            </a:r>
            <a:r>
              <a:rPr lang="en-US"/>
              <a:t> </a:t>
            </a:r>
            <a:r>
              <a:rPr lang="en-US" err="1"/>
              <a:t>aan</a:t>
            </a:r>
            <a:r>
              <a:rPr lang="en-US"/>
              <a:t>.</a:t>
            </a:r>
          </a:p>
          <a:p>
            <a:r>
              <a:rPr lang="en-US"/>
              <a:t>De arts </a:t>
            </a:r>
            <a:r>
              <a:rPr lang="en-US" err="1"/>
              <a:t>stemt</a:t>
            </a:r>
            <a:r>
              <a:rPr lang="en-US"/>
              <a:t> </a:t>
            </a:r>
            <a:r>
              <a:rPr lang="en-US" err="1"/>
              <a:t>af</a:t>
            </a:r>
            <a:r>
              <a:rPr lang="en-US"/>
              <a:t> hoe de </a:t>
            </a:r>
            <a:r>
              <a:rPr lang="en-US" err="1"/>
              <a:t>bewoner</a:t>
            </a:r>
            <a:r>
              <a:rPr lang="en-US"/>
              <a:t> </a:t>
            </a:r>
            <a:r>
              <a:rPr lang="en-US" err="1"/>
              <a:t>en</a:t>
            </a:r>
            <a:r>
              <a:rPr lang="en-US"/>
              <a:t>/of </a:t>
            </a:r>
            <a:r>
              <a:rPr lang="en-US" err="1"/>
              <a:t>naasten</a:t>
            </a:r>
            <a:r>
              <a:rPr lang="en-US"/>
              <a:t> </a:t>
            </a:r>
            <a:r>
              <a:rPr lang="en-US" err="1"/>
              <a:t>worden</a:t>
            </a:r>
            <a:r>
              <a:rPr lang="en-US"/>
              <a:t> </a:t>
            </a:r>
            <a:r>
              <a:rPr lang="en-US" err="1"/>
              <a:t>geïnformeerd</a:t>
            </a:r>
            <a:r>
              <a:rPr lang="en-US"/>
              <a:t> over de </a:t>
            </a:r>
            <a:r>
              <a:rPr lang="en-US" err="1"/>
              <a:t>achteruitgang</a:t>
            </a:r>
            <a:r>
              <a:rPr lang="en-US"/>
              <a:t>. </a:t>
            </a:r>
            <a:r>
              <a:rPr lang="en-US" err="1"/>
              <a:t>Tijdens</a:t>
            </a:r>
            <a:r>
              <a:rPr lang="en-US"/>
              <a:t> </a:t>
            </a:r>
            <a:r>
              <a:rPr lang="en-US" err="1"/>
              <a:t>dit</a:t>
            </a:r>
            <a:r>
              <a:rPr lang="en-US"/>
              <a:t> </a:t>
            </a:r>
            <a:r>
              <a:rPr lang="en-US" err="1"/>
              <a:t>gesprek</a:t>
            </a:r>
            <a:r>
              <a:rPr lang="en-US"/>
              <a:t> </a:t>
            </a:r>
            <a:r>
              <a:rPr lang="en-US" err="1"/>
              <a:t>wordt</a:t>
            </a:r>
            <a:r>
              <a:rPr lang="en-US"/>
              <a:t> </a:t>
            </a:r>
            <a:r>
              <a:rPr lang="en-US" err="1"/>
              <a:t>ook</a:t>
            </a:r>
            <a:r>
              <a:rPr lang="en-US"/>
              <a:t> </a:t>
            </a:r>
            <a:r>
              <a:rPr lang="en-US" err="1"/>
              <a:t>stilgestaan</a:t>
            </a:r>
            <a:r>
              <a:rPr lang="en-US"/>
              <a:t> </a:t>
            </a:r>
            <a:r>
              <a:rPr lang="en-US" err="1"/>
              <a:t>bij</a:t>
            </a:r>
            <a:r>
              <a:rPr lang="en-US"/>
              <a:t> </a:t>
            </a:r>
            <a:r>
              <a:rPr lang="en-US" err="1"/>
              <a:t>wensen</a:t>
            </a:r>
            <a:r>
              <a:rPr lang="en-US"/>
              <a:t>, </a:t>
            </a:r>
            <a:r>
              <a:rPr lang="en-US" err="1"/>
              <a:t>behoeften</a:t>
            </a:r>
            <a:r>
              <a:rPr lang="en-US"/>
              <a:t> </a:t>
            </a:r>
            <a:r>
              <a:rPr lang="en-US" err="1"/>
              <a:t>en</a:t>
            </a:r>
            <a:r>
              <a:rPr lang="en-US"/>
              <a:t> </a:t>
            </a:r>
            <a:r>
              <a:rPr lang="en-US" err="1"/>
              <a:t>zorgen</a:t>
            </a:r>
            <a:r>
              <a:rPr lang="en-US"/>
              <a:t>.</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19D55-09F2-1347-7FDB-AB69858515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5E6BE2-202F-40D3-5ECD-ADC2C2D326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32B7A6-DA75-03B3-D62E-63720B752467}"/>
              </a:ext>
            </a:extLst>
          </p:cNvPr>
          <p:cNvSpPr>
            <a:spLocks noGrp="1"/>
          </p:cNvSpPr>
          <p:nvPr>
            <p:ph type="body" idx="1"/>
          </p:nvPr>
        </p:nvSpPr>
        <p:spPr/>
        <p:txBody>
          <a:bodyPr/>
          <a:lstStyle/>
          <a:p>
            <a:r>
              <a:rPr lang="nl-NL"/>
              <a:t>De kern van de stervensfase is: er is sprake van een onomkeerbaar proces en het overlijden is naar verwachting binnen korte tijd aanstaande. Het doel verschuift dan volledig naar comfort: symptoomcontrole, rust, aanwezigheid en ondersteuning van naasten.</a:t>
            </a:r>
            <a:endParaRPr lang="en-US"/>
          </a:p>
          <a:p>
            <a:r>
              <a:rPr lang="nl-NL"/>
              <a:t>Belangrijk is dat iedereen op de hoogte is en dat we na vaststelling door de arts volgens een vaste systematiek gaan werken: het </a:t>
            </a:r>
            <a:r>
              <a:rPr lang="nl-NL" err="1"/>
              <a:t>Zorgpad</a:t>
            </a:r>
            <a:r>
              <a:rPr lang="nl-NL"/>
              <a:t> Stervensfase helpt het team om observaties, comfortzorg en communicatie goed te organiseren en vast te leggen.</a:t>
            </a:r>
          </a:p>
          <a:p>
            <a:endParaRPr lang="nl-NL"/>
          </a:p>
        </p:txBody>
      </p:sp>
      <p:sp>
        <p:nvSpPr>
          <p:cNvPr id="4" name="Tijdelijke aanduiding voor dianummer 3">
            <a:extLst>
              <a:ext uri="{FF2B5EF4-FFF2-40B4-BE49-F238E27FC236}">
                <a16:creationId xmlns:a16="http://schemas.microsoft.com/office/drawing/2014/main" id="{FC157B47-0F29-F69F-E913-C9F4ABD1D2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6572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ECF88-7067-6DA3-8F7E-2C2BD548B7A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91EE2F-CB44-F8E5-5D72-66C98449D9B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CCD71B-7E2C-0E2B-F951-474E02ACC73B}"/>
              </a:ext>
            </a:extLst>
          </p:cNvPr>
          <p:cNvSpPr>
            <a:spLocks noGrp="1"/>
          </p:cNvSpPr>
          <p:nvPr>
            <p:ph type="body" idx="1"/>
          </p:nvPr>
        </p:nvSpPr>
        <p:spPr/>
        <p:txBody>
          <a:bodyPr/>
          <a:lstStyle/>
          <a:p>
            <a:pPr>
              <a:defRPr/>
            </a:pPr>
            <a:r>
              <a:rPr lang="nl-NL">
                <a:solidFill>
                  <a:srgbClr val="000000"/>
                </a:solidFill>
              </a:rPr>
              <a:t>Deze aanwijzingen helpen bij het herkennen van de stervensfase, maar het is geen harde checklist. Het kan voorkomen dat sommige verschijnselen al langer aanwezig zijn zonder dat iemand stervende is. En andersom kan het gebeuren dat de signalen niet allemaal duidelijk zichtbaar zijn, terwijl het voor het team wél duidelijk is dat iemand binnen enkele dagen gaat overlijden.</a:t>
            </a:r>
            <a:endParaRPr lang="en-US">
              <a:solidFill>
                <a:srgbClr val="000000"/>
              </a:solidFill>
            </a:endParaRPr>
          </a:p>
          <a:p>
            <a:pPr>
              <a:defRPr/>
            </a:pPr>
            <a:r>
              <a:rPr lang="nl-NL">
                <a:solidFill>
                  <a:srgbClr val="000000"/>
                </a:solidFill>
              </a:rPr>
              <a:t>Daarom is het belangrijk dat het multidisciplinair oordeel leidend is. De zorg signaleert en bespreekt het totaalbeeld; de arts stelt vast of de stervensfase is aangebroken en past het beleid hierop aan.</a:t>
            </a:r>
          </a:p>
          <a:p>
            <a:endParaRPr lang="nl-NL">
              <a:solidFill>
                <a:srgbClr val="0E2841"/>
              </a:solidFill>
            </a:endParaRPr>
          </a:p>
        </p:txBody>
      </p:sp>
      <p:sp>
        <p:nvSpPr>
          <p:cNvPr id="4" name="Tijdelijke aanduiding voor dianummer 3">
            <a:extLst>
              <a:ext uri="{FF2B5EF4-FFF2-40B4-BE49-F238E27FC236}">
                <a16:creationId xmlns:a16="http://schemas.microsoft.com/office/drawing/2014/main" id="{EDD97F69-E0AD-0C89-9E2C-D76162C6EA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267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7E4E-D9B0-D855-7129-3BFB05BE78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6B7067-7A61-72AC-C281-BABEA64646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7AA865-5EED-86BD-7CEA-4D8E6107DE95}"/>
              </a:ext>
            </a:extLst>
          </p:cNvPr>
          <p:cNvSpPr>
            <a:spLocks noGrp="1"/>
          </p:cNvSpPr>
          <p:nvPr>
            <p:ph type="body" idx="1"/>
          </p:nvPr>
        </p:nvSpPr>
        <p:spPr/>
        <p:txBody>
          <a:bodyPr/>
          <a:lstStyle/>
          <a:p>
            <a:pPr>
              <a:defRPr/>
            </a:pPr>
            <a:r>
              <a:rPr lang="nl-NL"/>
              <a:t>Hier volgt een toelichting op het uitlezen van rapportages die gemaakt worden via het </a:t>
            </a:r>
            <a:r>
              <a:rPr lang="nl-NL" err="1"/>
              <a:t>Zorgpad</a:t>
            </a:r>
            <a:r>
              <a:rPr lang="nl-NL"/>
              <a:t> Stervensfase.</a:t>
            </a:r>
            <a:endParaRPr lang="en-US"/>
          </a:p>
          <a:p>
            <a:pPr>
              <a:defRPr/>
            </a:pPr>
            <a:br>
              <a:rPr lang="nl-NL">
                <a:cs typeface="+mn-lt"/>
              </a:rPr>
            </a:br>
            <a:r>
              <a:rPr lang="nl-NL"/>
              <a:t>Bij Omring werkten artsen in </a:t>
            </a:r>
            <a:r>
              <a:rPr lang="nl-NL" err="1"/>
              <a:t>Ysis</a:t>
            </a:r>
            <a:r>
              <a:rPr lang="nl-NL"/>
              <a:t> en konden vanuit </a:t>
            </a:r>
            <a:r>
              <a:rPr lang="nl-NL" err="1"/>
              <a:t>Ysis</a:t>
            </a:r>
            <a:r>
              <a:rPr lang="nl-NL"/>
              <a:t> het </a:t>
            </a:r>
            <a:r>
              <a:rPr lang="nl-NL" err="1"/>
              <a:t>Zorgpad</a:t>
            </a:r>
            <a:r>
              <a:rPr lang="nl-NL"/>
              <a:t> niet uitlezen. Vandaar dat dit toegelicht moest worden. De oplossing was dat artsen ONS moesten openen.</a:t>
            </a:r>
          </a:p>
          <a:p>
            <a:pPr>
              <a:defRPr/>
            </a:pPr>
            <a:br>
              <a:rPr lang="nl-NL">
                <a:cs typeface="+mn-lt"/>
              </a:rPr>
            </a:br>
            <a:r>
              <a:rPr lang="nl-NL"/>
              <a:t>In deze presentatie wordt een toelichting gegeven op hoe zorgmedewerkers werken met het </a:t>
            </a:r>
            <a:r>
              <a:rPr lang="nl-NL" err="1"/>
              <a:t>Zorgpad</a:t>
            </a:r>
            <a:r>
              <a:rPr lang="nl-NL"/>
              <a:t>, zodat ook artsen (en andere behandelaren) inzicht krijgen in de systematiek en gebruikte afkortingen.</a:t>
            </a:r>
          </a:p>
          <a:p>
            <a:pPr>
              <a:defRPr/>
            </a:pPr>
            <a:br>
              <a:rPr lang="nl-NL">
                <a:cs typeface="+mn-lt"/>
              </a:rPr>
            </a:br>
            <a:r>
              <a:rPr lang="nl-NL"/>
              <a:t>De gehanteerde werkwijze was; deel elke dienst op in tweeën, ongeacht hoelang de dienst duurt. Het eerste deel van de dienst krijgt een letter en daarna ook het tweede deel van de dienst. Voorbeeld dienst van 6 uur: voor de eerste 3 uur een B en voor de laatste 3 uren een A. Dan wordt het dus BA, dat wil zeggen voor het betreffende symptoom waren er in het eerste deel van de dienst geen verschijnselen. In het tweede deel wel. Zodra er geklikt wordt op een code met een A, verschijnt een </a:t>
            </a:r>
            <a:r>
              <a:rPr lang="nl-NL" err="1"/>
              <a:t>tekstvak</a:t>
            </a:r>
            <a:r>
              <a:rPr lang="nl-NL"/>
              <a:t> waarin gerapporteerd wordt wat er is geobserveerd, welke actie is gedaan en eventueel wat het effect was.</a:t>
            </a:r>
          </a:p>
          <a:p>
            <a:pPr marL="0" marR="0" lvl="0" indent="0" algn="l" defTabSz="914400">
              <a:lnSpc>
                <a:spcPct val="100000"/>
              </a:lnSpc>
              <a:spcBef>
                <a:spcPts val="0"/>
              </a:spcBef>
              <a:spcAft>
                <a:spcPts val="0"/>
              </a:spcAft>
              <a:buClrTx/>
              <a:buSzTx/>
              <a:buFontTx/>
              <a:buNone/>
              <a:tabLst/>
              <a:defRPr/>
            </a:pPr>
            <a:br>
              <a:rPr lang="nl-NL">
                <a:cs typeface="+mn-lt"/>
              </a:rPr>
            </a:br>
            <a:r>
              <a:rPr lang="nl-NL"/>
              <a:t>Het </a:t>
            </a:r>
            <a:r>
              <a:rPr lang="nl-NL" err="1"/>
              <a:t>Zorgpad</a:t>
            </a:r>
            <a:r>
              <a:rPr lang="nl-NL"/>
              <a:t> is echter geen rapportagetool maar een wetenschappelijk onderbouwd instrument om observaties te doen in de stervensfase. Hiermee wordt de kwaliteit van sterven verhoogd. Mocht er meer toelichting gewenst zijn dan is meer te lezen op </a:t>
            </a:r>
            <a:r>
              <a:rPr lang="nl-NL" err="1"/>
              <a:t>Palliaweb</a:t>
            </a:r>
            <a:r>
              <a:rPr lang="nl-NL"/>
              <a:t>.</a:t>
            </a:r>
          </a:p>
          <a:p>
            <a:endParaRPr lang="nl-NL"/>
          </a:p>
        </p:txBody>
      </p:sp>
      <p:sp>
        <p:nvSpPr>
          <p:cNvPr id="4" name="Tijdelijke aanduiding voor dianummer 3">
            <a:extLst>
              <a:ext uri="{FF2B5EF4-FFF2-40B4-BE49-F238E27FC236}">
                <a16:creationId xmlns:a16="http://schemas.microsoft.com/office/drawing/2014/main" id="{635B8AE2-3331-D94D-694A-31E7FFDB5D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396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6485-115C-3115-ED07-0E415FCE988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BB117F-1CF7-E8D2-D59D-49185C0255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469C0E-38F0-9BA5-BA8F-1006C94025F7}"/>
              </a:ext>
            </a:extLst>
          </p:cNvPr>
          <p:cNvSpPr>
            <a:spLocks noGrp="1"/>
          </p:cNvSpPr>
          <p:nvPr>
            <p:ph type="body" idx="1"/>
          </p:nvPr>
        </p:nvSpPr>
        <p:spPr/>
        <p:txBody>
          <a:bodyPr/>
          <a:lstStyle/>
          <a:p>
            <a:r>
              <a:rPr lang="nl-NL"/>
              <a:t>Deze slide gaat over wat jullie als artsen/basisartsen/VS/PA toevoegen binnen PACE-NL. Het zorgteam gaat meer signaleren en bespreken; jullie rol is vooral om dat te vertalen naar duiding en beleid waar nodig.</a:t>
            </a:r>
            <a:br>
              <a:rPr lang="nl-NL">
                <a:cs typeface="+mn-lt"/>
              </a:rPr>
            </a:br>
            <a:r>
              <a:rPr lang="nl-NL"/>
              <a:t> Concreet betekent dit dat jullie eerder vragen kunnen krijgen over: ‘past dit bij een palliatieve fase?’, ‘wat is passend beleid bij verslechtering?’ en ‘wanneer spreken we van stervensfase?’.</a:t>
            </a:r>
            <a:endParaRPr lang="en-US"/>
          </a:p>
          <a:p>
            <a:endParaRPr lang="nl-NL"/>
          </a:p>
        </p:txBody>
      </p:sp>
      <p:sp>
        <p:nvSpPr>
          <p:cNvPr id="4" name="Tijdelijke aanduiding voor dianummer 3">
            <a:extLst>
              <a:ext uri="{FF2B5EF4-FFF2-40B4-BE49-F238E27FC236}">
                <a16:creationId xmlns:a16="http://schemas.microsoft.com/office/drawing/2014/main" id="{C8668358-E279-1EC7-AFEF-5212A8CC1744}"/>
              </a:ext>
            </a:extLst>
          </p:cNvPr>
          <p:cNvSpPr>
            <a:spLocks noGrp="1"/>
          </p:cNvSpPr>
          <p:nvPr>
            <p:ph type="sldNum" sz="quarter" idx="5"/>
          </p:nvPr>
        </p:nvSpPr>
        <p:spPr/>
        <p:txBody>
          <a:bodyPr/>
          <a:lstStyle/>
          <a:p>
            <a:fld id="{031C2C7F-9151-4448-B76D-98AA80CC75A2}" type="slidenum">
              <a:rPr lang="nl-NL" smtClean="0"/>
              <a:t>14</a:t>
            </a:fld>
            <a:endParaRPr lang="nl-NL"/>
          </a:p>
        </p:txBody>
      </p:sp>
    </p:spTree>
    <p:extLst>
      <p:ext uri="{BB962C8B-B14F-4D97-AF65-F5344CB8AC3E}">
        <p14:creationId xmlns:p14="http://schemas.microsoft.com/office/powerpoint/2010/main" val="4264028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Paramedici hebben vaak een vroege ‘radar’ op veranderingen in functioneren en comfort: slik, mobiliteit, belastbaarheid, ademhaling bij inspanning, houding, ADL-haalbaarheid.</a:t>
            </a:r>
            <a:endParaRPr lang="en-US"/>
          </a:p>
          <a:p>
            <a:r>
              <a:rPr lang="nl-NL"/>
              <a:t>Hier staat heel concreet waar paramedici comfort en kwaliteit van leven verbeteren</a:t>
            </a:r>
          </a:p>
          <a:p>
            <a:endParaRPr lang="nl-NL"/>
          </a:p>
        </p:txBody>
      </p:sp>
      <p:sp>
        <p:nvSpPr>
          <p:cNvPr id="4" name="Tijdelijke aanduiding voor dianummer 3"/>
          <p:cNvSpPr>
            <a:spLocks noGrp="1"/>
          </p:cNvSpPr>
          <p:nvPr>
            <p:ph type="sldNum" sz="quarter" idx="5"/>
          </p:nvPr>
        </p:nvSpPr>
        <p:spPr/>
        <p:txBody>
          <a:bodyPr/>
          <a:lstStyle/>
          <a:p>
            <a:fld id="{031C2C7F-9151-4448-B76D-98AA80CC75A2}" type="slidenum">
              <a:rPr lang="nl-NL" smtClean="0"/>
              <a:t>15</a:t>
            </a:fld>
            <a:endParaRPr lang="nl-NL"/>
          </a:p>
        </p:txBody>
      </p:sp>
    </p:spTree>
    <p:extLst>
      <p:ext uri="{BB962C8B-B14F-4D97-AF65-F5344CB8AC3E}">
        <p14:creationId xmlns:p14="http://schemas.microsoft.com/office/powerpoint/2010/main" val="72680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C4C8-AA09-9AD8-ED48-788E4EB826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A00624-9034-8238-D55A-3922CC711F7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4A9B11-8F91-3354-610F-6F20B6E80EE3}"/>
              </a:ext>
            </a:extLst>
          </p:cNvPr>
          <p:cNvSpPr>
            <a:spLocks noGrp="1"/>
          </p:cNvSpPr>
          <p:nvPr>
            <p:ph type="body" idx="1"/>
          </p:nvPr>
        </p:nvSpPr>
        <p:spPr/>
        <p:txBody>
          <a:bodyPr/>
          <a:lstStyle/>
          <a:p>
            <a:r>
              <a:rPr lang="nl-NL"/>
              <a:t>Deze disciplines dragen bij aan comfort (misselijkheid/decubitus), betekenisvolle activiteit en begeleiding van naasten/keuzes. In MDO wil je ze inzetten als het bijdraagt aan doelen: comfort, autonomie, rust.</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Paramedici signaleren dus vaak vroeg veranderingen (slikken, mobiliteit, uitputting, onrust). De SO/arts is dan aan zet om dit te vertalen naar  behandelbeleid. Die combinatie voorkomt dat we te laat schakelen</a:t>
            </a:r>
          </a:p>
          <a:p>
            <a:endParaRPr lang="nl-NL"/>
          </a:p>
        </p:txBody>
      </p:sp>
      <p:sp>
        <p:nvSpPr>
          <p:cNvPr id="4" name="Tijdelijke aanduiding voor dianummer 3">
            <a:extLst>
              <a:ext uri="{FF2B5EF4-FFF2-40B4-BE49-F238E27FC236}">
                <a16:creationId xmlns:a16="http://schemas.microsoft.com/office/drawing/2014/main" id="{8AC212B2-37BB-0D8F-C40F-F03556B1CA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6063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791F-15A6-CE21-5929-6A3CE9D040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B5363D-4CE8-06D8-C8C1-5186EF2C00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695909-7543-2FD0-85D8-B09B2221FF37}"/>
              </a:ext>
            </a:extLst>
          </p:cNvPr>
          <p:cNvSpPr>
            <a:spLocks noGrp="1"/>
          </p:cNvSpPr>
          <p:nvPr>
            <p:ph type="body" idx="1"/>
          </p:nvPr>
        </p:nvSpPr>
        <p:spPr/>
        <p:txBody>
          <a:bodyPr/>
          <a:lstStyle/>
          <a:p>
            <a:r>
              <a:rPr lang="nl-NL"/>
              <a:t>Zorgmedewerkers volgen vier scholingsbijeenkomsten en krijgen ondersteuning bij het toepassen in de praktijk. Jullie gaan merken dat zorgmedewerkers vaker/eerder signaleren en bespreken wanneer een bewoner achteruitgaat of toenemend kwetsbaar wordt, en dat zij gerichter gaan rapporteren en vragen stellen. De arts stelt vast of de palliatieve fase of stervensfase is aangebroken en past beleid hier op aan.</a:t>
            </a:r>
            <a:endParaRPr lang="en-US"/>
          </a:p>
          <a:p>
            <a:br>
              <a:rPr lang="nl-NL">
                <a:cs typeface="+mn-lt"/>
              </a:rPr>
            </a:br>
            <a:r>
              <a:rPr lang="nl-NL"/>
              <a:t>De scholingen voor zorgmedewerkers duren elk 2 uur. De dia vermeldt de onderwerpen, doelen en hulpmiddelen.</a:t>
            </a:r>
            <a:endParaRPr lang="en-US"/>
          </a:p>
          <a:p>
            <a:r>
              <a:rPr lang="nl-NL"/>
              <a:t>belangrijk dat als medische/paramedische staf aansluit op dezelfde taal en afspraken</a:t>
            </a:r>
          </a:p>
          <a:p>
            <a:endParaRPr lang="nl-NL"/>
          </a:p>
          <a:p>
            <a:endParaRPr lang="nl-NL">
              <a:solidFill>
                <a:srgbClr val="444444"/>
              </a:solidFill>
            </a:endParaRPr>
          </a:p>
          <a:p>
            <a:pPr marL="171450" indent="-171450">
              <a:buFont typeface="Arial,Sans-Serif"/>
              <a:buChar char="•"/>
            </a:pPr>
            <a:r>
              <a:rPr lang="nl-NL"/>
              <a:t>Na 1: meer gesprekken over wensen/waarden.</a:t>
            </a:r>
            <a:endParaRPr lang="en-US">
              <a:solidFill>
                <a:srgbClr val="444444"/>
              </a:solidFill>
            </a:endParaRPr>
          </a:p>
          <a:p>
            <a:pPr marL="171450" indent="-171450">
              <a:buFont typeface="Arial,Sans-Serif"/>
              <a:buChar char="•"/>
            </a:pPr>
            <a:r>
              <a:rPr lang="nl-NL"/>
              <a:t>Na 2: vaker signalen van achteruitgang/toenemende kwetsbaarheid en mogelijk vragen over duiding en vervolgstappen.</a:t>
            </a:r>
            <a:endParaRPr lang="en-US">
              <a:solidFill>
                <a:srgbClr val="444444"/>
              </a:solidFill>
            </a:endParaRPr>
          </a:p>
          <a:p>
            <a:pPr marL="171450" indent="-171450">
              <a:buFont typeface="Arial,Sans-Serif"/>
              <a:buChar char="•"/>
            </a:pPr>
            <a:r>
              <a:rPr lang="nl-NL"/>
              <a:t>Na 3: meer gestructureerde symptoomobservaties en vragen over opschalen/beleid.</a:t>
            </a:r>
            <a:endParaRPr lang="en-US">
              <a:solidFill>
                <a:srgbClr val="444444"/>
              </a:solidFill>
            </a:endParaRPr>
          </a:p>
          <a:p>
            <a:pPr marL="171450" indent="-171450">
              <a:buFont typeface="Arial,Sans-Serif"/>
              <a:buChar char="•"/>
            </a:pPr>
            <a:r>
              <a:rPr lang="nl-NL"/>
              <a:t>Na 4: mogelijk meer vragen rond stervensfase, comfortzorg, sedatie/euthanasie op hoofdlijnen en nazorg.</a:t>
            </a:r>
          </a:p>
        </p:txBody>
      </p:sp>
      <p:sp>
        <p:nvSpPr>
          <p:cNvPr id="4" name="Tijdelijke aanduiding voor dianummer 3">
            <a:extLst>
              <a:ext uri="{FF2B5EF4-FFF2-40B4-BE49-F238E27FC236}">
                <a16:creationId xmlns:a16="http://schemas.microsoft.com/office/drawing/2014/main" id="{07746A8C-1B8C-440B-99A4-2D6DEB0EA0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9456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 </a:t>
            </a:r>
            <a:r>
              <a:rPr lang="en-US" err="1"/>
              <a:t>lesmodules</a:t>
            </a:r>
            <a:r>
              <a:rPr lang="en-US"/>
              <a:t> </a:t>
            </a:r>
            <a:r>
              <a:rPr lang="en-US" err="1"/>
              <a:t>hangen</a:t>
            </a:r>
            <a:r>
              <a:rPr lang="en-US"/>
              <a:t> direct </a:t>
            </a:r>
            <a:r>
              <a:rPr lang="en-US" err="1"/>
              <a:t>samen</a:t>
            </a:r>
            <a:r>
              <a:rPr lang="en-US"/>
              <a:t> met het </a:t>
            </a:r>
            <a:r>
              <a:rPr lang="en-US" err="1"/>
              <a:t>Zorgpad</a:t>
            </a:r>
            <a:r>
              <a:rPr lang="en-US"/>
              <a:t> </a:t>
            </a:r>
            <a:r>
              <a:rPr lang="en-US" err="1"/>
              <a:t>Palliatieve</a:t>
            </a:r>
            <a:r>
              <a:rPr lang="en-US"/>
              <a:t> Zorg. Het </a:t>
            </a:r>
            <a:r>
              <a:rPr lang="en-US" err="1"/>
              <a:t>zorgpad</a:t>
            </a:r>
            <a:r>
              <a:rPr lang="en-US"/>
              <a:t> is de </a:t>
            </a:r>
            <a:r>
              <a:rPr lang="en-US" err="1"/>
              <a:t>kapstok</a:t>
            </a:r>
            <a:r>
              <a:rPr lang="en-US"/>
              <a:t> met </a:t>
            </a:r>
            <a:r>
              <a:rPr lang="en-US" err="1"/>
              <a:t>tien</a:t>
            </a:r>
            <a:r>
              <a:rPr lang="en-US"/>
              <a:t> </a:t>
            </a:r>
            <a:r>
              <a:rPr lang="en-US" err="1"/>
              <a:t>stappen</a:t>
            </a:r>
            <a:r>
              <a:rPr lang="en-US"/>
              <a:t>; de modules </a:t>
            </a:r>
            <a:r>
              <a:rPr lang="en-US" err="1"/>
              <a:t>trainen</a:t>
            </a:r>
            <a:r>
              <a:rPr lang="en-US"/>
              <a:t> </a:t>
            </a:r>
            <a:r>
              <a:rPr lang="en-US" err="1"/>
              <a:t>zorgmedewerkers</a:t>
            </a:r>
            <a:r>
              <a:rPr lang="en-US"/>
              <a:t> in de </a:t>
            </a:r>
            <a:r>
              <a:rPr lang="en-US" err="1"/>
              <a:t>vaardigheden</a:t>
            </a:r>
            <a:r>
              <a:rPr lang="en-US"/>
              <a:t> die </a:t>
            </a:r>
            <a:r>
              <a:rPr lang="en-US" err="1"/>
              <a:t>daarbij</a:t>
            </a:r>
            <a:r>
              <a:rPr lang="en-US"/>
              <a:t> </a:t>
            </a:r>
            <a:r>
              <a:rPr lang="en-US" err="1"/>
              <a:t>horen</a:t>
            </a:r>
            <a:r>
              <a:rPr lang="en-US"/>
              <a:t>.</a:t>
            </a:r>
            <a:endParaRPr lang="en-US">
              <a:solidFill>
                <a:srgbClr val="444444"/>
              </a:solidFill>
            </a:endParaRPr>
          </a:p>
          <a:p>
            <a:pPr marL="171450" indent="-171450">
              <a:buFont typeface="Arial,Sans-Serif"/>
              <a:buChar char="•"/>
            </a:pPr>
            <a:r>
              <a:rPr lang="en-US" b="1"/>
              <a:t>Module 1 </a:t>
            </a:r>
            <a:r>
              <a:rPr lang="en-US" b="1" err="1"/>
              <a:t>Communicatie</a:t>
            </a:r>
            <a:r>
              <a:rPr lang="en-US" b="1"/>
              <a:t>:</a:t>
            </a:r>
            <a:r>
              <a:rPr lang="en-US"/>
              <a:t> </a:t>
            </a:r>
            <a:r>
              <a:rPr lang="en-US" err="1"/>
              <a:t>stap</a:t>
            </a:r>
            <a:r>
              <a:rPr lang="en-US"/>
              <a:t> 1, </a:t>
            </a:r>
            <a:r>
              <a:rPr lang="en-US" err="1"/>
              <a:t>en</a:t>
            </a:r>
            <a:r>
              <a:rPr lang="en-US"/>
              <a:t> </a:t>
            </a:r>
            <a:r>
              <a:rPr lang="en-US" err="1"/>
              <a:t>ook</a:t>
            </a:r>
            <a:r>
              <a:rPr lang="en-US"/>
              <a:t> </a:t>
            </a:r>
            <a:r>
              <a:rPr lang="en-US" err="1"/>
              <a:t>stap</a:t>
            </a:r>
            <a:r>
              <a:rPr lang="en-US"/>
              <a:t> 3 </a:t>
            </a:r>
            <a:r>
              <a:rPr lang="en-US" err="1"/>
              <a:t>en</a:t>
            </a:r>
            <a:r>
              <a:rPr lang="en-US"/>
              <a:t> 7 (</a:t>
            </a:r>
            <a:r>
              <a:rPr lang="en-US" err="1"/>
              <a:t>informeren</a:t>
            </a:r>
            <a:r>
              <a:rPr lang="en-US"/>
              <a:t> </a:t>
            </a:r>
            <a:r>
              <a:rPr lang="en-US" err="1"/>
              <a:t>en</a:t>
            </a:r>
            <a:r>
              <a:rPr lang="en-US"/>
              <a:t> </a:t>
            </a:r>
            <a:r>
              <a:rPr lang="en-US" err="1"/>
              <a:t>vervolggesprekken</a:t>
            </a:r>
            <a:r>
              <a:rPr lang="en-US"/>
              <a:t>).</a:t>
            </a:r>
            <a:endParaRPr lang="en-US">
              <a:solidFill>
                <a:srgbClr val="444444"/>
              </a:solidFill>
            </a:endParaRPr>
          </a:p>
          <a:p>
            <a:pPr marL="171450" indent="-171450">
              <a:buFont typeface="Arial,Sans-Serif"/>
              <a:buChar char="•"/>
            </a:pPr>
            <a:r>
              <a:rPr lang="en-US" b="1"/>
              <a:t>Module 2 </a:t>
            </a:r>
            <a:r>
              <a:rPr lang="en-US" b="1" err="1"/>
              <a:t>Signaleren</a:t>
            </a:r>
            <a:r>
              <a:rPr lang="en-US" b="1"/>
              <a:t> </a:t>
            </a:r>
            <a:r>
              <a:rPr lang="en-US" b="1" err="1"/>
              <a:t>en</a:t>
            </a:r>
            <a:r>
              <a:rPr lang="en-US" b="1"/>
              <a:t> </a:t>
            </a:r>
            <a:r>
              <a:rPr lang="en-US" b="1" err="1"/>
              <a:t>bespreken</a:t>
            </a:r>
            <a:r>
              <a:rPr lang="en-US" b="1"/>
              <a:t>:</a:t>
            </a:r>
            <a:r>
              <a:rPr lang="en-US"/>
              <a:t> </a:t>
            </a:r>
            <a:r>
              <a:rPr lang="en-US" err="1"/>
              <a:t>stappen</a:t>
            </a:r>
            <a:r>
              <a:rPr lang="en-US"/>
              <a:t> 2, 4 </a:t>
            </a:r>
            <a:r>
              <a:rPr lang="en-US" err="1"/>
              <a:t>en</a:t>
            </a:r>
            <a:r>
              <a:rPr lang="en-US"/>
              <a:t> 5 (</a:t>
            </a:r>
            <a:r>
              <a:rPr lang="en-US" err="1"/>
              <a:t>achteruitgang</a:t>
            </a:r>
            <a:r>
              <a:rPr lang="en-US"/>
              <a:t>/</a:t>
            </a:r>
            <a:r>
              <a:rPr lang="en-US" err="1"/>
              <a:t>toenemende</a:t>
            </a:r>
            <a:r>
              <a:rPr lang="en-US"/>
              <a:t> </a:t>
            </a:r>
            <a:r>
              <a:rPr lang="en-US" err="1"/>
              <a:t>kwetsbaarheid</a:t>
            </a:r>
            <a:r>
              <a:rPr lang="en-US"/>
              <a:t> </a:t>
            </a:r>
            <a:r>
              <a:rPr lang="en-US" err="1"/>
              <a:t>signaleren</a:t>
            </a:r>
            <a:r>
              <a:rPr lang="en-US"/>
              <a:t>, </a:t>
            </a:r>
            <a:r>
              <a:rPr lang="en-US" err="1"/>
              <a:t>bespreken</a:t>
            </a:r>
            <a:r>
              <a:rPr lang="en-US"/>
              <a:t> </a:t>
            </a:r>
            <a:r>
              <a:rPr lang="en-US" err="1"/>
              <a:t>en</a:t>
            </a:r>
            <a:r>
              <a:rPr lang="en-US"/>
              <a:t> </a:t>
            </a:r>
            <a:r>
              <a:rPr lang="en-US" err="1"/>
              <a:t>vertalen</a:t>
            </a:r>
            <a:r>
              <a:rPr lang="en-US"/>
              <a:t> </a:t>
            </a:r>
            <a:r>
              <a:rPr lang="en-US" err="1"/>
              <a:t>naar</a:t>
            </a:r>
            <a:r>
              <a:rPr lang="en-US"/>
              <a:t> </a:t>
            </a:r>
            <a:r>
              <a:rPr lang="en-US" err="1"/>
              <a:t>zorgplan</a:t>
            </a:r>
            <a:r>
              <a:rPr lang="en-US"/>
              <a:t>/</a:t>
            </a:r>
            <a:r>
              <a:rPr lang="en-US" err="1"/>
              <a:t>bespreking</a:t>
            </a:r>
            <a:r>
              <a:rPr lang="en-US"/>
              <a:t>), </a:t>
            </a:r>
            <a:r>
              <a:rPr lang="en-US" err="1"/>
              <a:t>en</a:t>
            </a:r>
            <a:r>
              <a:rPr lang="en-US"/>
              <a:t> </a:t>
            </a:r>
            <a:r>
              <a:rPr lang="en-US" err="1"/>
              <a:t>ook</a:t>
            </a:r>
            <a:r>
              <a:rPr lang="en-US"/>
              <a:t> </a:t>
            </a:r>
            <a:r>
              <a:rPr lang="en-US" err="1"/>
              <a:t>stap</a:t>
            </a:r>
            <a:r>
              <a:rPr lang="en-US"/>
              <a:t> 3 </a:t>
            </a:r>
            <a:r>
              <a:rPr lang="en-US" err="1"/>
              <a:t>en</a:t>
            </a:r>
            <a:r>
              <a:rPr lang="en-US"/>
              <a:t> 7.</a:t>
            </a:r>
            <a:endParaRPr lang="en-US">
              <a:solidFill>
                <a:srgbClr val="444444"/>
              </a:solidFill>
            </a:endParaRPr>
          </a:p>
          <a:p>
            <a:pPr marL="171450" indent="-171450">
              <a:buFont typeface="Arial,Sans-Serif"/>
              <a:buChar char="•"/>
            </a:pPr>
            <a:r>
              <a:rPr lang="en-US" b="1"/>
              <a:t>Module 3 </a:t>
            </a:r>
            <a:r>
              <a:rPr lang="en-US" b="1" err="1"/>
              <a:t>Symptoommanagement</a:t>
            </a:r>
            <a:r>
              <a:rPr lang="en-US" b="1"/>
              <a:t>:</a:t>
            </a:r>
            <a:r>
              <a:rPr lang="en-US"/>
              <a:t> </a:t>
            </a:r>
            <a:r>
              <a:rPr lang="en-US" err="1"/>
              <a:t>stap</a:t>
            </a:r>
            <a:r>
              <a:rPr lang="en-US"/>
              <a:t> 6 (</a:t>
            </a:r>
            <a:r>
              <a:rPr lang="en-US" err="1"/>
              <a:t>symptomen</a:t>
            </a:r>
            <a:r>
              <a:rPr lang="en-US"/>
              <a:t> </a:t>
            </a:r>
            <a:r>
              <a:rPr lang="en-US" err="1"/>
              <a:t>herkennen</a:t>
            </a:r>
            <a:r>
              <a:rPr lang="en-US"/>
              <a:t>, </a:t>
            </a:r>
            <a:r>
              <a:rPr lang="en-US" err="1"/>
              <a:t>observeren</a:t>
            </a:r>
            <a:r>
              <a:rPr lang="en-US"/>
              <a:t>, </a:t>
            </a:r>
            <a:r>
              <a:rPr lang="en-US" err="1"/>
              <a:t>verlichten</a:t>
            </a:r>
            <a:r>
              <a:rPr lang="en-US"/>
              <a:t> </a:t>
            </a:r>
            <a:r>
              <a:rPr lang="en-US" err="1"/>
              <a:t>en</a:t>
            </a:r>
            <a:r>
              <a:rPr lang="en-US"/>
              <a:t> zo </a:t>
            </a:r>
            <a:r>
              <a:rPr lang="en-US" err="1"/>
              <a:t>nodig</a:t>
            </a:r>
            <a:r>
              <a:rPr lang="en-US"/>
              <a:t> </a:t>
            </a:r>
            <a:r>
              <a:rPr lang="en-US" err="1"/>
              <a:t>opschalen</a:t>
            </a:r>
            <a:r>
              <a:rPr lang="en-US"/>
              <a:t>).</a:t>
            </a:r>
            <a:endParaRPr lang="en-US">
              <a:solidFill>
                <a:srgbClr val="444444"/>
              </a:solidFill>
            </a:endParaRPr>
          </a:p>
          <a:p>
            <a:pPr marL="171450" indent="-171450">
              <a:buFont typeface="Arial,Sans-Serif"/>
              <a:buChar char="•"/>
            </a:pPr>
            <a:r>
              <a:rPr lang="en-US" b="1"/>
              <a:t>Module 4 Zorg </a:t>
            </a:r>
            <a:r>
              <a:rPr lang="en-US" b="1" err="1"/>
              <a:t>rondom</a:t>
            </a:r>
            <a:r>
              <a:rPr lang="en-US" b="1"/>
              <a:t> het </a:t>
            </a:r>
            <a:r>
              <a:rPr lang="en-US" b="1" err="1"/>
              <a:t>overlijden</a:t>
            </a:r>
            <a:r>
              <a:rPr lang="en-US" b="1"/>
              <a:t>:</a:t>
            </a:r>
            <a:r>
              <a:rPr lang="en-US"/>
              <a:t> </a:t>
            </a:r>
            <a:r>
              <a:rPr lang="en-US" err="1"/>
              <a:t>stappen</a:t>
            </a:r>
            <a:r>
              <a:rPr lang="en-US"/>
              <a:t> 8, 9 </a:t>
            </a:r>
            <a:r>
              <a:rPr lang="en-US" err="1"/>
              <a:t>en</a:t>
            </a:r>
            <a:r>
              <a:rPr lang="en-US"/>
              <a:t> 10 (</a:t>
            </a:r>
            <a:r>
              <a:rPr lang="en-US" err="1"/>
              <a:t>stervensfase</a:t>
            </a:r>
            <a:r>
              <a:rPr lang="en-US"/>
              <a:t>, </a:t>
            </a:r>
            <a:r>
              <a:rPr lang="en-US" err="1"/>
              <a:t>zorg</a:t>
            </a:r>
            <a:r>
              <a:rPr lang="en-US"/>
              <a:t> in de </a:t>
            </a:r>
            <a:r>
              <a:rPr lang="en-US" err="1"/>
              <a:t>stervensfase</a:t>
            </a:r>
            <a:r>
              <a:rPr lang="en-US"/>
              <a:t> </a:t>
            </a:r>
            <a:r>
              <a:rPr lang="en-US" err="1"/>
              <a:t>en</a:t>
            </a:r>
            <a:r>
              <a:rPr lang="en-US"/>
              <a:t> </a:t>
            </a:r>
            <a:r>
              <a:rPr lang="en-US" err="1"/>
              <a:t>nazorg</a:t>
            </a:r>
            <a:r>
              <a:rPr lang="en-US"/>
              <a:t>).</a:t>
            </a:r>
            <a:endParaRPr lang="en-US">
              <a:solidFill>
                <a:srgbClr val="444444"/>
              </a:solidFill>
            </a:endParaRPr>
          </a:p>
          <a:p>
            <a:endParaRPr lang="en-US">
              <a:solidFill>
                <a:srgbClr val="444444"/>
              </a:solidFil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31C2C7F-9151-4448-B76D-98AA80CC75A2}" type="slidenum">
              <a:rPr lang="nl-NL" smtClean="0"/>
              <a:t>18</a:t>
            </a:fld>
            <a:endParaRPr lang="nl-NL"/>
          </a:p>
        </p:txBody>
      </p:sp>
    </p:spTree>
    <p:extLst>
      <p:ext uri="{BB962C8B-B14F-4D97-AF65-F5344CB8AC3E}">
        <p14:creationId xmlns:p14="http://schemas.microsoft.com/office/powerpoint/2010/main" val="434487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F324-4DF5-535D-24B4-545C973A99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FE367A-CF54-090D-0D19-30AAAD6115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D22ACD-A8B0-8AF8-002C-A965AEC5C7B4}"/>
              </a:ext>
            </a:extLst>
          </p:cNvPr>
          <p:cNvSpPr>
            <a:spLocks noGrp="1"/>
          </p:cNvSpPr>
          <p:nvPr>
            <p:ph type="body" idx="1"/>
          </p:nvPr>
        </p:nvSpPr>
        <p:spPr/>
        <p:txBody>
          <a:bodyPr/>
          <a:lstStyle/>
          <a:p>
            <a:r>
              <a:rPr lang="nl-NL"/>
              <a:t>In de voorbereiding organiseren we verschillende kick-off bijeenkomsten, zodat iedereen dezelfde taal en verwachtingen heeft — bijvoorbeeld rondom toenemende kwetsbaarheid, palliatieve fase en stervensfase, en vooral: waar leggen we observaties, afspraken en beleid vast.</a:t>
            </a:r>
            <a:endParaRPr lang="en-US"/>
          </a:p>
          <a:p>
            <a:r>
              <a:rPr lang="nl-NL"/>
              <a:t>We betrekken ook familie en naasten via een familiebijeenkomst. Het doel is dat verwachtingen beter aansluiten en dat er minder crisismomenten ontstaan in een late fase.</a:t>
            </a:r>
          </a:p>
          <a:p>
            <a:pPr>
              <a:defRPr/>
            </a:pPr>
            <a:endParaRPr lang="nl-NL"/>
          </a:p>
          <a:p>
            <a:pPr>
              <a:defRPr/>
            </a:pPr>
            <a:r>
              <a:rPr lang="nl-NL"/>
              <a:t>Daarnaast wordt op elke locatie een kernteam ingericht. Dat kernteam helpt om het programma te begeleiden en te borgen: wat is de rol van de </a:t>
            </a:r>
            <a:r>
              <a:rPr lang="nl-NL" err="1"/>
              <a:t>aandachtsvelder</a:t>
            </a:r>
            <a:r>
              <a:rPr lang="nl-NL"/>
              <a:t>, wie bewaakt de voortgang, en hoe lopen de lijnen tussen team, kernteam en projectleiding.</a:t>
            </a:r>
          </a:p>
          <a:p>
            <a:pPr marL="0" marR="0" lvl="0" indent="0" algn="l" defTabSz="914400">
              <a:lnSpc>
                <a:spcPct val="100000"/>
              </a:lnSpc>
              <a:spcBef>
                <a:spcPts val="0"/>
              </a:spcBef>
              <a:spcAft>
                <a:spcPts val="0"/>
              </a:spcAft>
              <a:buClrTx/>
              <a:buSzTx/>
              <a:buFontTx/>
              <a:buNone/>
              <a:tabLst/>
              <a:defRPr/>
            </a:pPr>
            <a:endParaRPr lang="nl-NL"/>
          </a:p>
          <a:p>
            <a:endParaRPr lang="nl-NL"/>
          </a:p>
        </p:txBody>
      </p:sp>
      <p:sp>
        <p:nvSpPr>
          <p:cNvPr id="4" name="Tijdelijke aanduiding voor dianummer 3">
            <a:extLst>
              <a:ext uri="{FF2B5EF4-FFF2-40B4-BE49-F238E27FC236}">
                <a16:creationId xmlns:a16="http://schemas.microsoft.com/office/drawing/2014/main" id="{184D707E-AD94-0BFB-1CA0-B562562CDE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795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PACE-NL is geen nieuw ‘model’, maar sluit aan bij het Kwaliteitskader palliatieve zorg en bestaande richtlijnen, waaronder Pallialine. Het programma helpt vooral om palliatieve zorg werkbaar te organiseren op locatieniveau: met gedeelde taal, heldere stappen in het zorgproces en betere afstemming.</a:t>
            </a:r>
          </a:p>
          <a:p>
            <a:endParaRPr lang="nl-NL"/>
          </a:p>
          <a:p>
            <a:r>
              <a:rPr lang="nl-NL" i="0" kern="1200">
                <a:effectLst/>
              </a:rPr>
              <a:t>Het</a:t>
            </a:r>
            <a:r>
              <a:rPr lang="nl-NL"/>
              <a:t> </a:t>
            </a:r>
            <a:r>
              <a:rPr lang="nl-NL" i="0" kern="1200">
                <a:effectLst/>
              </a:rPr>
              <a:t>kwaliteitskader </a:t>
            </a:r>
            <a:r>
              <a:rPr lang="nl-NL"/>
              <a:t>beschrijft </a:t>
            </a:r>
            <a:r>
              <a:rPr lang="nl-NL" i="0" kern="1200">
                <a:effectLst/>
              </a:rPr>
              <a:t>wat goede</a:t>
            </a:r>
            <a:r>
              <a:rPr lang="nl-NL"/>
              <a:t> </a:t>
            </a:r>
            <a:r>
              <a:rPr lang="nl-NL" i="0" kern="1200">
                <a:effectLst/>
              </a:rPr>
              <a:t>palliatieve zorg is</a:t>
            </a:r>
            <a:r>
              <a:rPr lang="nl-NL"/>
              <a:t>: zorg die aansluit bij</a:t>
            </a:r>
            <a:r>
              <a:rPr lang="nl-NL" i="0" kern="1200">
                <a:effectLst/>
              </a:rPr>
              <a:t> de waarden, wensen en behoeften van de patiënt en naasten</a:t>
            </a:r>
            <a:r>
              <a:rPr lang="nl-NL" i="0" u="none" kern="1200">
                <a:effectLst/>
              </a:rPr>
              <a:t>, </a:t>
            </a:r>
            <a:r>
              <a:rPr lang="nl-NL"/>
              <a:t>met aandacht voor meerdere dimensies: lichamelijk, psychisch</a:t>
            </a:r>
            <a:r>
              <a:rPr lang="nl-NL" i="0" u="none" kern="1200">
                <a:effectLst/>
              </a:rPr>
              <a:t>, </a:t>
            </a:r>
            <a:r>
              <a:rPr lang="nl-NL"/>
              <a:t>sociaal </a:t>
            </a:r>
            <a:r>
              <a:rPr lang="nl-NL" i="0" u="none" kern="1200">
                <a:effectLst/>
              </a:rPr>
              <a:t>en zingeving.</a:t>
            </a:r>
            <a:endParaRPr lang="nl-NL"/>
          </a:p>
          <a:p>
            <a:endParaRPr lang="nl-NL"/>
          </a:p>
          <a:p>
            <a:r>
              <a:rPr lang="nl-NL"/>
              <a:t>Pallialine bevat</a:t>
            </a:r>
            <a:r>
              <a:rPr lang="nl-NL" i="0" kern="1200">
                <a:effectLst/>
              </a:rPr>
              <a:t> richtlijnen </a:t>
            </a:r>
            <a:r>
              <a:rPr lang="nl-NL"/>
              <a:t>voor veelvoorkomende klachten en </a:t>
            </a:r>
            <a:r>
              <a:rPr lang="nl-NL" i="0" kern="1200">
                <a:effectLst/>
              </a:rPr>
              <a:t>symptomen in de palliatieve fase. </a:t>
            </a:r>
            <a:r>
              <a:rPr lang="nl-NL"/>
              <a:t>Richtlijnen </a:t>
            </a:r>
            <a:r>
              <a:rPr lang="nl-NL" i="0" kern="1200">
                <a:effectLst/>
              </a:rPr>
              <a:t>van </a:t>
            </a:r>
            <a:r>
              <a:rPr lang="nl-NL" i="0" kern="1200" err="1">
                <a:effectLst/>
              </a:rPr>
              <a:t>Verenso</a:t>
            </a:r>
            <a:r>
              <a:rPr lang="nl-NL" i="0" kern="1200">
                <a:effectLst/>
              </a:rPr>
              <a:t> die specifieke palliatieve </a:t>
            </a:r>
            <a:r>
              <a:rPr lang="nl-NL"/>
              <a:t>onderwerpen </a:t>
            </a:r>
            <a:r>
              <a:rPr lang="nl-NL" i="0" kern="1200">
                <a:effectLst/>
              </a:rPr>
              <a:t>behandelen verwijzen </a:t>
            </a:r>
            <a:r>
              <a:rPr lang="nl-NL"/>
              <a:t>waar passend </a:t>
            </a:r>
            <a:r>
              <a:rPr lang="nl-NL" i="0" kern="1200">
                <a:effectLst/>
              </a:rPr>
              <a:t>door naar Pallialine.</a:t>
            </a:r>
            <a:r>
              <a:rPr lang="nl-NL"/>
              <a:t> In PACE-NL leren zorgmedewerkers vooral tijdig signaleren, goed rapporteren en gericht opschalen, zodat beleid en behandeling beter kunnen aansluiten.</a:t>
            </a:r>
          </a:p>
          <a:p>
            <a:endParaRPr lang="nl-NL"/>
          </a:p>
        </p:txBody>
      </p:sp>
      <p:sp>
        <p:nvSpPr>
          <p:cNvPr id="4" name="Tijdelijke aanduiding voor dianummer 3"/>
          <p:cNvSpPr>
            <a:spLocks noGrp="1"/>
          </p:cNvSpPr>
          <p:nvPr>
            <p:ph type="sldNum" sz="quarter" idx="5"/>
          </p:nvPr>
        </p:nvSpPr>
        <p:spPr/>
        <p:txBody>
          <a:bodyPr/>
          <a:lstStyle/>
          <a:p>
            <a:fld id="{031C2C7F-9151-4448-B76D-98AA80CC75A2}" type="slidenum">
              <a:rPr lang="nl-NL" smtClean="0"/>
              <a:t>2</a:t>
            </a:fld>
            <a:endParaRPr lang="nl-NL"/>
          </a:p>
        </p:txBody>
      </p:sp>
    </p:spTree>
    <p:extLst>
      <p:ext uri="{BB962C8B-B14F-4D97-AF65-F5344CB8AC3E}">
        <p14:creationId xmlns:p14="http://schemas.microsoft.com/office/powerpoint/2010/main" val="560021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CFAAF-772A-5BBC-0AF3-E585D5F76B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80CD6A-7B69-FE6D-45AE-4EF8753B21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B8317C2-ECDF-90BD-7B60-77829086F189}"/>
              </a:ext>
            </a:extLst>
          </p:cNvPr>
          <p:cNvSpPr>
            <a:spLocks noGrp="1"/>
          </p:cNvSpPr>
          <p:nvPr>
            <p:ph type="body" idx="1"/>
          </p:nvPr>
        </p:nvSpPr>
        <p:spPr/>
        <p:txBody>
          <a:bodyPr/>
          <a:lstStyle/>
          <a:p>
            <a:r>
              <a:rPr lang="nl-NL"/>
              <a:t>het zorgteam gaat de vier scholingen volgen. Vanuit die scholingen komen hoogstwaarschijnlijk vragen, twijfelgevallen en casuïstiek. Het kernteam helpt om dat te kanaliseren, maar MDO/visite/zorgplanbespreking blijft de plek voor vaststellen van het zorgdoel en beleid .</a:t>
            </a:r>
            <a:endParaRPr lang="en-US"/>
          </a:p>
        </p:txBody>
      </p:sp>
      <p:sp>
        <p:nvSpPr>
          <p:cNvPr id="4" name="Tijdelijke aanduiding voor dianummer 3">
            <a:extLst>
              <a:ext uri="{FF2B5EF4-FFF2-40B4-BE49-F238E27FC236}">
                <a16:creationId xmlns:a16="http://schemas.microsoft.com/office/drawing/2014/main" id="{1EF0FEB5-685A-14D6-2E62-E44AC83DE1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218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33F4C-7BBF-BCD3-AD6B-DC70CF320F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A23E5CA-1F0E-297F-F453-25A55D0C8A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62B374-ED5E-295A-53B9-208F990E0A40}"/>
              </a:ext>
            </a:extLst>
          </p:cNvPr>
          <p:cNvSpPr>
            <a:spLocks noGrp="1"/>
          </p:cNvSpPr>
          <p:nvPr>
            <p:ph type="body" idx="1"/>
          </p:nvPr>
        </p:nvSpPr>
        <p:spPr/>
        <p:txBody>
          <a:bodyPr/>
          <a:lstStyle/>
          <a:p>
            <a:r>
              <a:rPr lang="nl-NL"/>
              <a:t>Dit is waar veel programma’s sneuvelen: het loopt goed zolang een paar kartrekkers erop zitten, en zakt daarna weg. Daarom willen we borging vooraf al meenemen: het moet landen in bestaande routines.</a:t>
            </a:r>
            <a:endParaRPr lang="en-US"/>
          </a:p>
          <a:p>
            <a:r>
              <a:rPr lang="nl-NL"/>
              <a:t>Voor artsen en paramedici gaat borging vooral over twee dingen:</a:t>
            </a:r>
          </a:p>
          <a:p>
            <a:pPr marL="171450" indent="-171450">
              <a:buFont typeface="Arial"/>
              <a:buChar char="•"/>
            </a:pPr>
            <a:r>
              <a:rPr lang="nl-NL" b="1"/>
              <a:t>vaste overlegstructuren</a:t>
            </a:r>
            <a:r>
              <a:rPr lang="nl-NL"/>
              <a:t> (MDO/bewonersbespreking/visite) met een herkenbaar agendapunt voor palliatieve casuïstiek of toenemende kwetsbaarheid;</a:t>
            </a:r>
          </a:p>
          <a:p>
            <a:pPr marL="171450" indent="-171450">
              <a:buFont typeface="Arial"/>
              <a:buChar char="•"/>
            </a:pPr>
            <a:r>
              <a:rPr lang="nl-NL" b="1"/>
              <a:t>eenduidige dossiervoering</a:t>
            </a:r>
            <a:r>
              <a:rPr lang="nl-NL"/>
              <a:t>: één vindbare plek in het ECD voor observaties, afspraken met naasten en medisch beleid.</a:t>
            </a:r>
          </a:p>
          <a:p>
            <a:r>
              <a:rPr lang="nl-NL"/>
              <a:t>Daarnaast is het belangrijk om nieuwe medewerkers/ collega artsen en paramedici te blijven scholen en in te werken/te ondersteunen.</a:t>
            </a:r>
          </a:p>
          <a:p>
            <a:r>
              <a:rPr lang="nl-NL"/>
              <a:t>En de organisatie zal opfrisbijeenkomsten organiseren.</a:t>
            </a:r>
          </a:p>
          <a:p>
            <a:endParaRPr lang="nl-NL" b="1"/>
          </a:p>
          <a:p>
            <a:r>
              <a:rPr lang="nl-NL" b="1"/>
              <a:t>Bespreek </a:t>
            </a:r>
            <a:r>
              <a:rPr lang="nl-NL" b="1" err="1"/>
              <a:t>bijv</a:t>
            </a:r>
            <a:r>
              <a:rPr lang="nl-NL" b="1"/>
              <a:t>:</a:t>
            </a:r>
            <a:br>
              <a:rPr lang="nl-NL"/>
            </a:br>
            <a:r>
              <a:rPr lang="nl-NL"/>
              <a:t>Wat is bij jullie de beste plek om borging te verankeren: MDO, visite, kwaliteitsoverleg, of </a:t>
            </a:r>
            <a:r>
              <a:rPr lang="nl-NL" err="1"/>
              <a:t>overdrachtstructuur</a:t>
            </a:r>
            <a:r>
              <a:rPr lang="nl-NL"/>
              <a:t>?</a:t>
            </a:r>
          </a:p>
          <a:p>
            <a:endParaRPr lang="nl-NL"/>
          </a:p>
        </p:txBody>
      </p:sp>
      <p:sp>
        <p:nvSpPr>
          <p:cNvPr id="4" name="Tijdelijke aanduiding voor dianummer 3">
            <a:extLst>
              <a:ext uri="{FF2B5EF4-FFF2-40B4-BE49-F238E27FC236}">
                <a16:creationId xmlns:a16="http://schemas.microsoft.com/office/drawing/2014/main" id="{568726B7-7486-10A6-5CF9-289918DC89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1928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Bedankt voor de aandacht. Zijn er nog vragen?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917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 deze slide zie je de vijf hoofddoelen van PACE-NL. Ik loop ze kort langs, vooral met de vraag: wat gaan jullie daarvan merken in het werk en in de samenwerking met het zorgteam.</a:t>
            </a:r>
          </a:p>
          <a:p>
            <a:endParaRPr lang="nl-NL"/>
          </a:p>
          <a:p>
            <a:r>
              <a:rPr lang="nl-NL" b="1"/>
              <a:t>1. Implementatie van het </a:t>
            </a:r>
            <a:r>
              <a:rPr lang="nl-NL" b="1" err="1"/>
              <a:t>Zorgpad</a:t>
            </a:r>
            <a:r>
              <a:rPr lang="nl-NL" b="1"/>
              <a:t> Palliatieve Zorg</a:t>
            </a:r>
            <a:br>
              <a:rPr lang="nl-NL">
                <a:cs typeface="+mn-lt"/>
              </a:rPr>
            </a:br>
            <a:r>
              <a:rPr lang="nl-NL"/>
              <a:t> Het </a:t>
            </a:r>
            <a:r>
              <a:rPr lang="nl-NL" err="1"/>
              <a:t>Zorgpad</a:t>
            </a:r>
            <a:r>
              <a:rPr lang="nl-NL"/>
              <a:t> is de kapstok die zorgmedewerkers gaan gebruiken om palliatieve zorg eerder en consistenter toe te passen. (kort laten zien op volgende slide)</a:t>
            </a:r>
          </a:p>
          <a:p>
            <a:r>
              <a:rPr lang="nl-NL" b="1"/>
              <a:t>2. Bewoners krijgen op tijd goede palliatieve zorg</a:t>
            </a:r>
            <a:br>
              <a:rPr lang="nl-NL">
                <a:cs typeface="+mn-lt"/>
              </a:rPr>
            </a:br>
            <a:r>
              <a:rPr lang="nl-NL"/>
              <a:t> Het doel is dat palliatieve zorg niet pas in de laatste dagen start. Zorgmedewerkers gaan eerder de stap zetten om comfort, wensen en verwachtingen te bespreken en daarmee voorkomen we vaker crisissituaties.</a:t>
            </a:r>
          </a:p>
          <a:p>
            <a:r>
              <a:rPr lang="nl-NL" b="1"/>
              <a:t>3. Het zorgteam zit op één lijn, ook met behandelaren</a:t>
            </a:r>
            <a:br>
              <a:rPr lang="nl-NL">
                <a:cs typeface="+mn-lt"/>
              </a:rPr>
            </a:br>
            <a:r>
              <a:rPr lang="nl-NL"/>
              <a:t> Voor jullie betekent dit vooral: jullie gaan vaker gestructureerde vragen en duidelijkere observaties krijgen, in plaats van alleen ad-hoc ‘er is iets’. En andersom: het zorgteam weet beter wanneer en met welke informatie ze jullie moeten betrekken.</a:t>
            </a:r>
          </a:p>
          <a:p>
            <a:r>
              <a:rPr lang="nl-NL" b="1"/>
              <a:t>4. Samen signaleren zij achteruitgang</a:t>
            </a:r>
            <a:br>
              <a:rPr lang="nl-NL">
                <a:cs typeface="+mn-lt"/>
              </a:rPr>
            </a:br>
            <a:r>
              <a:rPr lang="nl-NL"/>
              <a:t> Zorgmedewerkers leren signalen van achteruitgang en toenemende kwetsbaarheid eerder te herkennen en te bespreken. Jullie gaan dat merken doordat er eerder wordt gevraagd: ‘We zien deze veranderingen, wat betekent dit? Wat is passend beleid/volgende stap?’</a:t>
            </a:r>
          </a:p>
          <a:p>
            <a:r>
              <a:rPr lang="nl-NL" b="1"/>
              <a:t>5. Familie wordt meegenomen in het proces</a:t>
            </a:r>
            <a:br>
              <a:rPr lang="nl-NL">
                <a:cs typeface="+mn-lt"/>
              </a:rPr>
            </a:br>
            <a:r>
              <a:rPr lang="nl-NL"/>
              <a:t> Zorgmedewerkers krijgen handvatten om familie tijdig mee te nemen, verwachtingen te bespreken en afspraken vast te leggen. Dat maakt het voor behandelaren ook makkelijker: minder misverstanden, meer rust en een gedeelde lijn.</a:t>
            </a:r>
          </a:p>
          <a:p>
            <a:endParaRPr lang="nl-NL">
              <a:cs typeface="+mn-lt"/>
            </a:endParaRPr>
          </a:p>
          <a:p>
            <a:r>
              <a:rPr lang="nl-NL" b="1" err="1"/>
              <a:t>Trainerprompt</a:t>
            </a:r>
            <a:r>
              <a:rPr lang="nl-NL" b="1"/>
              <a:t> (optioneel, 30 sec):</a:t>
            </a:r>
            <a:br>
              <a:rPr lang="nl-NL">
                <a:cs typeface="+mn-lt"/>
              </a:rPr>
            </a:br>
            <a:r>
              <a:rPr lang="nl-NL"/>
              <a:t> Welke van deze vijf doelen gaat bij jullie in de praktijk het meeste verschil maken?</a:t>
            </a:r>
          </a:p>
          <a:p>
            <a:endParaRPr lang="nl-NL"/>
          </a:p>
        </p:txBody>
      </p:sp>
      <p:sp>
        <p:nvSpPr>
          <p:cNvPr id="4" name="Tijdelijke aanduiding voor dianummer 3"/>
          <p:cNvSpPr>
            <a:spLocks noGrp="1"/>
          </p:cNvSpPr>
          <p:nvPr>
            <p:ph type="sldNum" sz="quarter" idx="5"/>
          </p:nvPr>
        </p:nvSpPr>
        <p:spPr/>
        <p:txBody>
          <a:bodyPr/>
          <a:lstStyle/>
          <a:p>
            <a:fld id="{031C2C7F-9151-4448-B76D-98AA80CC75A2}" type="slidenum">
              <a:rPr lang="nl-NL" smtClean="0"/>
              <a:t>3</a:t>
            </a:fld>
            <a:endParaRPr lang="nl-NL"/>
          </a:p>
        </p:txBody>
      </p:sp>
    </p:spTree>
    <p:extLst>
      <p:ext uri="{BB962C8B-B14F-4D97-AF65-F5344CB8AC3E}">
        <p14:creationId xmlns:p14="http://schemas.microsoft.com/office/powerpoint/2010/main" val="181714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De inhoudelijke kapstok van PACE-NL is het </a:t>
            </a:r>
            <a:r>
              <a:rPr lang="nl-NL" err="1"/>
              <a:t>Zorgpad</a:t>
            </a:r>
            <a:r>
              <a:rPr lang="nl-NL"/>
              <a:t> Palliatieve Zorg. Dit </a:t>
            </a:r>
            <a:r>
              <a:rPr lang="nl-NL" err="1"/>
              <a:t>zorgpad</a:t>
            </a:r>
            <a:r>
              <a:rPr lang="nl-NL"/>
              <a:t> bestaat uit tien stappen die zorg- en welzijnsmedewerkers helpen om palliatieve zorg tijdig, gestructureerd en eenduidig te organiseren- van het herkennen van achteruitgang en  kwetsbaarheid tot afstemming met naasten, symptoomzorg, zorg in de stervensfase en nazorg.</a:t>
            </a:r>
          </a:p>
          <a:p>
            <a:endParaRPr lang="nl-NL"/>
          </a:p>
          <a:p>
            <a:r>
              <a:rPr lang="nl-NL"/>
              <a:t>Belangrijk voor vandaag: jullie hoeven dit </a:t>
            </a:r>
            <a:r>
              <a:rPr lang="nl-NL" err="1"/>
              <a:t>zorgpad</a:t>
            </a:r>
            <a:r>
              <a:rPr lang="nl-NL"/>
              <a:t> niet zelf ‘te leren’, maar het helpt om de kapstok te kennen, omdat zorgmedewerkers hiermee gaan werken en dit terug gaat komen in hun vragen, rapportages en overlegmomenten.</a:t>
            </a:r>
          </a:p>
          <a:p>
            <a:endParaRPr lang="nl-NL"/>
          </a:p>
        </p:txBody>
      </p:sp>
      <p:sp>
        <p:nvSpPr>
          <p:cNvPr id="4" name="Slide Number Placeholder 3"/>
          <p:cNvSpPr>
            <a:spLocks noGrp="1"/>
          </p:cNvSpPr>
          <p:nvPr>
            <p:ph type="sldNum" sz="quarter" idx="5"/>
          </p:nvPr>
        </p:nvSpPr>
        <p:spPr/>
        <p:txBody>
          <a:bodyPr/>
          <a:lstStyle/>
          <a:p>
            <a:fld id="{031C2C7F-9151-4448-B76D-98AA80CC75A2}" type="slidenum">
              <a:rPr lang="nl-NL" smtClean="0"/>
              <a:t>4</a:t>
            </a:fld>
            <a:endParaRPr lang="nl-NL"/>
          </a:p>
        </p:txBody>
      </p:sp>
    </p:spTree>
    <p:extLst>
      <p:ext uri="{BB962C8B-B14F-4D97-AF65-F5344CB8AC3E}">
        <p14:creationId xmlns:p14="http://schemas.microsoft.com/office/powerpoint/2010/main" val="232669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Palliatieve zorg is zorg die gericht is op kwaliteit van leven wanneer iemand een levensbedreigende aandoening heeft, en ook op ondersteuning van naasten. Het gaat niet alleen om lichamelijke klachten, maar ook om psychische, sociale en zingevingsaspecten.</a:t>
            </a:r>
            <a:endParaRPr lang="en-US"/>
          </a:p>
          <a:p>
            <a:pPr>
              <a:defRPr/>
            </a:pPr>
            <a:endParaRPr lang="nl-NL"/>
          </a:p>
          <a:p>
            <a:pPr>
              <a:defRPr/>
            </a:pPr>
            <a:r>
              <a:rPr lang="nl-NL"/>
              <a:t>Vertel dat vrijwel elke bewoner zich in de palliatieve fase bevindt. Vaak zijn familieleden en of bewoners zich hier niet van bewust, met de implicaties die daarbij horen. Vandaar dat een belangrijk onderdeel van het PACE-NL Programma het bespreekbaar maken van de palliatieve fase betreft. Niet in termen van levensverwachting, maar met name over (on)mogelijkheden om beter te worden en het belang van vooruit kijken. Om zodoende zoveel mogelijk te kunnen voldoen aan wensen en verwachtingen, en mogelijk waar nodig bijstellingen en afspraken te maken. </a:t>
            </a:r>
            <a:endParaRPr lang="en-US"/>
          </a:p>
          <a:p>
            <a:endParaRPr lang="nl-NL"/>
          </a:p>
          <a:p>
            <a:r>
              <a:rPr lang="nl-NL"/>
              <a:t>Belangrijk: palliatieve zorg is niet hetzelfde als ‘stervensfase’. Deze palliatieve fase kan heel lang ‘stabiel’ blijven en jaren duren. Wanneer een bewoner op een gegeven moment sterk achteruit gaat in gezondheid – een fase van verhoogde kwetsbaarheid wordt palliatieve zorg extra relevant.  </a:t>
            </a:r>
          </a:p>
          <a:p>
            <a:endParaRPr lang="nl-NL"/>
          </a:p>
          <a:p>
            <a:r>
              <a:rPr lang="nl-NL"/>
              <a:t>In PACE-NL gaat het er vooral om dat zorgmedewerkers leren om veranderingen tijdig te signaleren en te bespreken, zodat we proactief kunnen afstemmen op wat belangrijk is voor de bewoner en naasten.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1159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7A88-6947-E9E3-8CCF-0B3091893F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ED4E6ED-2856-01BB-971F-4E13844E96E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23070F-35CC-ED5C-86E2-00EDF436CDA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BDD5F59-A019-A704-53B1-3688C3A648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053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Bron: Kwaliteitskader palliatieve zorg (2017)</a:t>
            </a:r>
          </a:p>
          <a:p>
            <a:endParaRPr lang="nl-NL"/>
          </a:p>
          <a:p>
            <a:pPr>
              <a:defRPr/>
            </a:pPr>
            <a:r>
              <a:rPr lang="nl-NL"/>
              <a:t>A.d.h.v. deze figuur kun je laten zien dat de intensiteit van de zorgbehoefte toeneemt bij voortschrijdende ziekte in de tijd. Hoe verder in het ziekteproces, hoe meer last mensen krijgen van de symptomen die ze al hadden. Denk aan toename van pijn, onrust, angst. Daarnaast kan je te maken krijgen met nieuwe symptomen. In het begin kan er daarom nog veel ziektegerichte behandeling zijn, maar gaandeweg verschuift het accent naar symptoomverlichting en comfort. Daarna volgt de stervensfase, en aansluitend nazorg.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Leg uit: Ziektegerichte palliatie richt zich op het remmen van de ziekte, terwijl symptoomgerichte palliatie zich concentreert op het verlichten van symptomen zoals pijn, benauwdheid en vermoeidheid</a:t>
            </a:r>
            <a:r>
              <a:rPr lang="nl-NL" sz="1200" b="0" i="0" kern="1200">
                <a:solidFill>
                  <a:schemeClr val="tx1"/>
                </a:solidFill>
                <a:effectLst/>
                <a:latin typeface="+mn-lt"/>
                <a:ea typeface="+mn-ea"/>
                <a:cs typeface="+mn-cs"/>
              </a:rPr>
              <a:t>. Vaak worden deze twee benaderingen tegelijkertijd toegepast, maar als de ziekte niet meer te genezen is, verschuift de focus volledig naar symptoomgerichte palliatie om de kwaliteit van leven zo hoog mogelijk te houden, met als ultiem doel een waardig sterfbed. </a:t>
            </a:r>
            <a:endParaRPr lang="en-US"/>
          </a:p>
        </p:txBody>
      </p:sp>
      <p:sp>
        <p:nvSpPr>
          <p:cNvPr id="4" name="Tijdelijke aanduiding voor dianummer 3"/>
          <p:cNvSpPr>
            <a:spLocks noGrp="1"/>
          </p:cNvSpPr>
          <p:nvPr>
            <p:ph type="sldNum" sz="quarter" idx="5"/>
          </p:nvPr>
        </p:nvSpPr>
        <p:spPr/>
        <p:txBody>
          <a:bodyPr/>
          <a:lstStyle/>
          <a:p>
            <a:fld id="{031C2C7F-9151-4448-B76D-98AA80CC75A2}" type="slidenum">
              <a:rPr lang="nl-NL" smtClean="0"/>
              <a:t>7</a:t>
            </a:fld>
            <a:endParaRPr lang="nl-NL"/>
          </a:p>
        </p:txBody>
      </p:sp>
    </p:spTree>
    <p:extLst>
      <p:ext uri="{BB962C8B-B14F-4D97-AF65-F5344CB8AC3E}">
        <p14:creationId xmlns:p14="http://schemas.microsoft.com/office/powerpoint/2010/main" val="85372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66B21-B7D0-C35A-8DBF-FA5F93AF25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6CB20E-6F6A-D78F-8E03-5B9E866847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62766B-B826-E600-B098-417AE8269816}"/>
              </a:ext>
            </a:extLst>
          </p:cNvPr>
          <p:cNvSpPr>
            <a:spLocks noGrp="1"/>
          </p:cNvSpPr>
          <p:nvPr>
            <p:ph type="body" idx="1"/>
          </p:nvPr>
        </p:nvSpPr>
        <p:spPr/>
        <p:txBody>
          <a:bodyPr/>
          <a:lstStyle/>
          <a:p>
            <a:r>
              <a:rPr lang="nl-NL"/>
              <a:t>In het PACE-NL Programma wordt veel aandacht besteed aan het signaleren van de palliatieve fase. Deze fase is vaak al ingegaan op het moment dat een bewoner komt wonen in het verpleeghuis. Toch kan de gezondheidssituatie van deze bewoner nog redelijk stabiel zijn. Om de zorgmedewerkers te ondersteunen in het signaleren van achteruitgang is er een tweede signalering toegevoegd aan het model van palliatieve zorg. Dit betreft het signaleren van de verhoogde kwetsbaarheid van een bewoner. In het model aangegeven met de rode pijl.</a:t>
            </a:r>
          </a:p>
          <a:p>
            <a:endParaRPr lang="nl-NL"/>
          </a:p>
          <a:p>
            <a:r>
              <a:rPr lang="nl-NL"/>
              <a:t>In de fase van verhoogde kwetsbaarheid wordt proactief bespreken relevanter: waarden, wensen, behandelgrenzen. Zorgmedewerkers signaleren en bespreken deze fase in het team en met de arts. De arts stelt vast of de palliatieve fase of stervensfase is aangebroken en sluit aan bij beleid en afstemming waar nodig.</a:t>
            </a:r>
          </a:p>
          <a:p>
            <a:endParaRPr lang="nl-NL"/>
          </a:p>
          <a:p>
            <a:r>
              <a:rPr lang="nl-NL"/>
              <a:t>Kort gezegd: PACE-NL helpt zorgmedewerkers onderscheid te maken tussen ‘palliatief maar stabiel’ en ‘palliatief met duidelijke verslechtering’, en daar tijdig het gesprek, monitoring en afstemming op te organiseren.</a:t>
            </a:r>
          </a:p>
          <a:p>
            <a:endParaRPr lang="nl-NL"/>
          </a:p>
          <a:p>
            <a:r>
              <a:rPr lang="nl-NL" b="1" err="1"/>
              <a:t>Trainerprompt</a:t>
            </a:r>
            <a:r>
              <a:rPr lang="nl-NL" b="1"/>
              <a:t> (optioneel)</a:t>
            </a:r>
            <a:br>
              <a:rPr lang="nl-NL" b="1">
                <a:cs typeface="+mn-lt"/>
              </a:rPr>
            </a:br>
            <a:r>
              <a:rPr lang="nl-NL"/>
              <a:t> Herkennen jullie dit verschil in de praktijk: ‘stabiel kwetsbaar’ versus ‘nu duidelijk aan het verslechteren’?</a:t>
            </a:r>
          </a:p>
        </p:txBody>
      </p:sp>
      <p:sp>
        <p:nvSpPr>
          <p:cNvPr id="4" name="Tijdelijke aanduiding voor dianummer 3">
            <a:extLst>
              <a:ext uri="{FF2B5EF4-FFF2-40B4-BE49-F238E27FC236}">
                <a16:creationId xmlns:a16="http://schemas.microsoft.com/office/drawing/2014/main" id="{81E80328-9B90-38AF-CA45-B2CEEB0123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5663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Belangrijk te vermelden dat de verantwoording van signalering van verhoogde kwetsbaarheid en het bespreken hiervan een gedeelde verantwoordelijkheid is. Signalen komen vaak als eerste uit zorg en welzijn, maar ook paramedici zien soms vroeg veranderingen in functioneren en comfort.</a:t>
            </a:r>
            <a:endParaRPr lang="en-US"/>
          </a:p>
          <a:p>
            <a:br>
              <a:rPr lang="nl-NL">
                <a:cs typeface="+mn-lt"/>
              </a:rPr>
            </a:br>
            <a:r>
              <a:rPr lang="nl-NL"/>
              <a:t>We gebruiken ‘verhoogde kwetsbaarheid’ als trigger om tijdig te bespreken: </a:t>
            </a:r>
            <a:r>
              <a:rPr lang="nl-NL" i="1"/>
              <a:t>wat zien we, wat betekent dit, en wat vraagt dit in doelen van zorg en afstemming?</a:t>
            </a:r>
            <a:br>
              <a:rPr lang="nl-NL" i="1">
                <a:cs typeface="+mn-lt"/>
              </a:rPr>
            </a:br>
            <a:r>
              <a:rPr lang="nl-NL"/>
              <a:t> Een logische plek om dit te bespreken is in een bewonersbespreking/MDO of visite.</a:t>
            </a:r>
          </a:p>
          <a:p>
            <a:endParaRPr lang="nl-NL" i="1"/>
          </a:p>
          <a:p>
            <a:r>
              <a:rPr lang="nl-NL"/>
              <a:t>Voorbeelden van aanwijzingen voor toenemende kwetsbaarheid zijn: vaker vallen of minder stabiel lopen, minder eten en drinken, verslikken/aspiratie, toename van onbegrepen gedrag of onrust, meer pijn, en meer misselijkheid of braken.</a:t>
            </a:r>
          </a:p>
          <a:p>
            <a:endParaRPr lang="nl-NL"/>
          </a:p>
          <a:p>
            <a:r>
              <a:rPr lang="nl-NL"/>
              <a:t>Signaleren kan via de </a:t>
            </a:r>
            <a:r>
              <a:rPr lang="nl-NL" b="1"/>
              <a:t>Surprise Question</a:t>
            </a:r>
            <a:r>
              <a:rPr lang="nl-NL"/>
              <a:t>, klinische achteruitgang en waar passend via instrumenten. Belangrijk: het is geen score om af te vinken, maar een aanleiding om het in MDO/visite te brengen en te vertalen naar vervolgstappen.”</a:t>
            </a:r>
          </a:p>
          <a:p>
            <a:endParaRPr lang="nl-NL"/>
          </a:p>
          <a:p>
            <a:r>
              <a:rPr lang="nl-NL" b="1" err="1"/>
              <a:t>Trainerprompt</a:t>
            </a:r>
            <a:r>
              <a:rPr lang="nl-NL" b="1"/>
              <a:t> (optioneel)</a:t>
            </a:r>
            <a:br>
              <a:rPr lang="nl-NL" b="1">
                <a:cs typeface="+mn-lt"/>
              </a:rPr>
            </a:br>
            <a:r>
              <a:rPr lang="nl-NL"/>
              <a:t>Welke 2 signalen zien jullie in de praktijk het vaakst als eerste teken van ‘nu gaat het echt achteruit’?</a:t>
            </a:r>
          </a:p>
        </p:txBody>
      </p:sp>
      <p:sp>
        <p:nvSpPr>
          <p:cNvPr id="4" name="Tijdelijke aanduiding voor dianummer 3"/>
          <p:cNvSpPr>
            <a:spLocks noGrp="1"/>
          </p:cNvSpPr>
          <p:nvPr>
            <p:ph type="sldNum" sz="quarter" idx="5"/>
          </p:nvPr>
        </p:nvSpPr>
        <p:spPr/>
        <p:txBody>
          <a:bodyPr/>
          <a:lstStyle/>
          <a:p>
            <a:fld id="{031C2C7F-9151-4448-B76D-98AA80CC75A2}" type="slidenum">
              <a:rPr lang="nl-NL" smtClean="0"/>
              <a:t>9</a:t>
            </a:fld>
            <a:endParaRPr lang="nl-NL"/>
          </a:p>
        </p:txBody>
      </p:sp>
    </p:spTree>
    <p:extLst>
      <p:ext uri="{BB962C8B-B14F-4D97-AF65-F5344CB8AC3E}">
        <p14:creationId xmlns:p14="http://schemas.microsoft.com/office/powerpoint/2010/main" val="3710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750F3-30FB-35E3-0ECF-C6AFFF38C2C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0093CE7-BF75-9D1E-7914-ABF8C57E0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0075A5D-541F-72B4-E259-25C12E4B8109}"/>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3C788F9B-21F2-2193-9E11-6D084059942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407632-A28A-2634-50CD-78362155632F}"/>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2044014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AD1D3-DD8D-A2D7-0E4D-90976BE77F4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C11CACF-BDA0-427B-DB22-754EB6AEB36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2CA34C-24BF-2CB1-3413-F139B380EAC3}"/>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4B667D22-3CF5-C1F0-BA4F-314BBBC2573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C0D7B-DAD6-1EB2-01E4-385F586AF8E9}"/>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403634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2B4B79E-FCF4-891D-BE66-ECF5745AD40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DB55A9D-A5B1-4952-37D3-C2CAA44D9D4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54C3418-FDB1-5435-B9A0-A22B93D8F34B}"/>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1DF1AEF5-00FA-348A-C8B8-B6CD5F1EEFE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E3620D8-C2D8-9535-C565-FD20FF8E820A}"/>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63345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64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EF28E-9F35-9226-1B02-F06EBDC699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3587CD2-2445-ABA9-E676-741F49F02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6A7F59D-9484-EA4F-F2EA-FEA5AD438299}"/>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5A2DF1C-07BE-23AF-C25E-AA315E28D2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A407D3-7C29-DC12-55BC-0CB3D7FAD91B}"/>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80620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99B01-720F-A1A7-DEF7-EF81B5A4D9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9FA4B9-05B0-AB70-6085-4E30E510B21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E21688-6F93-2A1D-A323-38D55997701E}"/>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F9A80608-82B8-78E6-31B3-1CEA95C664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259F7E-802D-90D7-9E45-5093C6144470}"/>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180872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7D99C-1166-32FB-C9F0-AC6C163748B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A65869E-C942-BAE1-9D6D-BCCCC77DAD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965A7F9-1F22-0788-30C9-BE919CB4D738}"/>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8D4280C4-FCBC-5457-F67E-84A259D3E6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6F54D7-DF41-DF61-C96C-37CEF16034E4}"/>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263059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3B2DC-64BA-4A84-E3D9-FA9F555192D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419F7D-B56B-7D1E-1B80-B265E9A2602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4670A3C-7DEE-8595-9E01-657E3448279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F5825D-9AEB-C266-8BA8-43B0CC4651FC}"/>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D9C7B648-A814-32DA-B98A-04A73928051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70236D1-70F6-4176-091B-D71DAECC0CBA}"/>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13234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5CEF9-7993-1546-18BB-9AEA19B5368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730AFD-C634-DE05-72CB-A879E05BBE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25A7BC2-FF3C-FFF5-C5EB-C79124960C8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57A5DC0-E16F-B335-0483-105EC5120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B2BB8B4-24A3-3E53-E7EB-1A4DD43E69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1813879-0E7F-1526-0D7F-BF3677A7DD78}"/>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8" name="Tijdelijke aanduiding voor voettekst 7">
            <a:extLst>
              <a:ext uri="{FF2B5EF4-FFF2-40B4-BE49-F238E27FC236}">
                <a16:creationId xmlns:a16="http://schemas.microsoft.com/office/drawing/2014/main" id="{E18F0184-FD45-6350-6E5E-8DFDF75859D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0C0B71-1819-7629-543F-C18D11EA8088}"/>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332889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07AF6-7408-FE3F-D3B8-F2AD45A05D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22F6FA3-66A6-D2DD-1D6B-D42E1FFC7AE2}"/>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4" name="Tijdelijke aanduiding voor voettekst 3">
            <a:extLst>
              <a:ext uri="{FF2B5EF4-FFF2-40B4-BE49-F238E27FC236}">
                <a16:creationId xmlns:a16="http://schemas.microsoft.com/office/drawing/2014/main" id="{58CC5DFB-6E01-2F30-4EC5-9DD0E425F8A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7B786AF-B0DE-2B7E-846C-792D715FA9DF}"/>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420314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2017601-E556-D404-7E24-0EDB3D4D4213}"/>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3" name="Tijdelijke aanduiding voor voettekst 2">
            <a:extLst>
              <a:ext uri="{FF2B5EF4-FFF2-40B4-BE49-F238E27FC236}">
                <a16:creationId xmlns:a16="http://schemas.microsoft.com/office/drawing/2014/main" id="{BE53E3CD-C343-8CE2-55FB-D9EDE9F493A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F6AD6C2-06A1-9549-C5AE-25A5B2C6421D}"/>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08562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4A47B-451F-5D26-4F89-5380DD17876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0C7089A-F9B5-3EF3-77EA-327952FB54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183B2DF-A67A-E456-BD1A-DBCAD0BE3A11}"/>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F3D73D17-AACC-41C0-C492-9E9EEE297B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F9E277-2020-4B9D-5C7F-12B8D1117414}"/>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32188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21D95-0A92-304D-2896-8F3A0722928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4F499A1-3541-2581-3C5C-8CCD584DD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BB04084-8630-3A0E-78FE-9622CBA25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8FC4DE8-FE9E-19D4-C281-FC0DB82CB3BE}"/>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A9898496-2739-C13B-B675-D61219FD0BA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127811-BD4D-71C1-6EBA-95B8FF1EEF4F}"/>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828713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EBD61-99EC-6C50-AC06-50D29AA1A5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5244476-776D-1076-98A3-9B7254372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93CD2D-F6AD-6FF8-B7B5-7478CE5E6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E11C1C-FB92-E4F5-8C04-BEC9210194D2}"/>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A5134719-478E-10B6-9E9D-E77D78D70A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F53BF24-821B-F5E5-5F57-989B09066B79}"/>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609478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FBA4E-0B5A-1B9B-7A2C-682A2AD6B12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080D546-3185-95A9-49BC-E6395655C52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644035-C81F-0F24-7053-48B495845207}"/>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9F3FE8D-F63A-72ED-2F5C-7BCF99517A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297EF51-88B5-D97A-98BD-ABC4A73015AE}"/>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088690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77D451C-0B5D-322E-220C-C46C386445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FBA0CA8-57A8-4D5B-0E79-DFF54A39F3C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72DABF-E6B1-82C6-420F-BAB17622C30D}"/>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2A1B4196-1E45-BE6A-A08F-F47A6E2C0C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315D2F-489A-0150-ECA0-D149D594DC9C}"/>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689384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AFB7B-567E-99A6-ED80-B4F39636BE4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E438BBD-16F1-C679-FBC6-98AF942A6B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C618476-ED9F-B5B3-C0C5-9BCD4EADAD6C}"/>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AE8A429-F722-1AE1-575B-FB5F2E45A8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D4614A4-BACC-9A4F-6200-F0C50012AED2}"/>
              </a:ext>
            </a:extLst>
          </p:cNvPr>
          <p:cNvSpPr>
            <a:spLocks noGrp="1"/>
          </p:cNvSpPr>
          <p:nvPr>
            <p:ph type="sldNum" sz="quarter" idx="12"/>
          </p:nvPr>
        </p:nvSpPr>
        <p:spPr>
          <a:xfrm>
            <a:off x="8610600" y="6089650"/>
            <a:ext cx="2743200" cy="768350"/>
          </a:xfrm>
        </p:spPr>
        <p:txBody>
          <a:bodyPr/>
          <a:lstStyle/>
          <a:p>
            <a:fld id="{6A45AB11-2714-4C9C-97E1-2D209487B4A9}" type="slidenum">
              <a:rPr lang="nl-NL" smtClean="0"/>
              <a:t>‹nr.›</a:t>
            </a:fld>
            <a:endParaRPr lang="nl-NL"/>
          </a:p>
        </p:txBody>
      </p:sp>
      <p:pic>
        <p:nvPicPr>
          <p:cNvPr id="7" name="Afbeelding 6" descr="Afbeelding met wit, Lettertype, ontwerp&#10;&#10;Door AI gegenereerde inhoud is mogelijk onjuist.">
            <a:extLst>
              <a:ext uri="{FF2B5EF4-FFF2-40B4-BE49-F238E27FC236}">
                <a16:creationId xmlns:a16="http://schemas.microsoft.com/office/drawing/2014/main" id="{574CE062-D59F-3F6B-8337-E3C84F32995B}"/>
              </a:ext>
            </a:extLst>
          </p:cNvPr>
          <p:cNvPicPr>
            <a:picLocks noChangeAspect="1"/>
          </p:cNvPicPr>
          <p:nvPr userDrawn="1"/>
        </p:nvPicPr>
        <p:blipFill>
          <a:blip r:embed="rId2">
            <a:extLst>
              <a:ext uri="{28A0092B-C50C-407E-A947-70E740481C1C}">
                <a14:useLocalDpi xmlns:a14="http://schemas.microsoft.com/office/drawing/2010/main" val="0"/>
              </a:ext>
            </a:extLst>
          </a:blip>
          <a:srcRect l="28814" t="51447" r="34886" b="34756"/>
          <a:stretch/>
        </p:blipFill>
        <p:spPr>
          <a:xfrm>
            <a:off x="9629642" y="6181490"/>
            <a:ext cx="1420735" cy="539985"/>
          </a:xfrm>
          <a:prstGeom prst="rect">
            <a:avLst/>
          </a:prstGeom>
        </p:spPr>
      </p:pic>
    </p:spTree>
    <p:extLst>
      <p:ext uri="{BB962C8B-B14F-4D97-AF65-F5344CB8AC3E}">
        <p14:creationId xmlns:p14="http://schemas.microsoft.com/office/powerpoint/2010/main" val="293908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4375A-4294-1BCA-182F-C9159CB8846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BB4BF86-B10C-1387-E1E3-0FA2926B286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9BEB85B-9EF2-D37B-C2D2-933C1F124AE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3F54781-AAFB-6B8D-EE3D-A67167B58CF9}"/>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41928C46-A30F-A00D-A9EF-F86C282FA44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A3C75BA-9C33-044A-FDB3-FF5A65F977F1}"/>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4238031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4D8730-8C0F-CBDC-6B74-BBCDEBF4BDC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BA1A004-0AD6-22B1-F3DC-0E8AB2236D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03C6720-65AE-2969-3B33-3D0BE6255D2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3272DDF-E42A-5C19-9F65-354DDEAE3E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22E4B42-9D5D-45DE-F2FE-E96C9DA171F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5C21183-EF7C-C38B-0763-7A2985FEBF7A}"/>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8" name="Tijdelijke aanduiding voor voettekst 7">
            <a:extLst>
              <a:ext uri="{FF2B5EF4-FFF2-40B4-BE49-F238E27FC236}">
                <a16:creationId xmlns:a16="http://schemas.microsoft.com/office/drawing/2014/main" id="{1119F574-F382-EDAC-2417-BF0FE469C90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D7B5137-30B8-D6D3-125B-1C2F172C776F}"/>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1979428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47945-8F8A-7808-E603-A532C37FE3C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AEA835-3E52-C232-3043-DE7393DEEFE8}"/>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4" name="Tijdelijke aanduiding voor voettekst 3">
            <a:extLst>
              <a:ext uri="{FF2B5EF4-FFF2-40B4-BE49-F238E27FC236}">
                <a16:creationId xmlns:a16="http://schemas.microsoft.com/office/drawing/2014/main" id="{986D4530-FCBC-34CA-CA63-B43D2167BEE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651041B-550B-F816-CDCC-B73A4C07FAD3}"/>
              </a:ext>
            </a:extLst>
          </p:cNvPr>
          <p:cNvSpPr>
            <a:spLocks noGrp="1"/>
          </p:cNvSpPr>
          <p:nvPr>
            <p:ph type="sldNum" sz="quarter" idx="12"/>
          </p:nvPr>
        </p:nvSpPr>
        <p:spPr>
          <a:xfrm>
            <a:off x="8610600" y="5974832"/>
            <a:ext cx="2743200" cy="788035"/>
          </a:xfrm>
        </p:spPr>
        <p:txBody>
          <a:bodyPr/>
          <a:lstStyle/>
          <a:p>
            <a:fld id="{6A45AB11-2714-4C9C-97E1-2D209487B4A9}" type="slidenum">
              <a:rPr lang="nl-NL" smtClean="0"/>
              <a:t>‹nr.›</a:t>
            </a:fld>
            <a:endParaRPr lang="nl-NL"/>
          </a:p>
        </p:txBody>
      </p:sp>
      <p:pic>
        <p:nvPicPr>
          <p:cNvPr id="6" name="Afbeelding 5" descr="Afbeelding met wit, Lettertype, ontwerp&#10;&#10;Door AI gegenereerde inhoud is mogelijk onjuist.">
            <a:extLst>
              <a:ext uri="{FF2B5EF4-FFF2-40B4-BE49-F238E27FC236}">
                <a16:creationId xmlns:a16="http://schemas.microsoft.com/office/drawing/2014/main" id="{574CE062-D59F-3F6B-8337-E3C84F32995B}"/>
              </a:ext>
            </a:extLst>
          </p:cNvPr>
          <p:cNvPicPr>
            <a:picLocks noChangeAspect="1"/>
          </p:cNvPicPr>
          <p:nvPr userDrawn="1"/>
        </p:nvPicPr>
        <p:blipFill>
          <a:blip r:embed="rId2">
            <a:extLst>
              <a:ext uri="{28A0092B-C50C-407E-A947-70E740481C1C}">
                <a14:useLocalDpi xmlns:a14="http://schemas.microsoft.com/office/drawing/2010/main" val="0"/>
              </a:ext>
            </a:extLst>
          </a:blip>
          <a:srcRect l="28814" t="51447" r="34886" b="34756"/>
          <a:stretch/>
        </p:blipFill>
        <p:spPr>
          <a:xfrm>
            <a:off x="9622353" y="6222882"/>
            <a:ext cx="1420735" cy="539985"/>
          </a:xfrm>
          <a:prstGeom prst="rect">
            <a:avLst/>
          </a:prstGeom>
        </p:spPr>
      </p:pic>
    </p:spTree>
    <p:extLst>
      <p:ext uri="{BB962C8B-B14F-4D97-AF65-F5344CB8AC3E}">
        <p14:creationId xmlns:p14="http://schemas.microsoft.com/office/powerpoint/2010/main" val="128305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8F4F917-88A8-8CBE-986A-02EBA0079F92}"/>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3" name="Tijdelijke aanduiding voor voettekst 2">
            <a:extLst>
              <a:ext uri="{FF2B5EF4-FFF2-40B4-BE49-F238E27FC236}">
                <a16:creationId xmlns:a16="http://schemas.microsoft.com/office/drawing/2014/main" id="{0A6DABC5-2629-6617-A4C5-3DB62341858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C7B2A14-663A-377F-FCCE-10753761E160}"/>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284955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A0504-FE05-931E-1AC8-4BD975740F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C333860-0A08-0AA2-BB63-5987FC83B6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6A63286-F559-E0B6-2877-34DDE3B5D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B9A9022-B5E5-898E-0418-70DE90BEEA0D}"/>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C592B3F8-7A86-AF1E-702A-3A421998973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838F0BE-F8F6-5EBE-CF97-BB45B0B76D97}"/>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11752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DDC18-3975-E100-1330-BD6A35EB71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AD35565-8D94-1787-CDFA-32338A484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E23FDB2-7C0D-BA1F-FA95-E9DD00226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3DFDC9A-1A57-D128-015E-A30650EB7D7E}"/>
              </a:ext>
            </a:extLst>
          </p:cNvPr>
          <p:cNvSpPr>
            <a:spLocks noGrp="1"/>
          </p:cNvSpPr>
          <p:nvPr>
            <p:ph type="dt" sz="half" idx="10"/>
          </p:nvPr>
        </p:nvSpPr>
        <p:spPr/>
        <p:txBody>
          <a:bodyPr/>
          <a:lstStyle/>
          <a:p>
            <a:fld id="{83F6E29A-1D2D-489B-87D7-EF99D402CDCB}"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C38BA0EB-2B97-985E-2F04-EAABCEC8FBD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3C4ED80-2347-1B9C-58F9-8F15486004D7}"/>
              </a:ext>
            </a:extLst>
          </p:cNvPr>
          <p:cNvSpPr>
            <a:spLocks noGrp="1"/>
          </p:cNvSpPr>
          <p:nvPr>
            <p:ph type="sldNum" sz="quarter" idx="12"/>
          </p:nvPr>
        </p:nvSpPr>
        <p:spPr/>
        <p:txBody>
          <a:bodyPr/>
          <a:lstStyle/>
          <a:p>
            <a:fld id="{6A45AB11-2714-4C9C-97E1-2D209487B4A9}" type="slidenum">
              <a:rPr lang="nl-NL" smtClean="0"/>
              <a:t>‹nr.›</a:t>
            </a:fld>
            <a:endParaRPr lang="nl-NL"/>
          </a:p>
        </p:txBody>
      </p:sp>
    </p:spTree>
    <p:extLst>
      <p:ext uri="{BB962C8B-B14F-4D97-AF65-F5344CB8AC3E}">
        <p14:creationId xmlns:p14="http://schemas.microsoft.com/office/powerpoint/2010/main" val="3879224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A77C895-A945-0902-B3DD-D34F6D5F3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7AD21D5-5F48-DF9C-EEBB-6A0E82B44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32786F-3382-C709-C4F1-79FBBA8DA2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F6E29A-1D2D-489B-87D7-EF99D402CDCB}"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CD1CBF3E-B485-75C1-5341-FDDF63D752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601B964F-7CE8-D2E2-E8DE-E08F99A11A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45AB11-2714-4C9C-97E1-2D209487B4A9}" type="slidenum">
              <a:rPr lang="nl-NL" smtClean="0"/>
              <a:t>‹nr.›</a:t>
            </a:fld>
            <a:endParaRPr lang="nl-NL"/>
          </a:p>
        </p:txBody>
      </p:sp>
    </p:spTree>
    <p:extLst>
      <p:ext uri="{BB962C8B-B14F-4D97-AF65-F5344CB8AC3E}">
        <p14:creationId xmlns:p14="http://schemas.microsoft.com/office/powerpoint/2010/main" val="1578745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1D1EB4-B919-BEC9-AC9E-3B410469B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38D9CDF-6EDD-008D-1B68-FC5C59547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E75830-A8D0-CA6B-C600-086AE7052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4FB797B1-18F5-49DF-4C7E-81E93561A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857AC7C-D7CC-FA8B-0AB9-4B2CAB057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646156-EB3F-4FEC-A3C3-93B1E0E82A68}" type="slidenum">
              <a:rPr lang="nl-NL" smtClean="0"/>
              <a:t>‹nr.›</a:t>
            </a:fld>
            <a:endParaRPr lang="nl-NL"/>
          </a:p>
        </p:txBody>
      </p:sp>
    </p:spTree>
    <p:extLst>
      <p:ext uri="{BB962C8B-B14F-4D97-AF65-F5344CB8AC3E}">
        <p14:creationId xmlns:p14="http://schemas.microsoft.com/office/powerpoint/2010/main" val="383417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alliaweb.nl/zorgpraktijk/zorgpad-stervensfas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palliaweb.nl/getmedia/02b81c30-d9be-4c51-83bf-deb1260ccf7b/Kwaliteitskader_web-240620.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palliaweb.nl/richtlijnen-palliatieve-zorg/richtlijn"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72F8C1-FDB7-1CDF-14F2-CC5B6C9D1CFF}"/>
            </a:ext>
          </a:extLst>
        </p:cNvPr>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5" name="Group 74">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76" name="Freeform: Shape 75">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Tekstvak 2">
            <a:extLst>
              <a:ext uri="{FF2B5EF4-FFF2-40B4-BE49-F238E27FC236}">
                <a16:creationId xmlns:a16="http://schemas.microsoft.com/office/drawing/2014/main" id="{CE267B17-FBAE-C7A7-19F5-7073C84C2ACF}"/>
              </a:ext>
            </a:extLst>
          </p:cNvPr>
          <p:cNvSpPr txBox="1"/>
          <p:nvPr/>
        </p:nvSpPr>
        <p:spPr>
          <a:xfrm>
            <a:off x="2181506" y="1785480"/>
            <a:ext cx="8021471" cy="3983275"/>
          </a:xfrm>
          <a:prstGeom prst="rect">
            <a:avLst/>
          </a:prstGeom>
        </p:spPr>
        <p:txBody>
          <a:bodyPr vert="horz" lIns="91440" tIns="45720" rIns="91440" bIns="45720" rtlCol="0" anchor="b">
            <a:normAutofit/>
          </a:bodyPr>
          <a:lstStyle/>
          <a:p>
            <a:pPr lvl="0" algn="ctr">
              <a:lnSpc>
                <a:spcPct val="90000"/>
              </a:lnSpc>
              <a:spcBef>
                <a:spcPct val="0"/>
              </a:spcBef>
              <a:spcAft>
                <a:spcPts val="600"/>
              </a:spcAft>
            </a:pPr>
            <a:r>
              <a:rPr lang="nl-NL" sz="4900" b="1">
                <a:solidFill>
                  <a:schemeClr val="tx2"/>
                </a:solidFill>
              </a:rPr>
              <a:t>Bijeenkomst voor </a:t>
            </a:r>
            <a:br>
              <a:rPr lang="nl-NL" sz="4900" b="1">
                <a:solidFill>
                  <a:schemeClr val="tx2"/>
                </a:solidFill>
              </a:rPr>
            </a:br>
            <a:r>
              <a:rPr lang="nl-NL" sz="4900" b="1">
                <a:solidFill>
                  <a:schemeClr val="tx2"/>
                </a:solidFill>
              </a:rPr>
              <a:t>artsen en paramedici</a:t>
            </a:r>
            <a:endParaRPr kumimoji="0" lang="en-US" sz="4900" b="1" i="0" u="none" strike="noStrike" kern="1200" cap="none" spc="0" normalizeH="0" baseline="0" noProof="0">
              <a:ln>
                <a:noFill/>
              </a:ln>
              <a:solidFill>
                <a:srgbClr val="0E2841"/>
              </a:solidFill>
              <a:effectLst/>
              <a:uLnTx/>
              <a:uFillTx/>
              <a:latin typeface="Aptos Display"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a:ln>
                <a:noFill/>
              </a:ln>
              <a:solidFill>
                <a:srgbClr val="0E2841"/>
              </a:solidFill>
              <a:effectLst/>
              <a:uLnTx/>
              <a:uFillTx/>
              <a:latin typeface="Aptos Display"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a:ln>
                  <a:noFill/>
                </a:ln>
                <a:solidFill>
                  <a:srgbClr val="0E2841"/>
                </a:solidFill>
                <a:effectLst/>
                <a:uLnTx/>
                <a:uFillTx/>
                <a:latin typeface="Aptos Display" panose="02110004020202020204"/>
                <a:ea typeface="+mn-ea"/>
                <a:cs typeface="+mn-cs"/>
              </a:rPr>
              <a:t>Hoe </a:t>
            </a:r>
            <a:r>
              <a:rPr kumimoji="0" lang="en-US" sz="3000" b="1" i="0" u="none" strike="noStrike" kern="1200" cap="none" spc="0" normalizeH="0" baseline="0" noProof="0" err="1">
                <a:ln>
                  <a:noFill/>
                </a:ln>
                <a:solidFill>
                  <a:srgbClr val="0E2841"/>
                </a:solidFill>
                <a:effectLst/>
                <a:uLnTx/>
                <a:uFillTx/>
                <a:latin typeface="Aptos Display" panose="02110004020202020204"/>
                <a:ea typeface="+mn-ea"/>
                <a:cs typeface="+mn-cs"/>
              </a:rPr>
              <a:t>werken</a:t>
            </a:r>
            <a:r>
              <a:rPr kumimoji="0" lang="en-US" sz="3000" b="1" i="0" u="none" strike="noStrike" kern="1200" cap="none" spc="0" normalizeH="0" baseline="0" noProof="0">
                <a:ln>
                  <a:noFill/>
                </a:ln>
                <a:solidFill>
                  <a:srgbClr val="0E2841"/>
                </a:solidFill>
                <a:effectLst/>
                <a:uLnTx/>
                <a:uFillTx/>
                <a:latin typeface="Aptos Display" panose="02110004020202020204"/>
                <a:ea typeface="+mn-ea"/>
                <a:cs typeface="+mn-cs"/>
              </a:rPr>
              <a:t> we </a:t>
            </a:r>
            <a:r>
              <a:rPr kumimoji="0" lang="en-US" sz="3000" b="1" i="0" u="none" strike="noStrike" kern="1200" cap="none" spc="0" normalizeH="0" baseline="0" noProof="0" err="1">
                <a:ln>
                  <a:noFill/>
                </a:ln>
                <a:solidFill>
                  <a:srgbClr val="0E2841"/>
                </a:solidFill>
                <a:effectLst/>
                <a:uLnTx/>
                <a:uFillTx/>
                <a:latin typeface="Aptos Display" panose="02110004020202020204"/>
                <a:ea typeface="+mn-ea"/>
                <a:cs typeface="+mn-cs"/>
              </a:rPr>
              <a:t>aan</a:t>
            </a:r>
            <a:r>
              <a:rPr kumimoji="0" lang="en-US" sz="3000" b="1" i="0" u="none" strike="noStrike" kern="1200" cap="none" spc="0" normalizeH="0" baseline="0" noProof="0">
                <a:ln>
                  <a:noFill/>
                </a:ln>
                <a:solidFill>
                  <a:srgbClr val="0E2841"/>
                </a:solidFill>
                <a:effectLst/>
                <a:uLnTx/>
                <a:uFillTx/>
                <a:latin typeface="Aptos Display" panose="02110004020202020204"/>
                <a:ea typeface="+mn-ea"/>
                <a:cs typeface="+mn-cs"/>
              </a:rPr>
              <a: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err="1">
                <a:ln>
                  <a:noFill/>
                </a:ln>
                <a:solidFill>
                  <a:srgbClr val="0E2841"/>
                </a:solidFill>
                <a:effectLst/>
                <a:uLnTx/>
                <a:uFillTx/>
                <a:latin typeface="Aptos Display" panose="02110004020202020204"/>
                <a:ea typeface="+mn-ea"/>
                <a:cs typeface="+mn-cs"/>
              </a:rPr>
              <a:t>goede</a:t>
            </a:r>
            <a:r>
              <a:rPr kumimoji="0" lang="en-US" sz="3000" b="1" i="0" u="none" strike="noStrike" kern="1200" cap="none" spc="0" normalizeH="0" baseline="0" noProof="0">
                <a:ln>
                  <a:noFill/>
                </a:ln>
                <a:solidFill>
                  <a:srgbClr val="0E2841"/>
                </a:solidFill>
                <a:effectLst/>
                <a:uLnTx/>
                <a:uFillTx/>
                <a:latin typeface="Aptos Display" panose="02110004020202020204"/>
                <a:ea typeface="+mn-ea"/>
                <a:cs typeface="+mn-cs"/>
              </a:rPr>
              <a:t> </a:t>
            </a:r>
            <a:r>
              <a:rPr kumimoji="0" lang="en-US" sz="3000" b="1" i="0" u="none" strike="noStrike" kern="1200" cap="none" spc="0" normalizeH="0" baseline="0" noProof="0" err="1">
                <a:ln>
                  <a:noFill/>
                </a:ln>
                <a:solidFill>
                  <a:srgbClr val="0E2841"/>
                </a:solidFill>
                <a:effectLst/>
                <a:uLnTx/>
                <a:uFillTx/>
                <a:latin typeface="Aptos Display" panose="02110004020202020204"/>
                <a:ea typeface="+mn-ea"/>
                <a:cs typeface="+mn-cs"/>
              </a:rPr>
              <a:t>palliatieve</a:t>
            </a:r>
            <a:r>
              <a:rPr kumimoji="0" lang="en-US" sz="3000" b="1" i="0" u="none" strike="noStrike" kern="1200" cap="none" spc="0" normalizeH="0" baseline="0" noProof="0">
                <a:ln>
                  <a:noFill/>
                </a:ln>
                <a:solidFill>
                  <a:srgbClr val="0E2841"/>
                </a:solidFill>
                <a:effectLst/>
                <a:uLnTx/>
                <a:uFillTx/>
                <a:latin typeface="Aptos Display" panose="02110004020202020204"/>
                <a:ea typeface="+mn-ea"/>
                <a:cs typeface="+mn-cs"/>
              </a:rPr>
              <a:t> zorg</a:t>
            </a:r>
            <a:r>
              <a:rPr lang="en-US" sz="3000" b="1">
                <a:solidFill>
                  <a:srgbClr val="0E2841"/>
                </a:solidFill>
                <a:latin typeface="Aptos Display" panose="02110004020202020204"/>
              </a:rPr>
              <a:t> </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3000" b="1">
                <a:solidFill>
                  <a:srgbClr val="0E2841"/>
                </a:solidFill>
                <a:latin typeface="Aptos Display" panose="02110004020202020204"/>
              </a:rPr>
              <a:t>met het PACE-NL </a:t>
            </a:r>
            <a:r>
              <a:rPr lang="en-US" sz="3000" b="1" err="1">
                <a:solidFill>
                  <a:srgbClr val="0E2841"/>
                </a:solidFill>
                <a:latin typeface="Aptos Display" panose="02110004020202020204"/>
              </a:rPr>
              <a:t>Programma</a:t>
            </a:r>
            <a:r>
              <a:rPr kumimoji="0" lang="en-US" sz="3000" b="1" i="0" u="none" strike="noStrike" kern="1200" cap="none" spc="0" normalizeH="0" baseline="0" noProof="0">
                <a:ln>
                  <a:noFill/>
                </a:ln>
                <a:solidFill>
                  <a:srgbClr val="0E2841"/>
                </a:solidFill>
                <a:effectLst/>
                <a:uLnTx/>
                <a:uFillTx/>
                <a:latin typeface="Aptos Display" panose="02110004020202020204"/>
                <a:ea typeface="+mn-ea"/>
                <a:cs typeface="+mn-cs"/>
              </a:rPr>
              <a:t>?</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0E2841"/>
              </a:solidFill>
              <a:effectLst/>
              <a:uLnTx/>
              <a:uFillTx/>
              <a:latin typeface="Aptos Display" panose="02110004020202020204"/>
              <a:ea typeface="+mn-ea"/>
              <a:cs typeface="+mn-cs"/>
            </a:endParaRPr>
          </a:p>
        </p:txBody>
      </p:sp>
      <p:grpSp>
        <p:nvGrpSpPr>
          <p:cNvPr id="84" name="Group 83">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85" name="Freeform: Shape 84">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6" name="Freeform: Shape 85">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0" name="Group 89">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91" name="Freeform: Shape 90">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Afbeelding 1" descr="Afbeelding met wit, Lettertype, ontwerp&#10;&#10;Door AI gegenereerde inhoud is mogelijk onjuist.">
            <a:extLst>
              <a:ext uri="{FF2B5EF4-FFF2-40B4-BE49-F238E27FC236}">
                <a16:creationId xmlns:a16="http://schemas.microsoft.com/office/drawing/2014/main" id="{574CE062-D59F-3F6B-8337-E3C84F32995B}"/>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10691448" y="6227037"/>
            <a:ext cx="1420735" cy="539985"/>
          </a:xfrm>
          <a:prstGeom prst="rect">
            <a:avLst/>
          </a:prstGeom>
        </p:spPr>
      </p:pic>
    </p:spTree>
    <p:extLst>
      <p:ext uri="{BB962C8B-B14F-4D97-AF65-F5344CB8AC3E}">
        <p14:creationId xmlns:p14="http://schemas.microsoft.com/office/powerpoint/2010/main" val="82092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
    <p:bg>
      <p:bgPr>
        <a:solidFill>
          <a:srgbClr val="F6F7F4"/>
        </a:solidFill>
        <a:effectLst/>
      </p:bgPr>
    </p:bg>
    <p:spTree>
      <p:nvGrpSpPr>
        <p:cNvPr id="1" name=""/>
        <p:cNvGrpSpPr/>
        <p:nvPr/>
      </p:nvGrpSpPr>
      <p:grpSpPr>
        <a:xfrm>
          <a:off x="0" y="0"/>
          <a:ext cx="0" cy="0"/>
          <a:chOff x="0" y="0"/>
          <a:chExt cx="0" cy="0"/>
        </a:xfrm>
      </p:grpSpPr>
      <p:sp>
        <p:nvSpPr>
          <p:cNvPr id="34" name="Text 0">
            <a:extLst>
              <a:ext uri="{FF2B5EF4-FFF2-40B4-BE49-F238E27FC236}">
                <a16:creationId xmlns:a16="http://schemas.microsoft.com/office/drawing/2014/main" id="{1B1403FF-E8DF-EE78-3FC4-0A0BAEBEBB63}"/>
              </a:ext>
            </a:extLst>
          </p:cNvPr>
          <p:cNvSpPr/>
          <p:nvPr/>
        </p:nvSpPr>
        <p:spPr>
          <a:xfrm>
            <a:off x="658368" y="347472"/>
            <a:ext cx="10241280" cy="384048"/>
          </a:xfrm>
          <a:prstGeom prst="rect">
            <a:avLst/>
          </a:prstGeom>
          <a:noFill/>
          <a:ln/>
        </p:spPr>
        <p:txBody>
          <a:bodyPr wrap="square" lIns="0" tIns="0" rIns="0" bIns="0" rtlCol="0" anchor="ctr"/>
          <a:lstStyle/>
          <a:p>
            <a:pPr marL="0" indent="0">
              <a:buNone/>
            </a:pPr>
            <a:r>
              <a:rPr lang="en-US" sz="2600" b="1">
                <a:solidFill>
                  <a:srgbClr val="17324D"/>
                </a:solidFill>
                <a:latin typeface="Aptos" pitchFamily="34" charset="0"/>
                <a:ea typeface="Aptos" pitchFamily="34" charset="-122"/>
                <a:cs typeface="Aptos" pitchFamily="34" charset="-120"/>
              </a:rPr>
              <a:t>Proces bij verhoogde kwetsbaarheid</a:t>
            </a:r>
            <a:endParaRPr lang="en-US" sz="2600"/>
          </a:p>
        </p:txBody>
      </p:sp>
      <p:sp>
        <p:nvSpPr>
          <p:cNvPr id="35" name="Shape 1">
            <a:extLst>
              <a:ext uri="{FF2B5EF4-FFF2-40B4-BE49-F238E27FC236}">
                <a16:creationId xmlns:a16="http://schemas.microsoft.com/office/drawing/2014/main" id="{1248D82A-B973-1982-4B7F-319D3D55DE9C}"/>
              </a:ext>
            </a:extLst>
          </p:cNvPr>
          <p:cNvSpPr/>
          <p:nvPr/>
        </p:nvSpPr>
        <p:spPr>
          <a:xfrm>
            <a:off x="502920" y="1024128"/>
            <a:ext cx="11183112" cy="1124712"/>
          </a:xfrm>
          <a:prstGeom prst="roundRect">
            <a:avLst>
              <a:gd name="adj" fmla="val 4878"/>
            </a:avLst>
          </a:prstGeom>
          <a:solidFill>
            <a:srgbClr val="D7E2F9"/>
          </a:solidFill>
          <a:ln w="12700">
            <a:solidFill>
              <a:srgbClr val="EEF6EA">
                <a:alpha val="0"/>
              </a:srgbClr>
            </a:solidFill>
            <a:prstDash val="solid"/>
          </a:ln>
        </p:spPr>
        <p:txBody>
          <a:bodyPr/>
          <a:lstStyle/>
          <a:p>
            <a:endParaRPr lang="nl-NL"/>
          </a:p>
        </p:txBody>
      </p:sp>
      <p:pic>
        <p:nvPicPr>
          <p:cNvPr id="36" name="Image 0" descr="/mnt/data/step1.png">
            <a:extLst>
              <a:ext uri="{FF2B5EF4-FFF2-40B4-BE49-F238E27FC236}">
                <a16:creationId xmlns:a16="http://schemas.microsoft.com/office/drawing/2014/main" id="{87D51EC5-C88E-2C63-08E4-CDEA0614CCEA}"/>
              </a:ext>
            </a:extLst>
          </p:cNvPr>
          <p:cNvPicPr>
            <a:picLocks noChangeAspect="1"/>
          </p:cNvPicPr>
          <p:nvPr/>
        </p:nvPicPr>
        <p:blipFill>
          <a:blip r:embed="rId3"/>
          <a:srcRect t="16085" b="16085"/>
          <a:stretch/>
        </p:blipFill>
        <p:spPr>
          <a:xfrm>
            <a:off x="9198864" y="1024128"/>
            <a:ext cx="2487168" cy="1124712"/>
          </a:xfrm>
          <a:prstGeom prst="rect">
            <a:avLst/>
          </a:prstGeom>
        </p:spPr>
      </p:pic>
      <p:sp>
        <p:nvSpPr>
          <p:cNvPr id="37" name="Shape 3">
            <a:extLst>
              <a:ext uri="{FF2B5EF4-FFF2-40B4-BE49-F238E27FC236}">
                <a16:creationId xmlns:a16="http://schemas.microsoft.com/office/drawing/2014/main" id="{0ED936E8-02E4-C862-828A-31B437A6E128}"/>
              </a:ext>
            </a:extLst>
          </p:cNvPr>
          <p:cNvSpPr/>
          <p:nvPr/>
        </p:nvSpPr>
        <p:spPr>
          <a:xfrm>
            <a:off x="9125712" y="1152144"/>
            <a:ext cx="0" cy="868680"/>
          </a:xfrm>
          <a:prstGeom prst="line">
            <a:avLst/>
          </a:prstGeom>
          <a:noFill/>
          <a:ln w="16510">
            <a:solidFill>
              <a:srgbClr val="FFFFFF"/>
            </a:solidFill>
            <a:prstDash val="solid"/>
          </a:ln>
        </p:spPr>
        <p:txBody>
          <a:bodyPr/>
          <a:lstStyle/>
          <a:p>
            <a:endParaRPr lang="nl-NL"/>
          </a:p>
        </p:txBody>
      </p:sp>
      <p:sp>
        <p:nvSpPr>
          <p:cNvPr id="38" name="Text 5">
            <a:extLst>
              <a:ext uri="{FF2B5EF4-FFF2-40B4-BE49-F238E27FC236}">
                <a16:creationId xmlns:a16="http://schemas.microsoft.com/office/drawing/2014/main" id="{D85799A6-7BF2-36CD-CB3D-C10EB75A0C86}"/>
              </a:ext>
            </a:extLst>
          </p:cNvPr>
          <p:cNvSpPr/>
          <p:nvPr/>
        </p:nvSpPr>
        <p:spPr>
          <a:xfrm>
            <a:off x="1033272" y="1161288"/>
            <a:ext cx="6309360" cy="201168"/>
          </a:xfrm>
          <a:prstGeom prst="rect">
            <a:avLst/>
          </a:prstGeom>
          <a:noFill/>
          <a:ln/>
        </p:spPr>
        <p:txBody>
          <a:bodyPr wrap="square" lIns="0" tIns="0" rIns="0" bIns="0" rtlCol="0" anchor="ctr"/>
          <a:lstStyle/>
          <a:p>
            <a:pPr marL="0" indent="0">
              <a:buNone/>
            </a:pPr>
            <a:r>
              <a:rPr lang="en-US" sz="1900" b="1" dirty="0">
                <a:solidFill>
                  <a:srgbClr val="17324D"/>
                </a:solidFill>
                <a:latin typeface="Aptos" pitchFamily="34" charset="0"/>
                <a:ea typeface="Aptos" pitchFamily="34" charset="-122"/>
                <a:cs typeface="Aptos" pitchFamily="34" charset="-120"/>
              </a:rPr>
              <a:t>1. </a:t>
            </a:r>
            <a:r>
              <a:rPr lang="en-US" sz="1900" b="1" dirty="0" err="1">
                <a:solidFill>
                  <a:srgbClr val="17324D"/>
                </a:solidFill>
                <a:latin typeface="Aptos" pitchFamily="34" charset="0"/>
                <a:ea typeface="Aptos" pitchFamily="34" charset="-122"/>
                <a:cs typeface="Aptos" pitchFamily="34" charset="-120"/>
              </a:rPr>
              <a:t>Signalering</a:t>
            </a:r>
            <a:r>
              <a:rPr lang="en-US" sz="1900" b="1" dirty="0">
                <a:solidFill>
                  <a:srgbClr val="17324D"/>
                </a:solidFill>
                <a:latin typeface="Aptos" pitchFamily="34" charset="0"/>
                <a:ea typeface="Aptos" pitchFamily="34" charset="-122"/>
                <a:cs typeface="Aptos" pitchFamily="34" charset="-120"/>
              </a:rPr>
              <a:t> van </a:t>
            </a:r>
            <a:r>
              <a:rPr lang="en-US" sz="1900" b="1" dirty="0" err="1">
                <a:solidFill>
                  <a:srgbClr val="17324D"/>
                </a:solidFill>
                <a:latin typeface="Aptos" pitchFamily="34" charset="0"/>
                <a:ea typeface="Aptos" pitchFamily="34" charset="-122"/>
                <a:cs typeface="Aptos" pitchFamily="34" charset="-120"/>
              </a:rPr>
              <a:t>achteruitgang</a:t>
            </a:r>
            <a:endParaRPr lang="en-US" sz="1900" dirty="0"/>
          </a:p>
        </p:txBody>
      </p:sp>
      <p:sp>
        <p:nvSpPr>
          <p:cNvPr id="39" name="Text 6">
            <a:extLst>
              <a:ext uri="{FF2B5EF4-FFF2-40B4-BE49-F238E27FC236}">
                <a16:creationId xmlns:a16="http://schemas.microsoft.com/office/drawing/2014/main" id="{F861B24C-4BD8-47B1-E632-1D8C7EEF9CDD}"/>
              </a:ext>
            </a:extLst>
          </p:cNvPr>
          <p:cNvSpPr/>
          <p:nvPr/>
        </p:nvSpPr>
        <p:spPr>
          <a:xfrm>
            <a:off x="758952" y="1435608"/>
            <a:ext cx="8220456" cy="566928"/>
          </a:xfrm>
          <a:prstGeom prst="rect">
            <a:avLst/>
          </a:prstGeom>
          <a:noFill/>
          <a:ln/>
        </p:spPr>
        <p:txBody>
          <a:bodyPr wrap="square" lIns="0" tIns="0" rIns="0" bIns="0" rtlCol="0" anchor="t">
            <a:normAutofit/>
          </a:bodyPr>
          <a:lstStyle/>
          <a:p>
            <a:pPr marL="0" indent="0">
              <a:buNone/>
            </a:pPr>
            <a:r>
              <a:rPr lang="en-US" sz="1500">
                <a:solidFill>
                  <a:srgbClr val="1E2430"/>
                </a:solidFill>
                <a:latin typeface="Aptos" pitchFamily="34" charset="0"/>
                <a:ea typeface="Aptos" pitchFamily="34" charset="-122"/>
                <a:cs typeface="Aptos" pitchFamily="34" charset="-120"/>
              </a:rPr>
              <a:t>Iedereen kan achteruitgang signaleren.</a:t>
            </a:r>
            <a:endParaRPr lang="en-US" sz="1500"/>
          </a:p>
          <a:p>
            <a:pPr marL="0" indent="0">
              <a:buNone/>
            </a:pPr>
            <a:r>
              <a:rPr lang="en-US" sz="1500">
                <a:solidFill>
                  <a:srgbClr val="1E2430"/>
                </a:solidFill>
                <a:latin typeface="Aptos" pitchFamily="34" charset="0"/>
                <a:ea typeface="Aptos" pitchFamily="34" charset="-122"/>
                <a:cs typeface="Aptos" pitchFamily="34" charset="-120"/>
              </a:rPr>
              <a:t>Bewoner, familie, zorgmedewerkers, arts, paramedici en huishoudelijke dienst.</a:t>
            </a:r>
            <a:endParaRPr lang="en-US" sz="1500"/>
          </a:p>
        </p:txBody>
      </p:sp>
      <p:sp>
        <p:nvSpPr>
          <p:cNvPr id="40" name="Shape 8">
            <a:extLst>
              <a:ext uri="{FF2B5EF4-FFF2-40B4-BE49-F238E27FC236}">
                <a16:creationId xmlns:a16="http://schemas.microsoft.com/office/drawing/2014/main" id="{1AA11196-7A50-B6C4-25BB-80F4371064B7}"/>
              </a:ext>
            </a:extLst>
          </p:cNvPr>
          <p:cNvSpPr/>
          <p:nvPr/>
        </p:nvSpPr>
        <p:spPr>
          <a:xfrm>
            <a:off x="502920" y="2295144"/>
            <a:ext cx="11183112" cy="1124712"/>
          </a:xfrm>
          <a:prstGeom prst="roundRect">
            <a:avLst>
              <a:gd name="adj" fmla="val 4878"/>
            </a:avLst>
          </a:prstGeom>
          <a:solidFill>
            <a:srgbClr val="D5F3FF"/>
          </a:solidFill>
          <a:ln w="12700">
            <a:solidFill>
              <a:srgbClr val="EAF8F5">
                <a:alpha val="0"/>
              </a:srgbClr>
            </a:solidFill>
            <a:prstDash val="solid"/>
          </a:ln>
        </p:spPr>
        <p:txBody>
          <a:bodyPr/>
          <a:lstStyle/>
          <a:p>
            <a:endParaRPr lang="nl-NL"/>
          </a:p>
        </p:txBody>
      </p:sp>
      <p:pic>
        <p:nvPicPr>
          <p:cNvPr id="41" name="Image 1" descr="/mnt/data/step2.png">
            <a:extLst>
              <a:ext uri="{FF2B5EF4-FFF2-40B4-BE49-F238E27FC236}">
                <a16:creationId xmlns:a16="http://schemas.microsoft.com/office/drawing/2014/main" id="{B7027E5B-6500-2EDB-95CA-CC0C48940149}"/>
              </a:ext>
            </a:extLst>
          </p:cNvPr>
          <p:cNvPicPr>
            <a:picLocks noChangeAspect="1"/>
          </p:cNvPicPr>
          <p:nvPr/>
        </p:nvPicPr>
        <p:blipFill>
          <a:blip r:embed="rId4"/>
          <a:srcRect t="16085" b="16085"/>
          <a:stretch/>
        </p:blipFill>
        <p:spPr>
          <a:xfrm>
            <a:off x="9198864" y="2295144"/>
            <a:ext cx="2487168" cy="1124712"/>
          </a:xfrm>
          <a:prstGeom prst="rect">
            <a:avLst/>
          </a:prstGeom>
        </p:spPr>
      </p:pic>
      <p:sp>
        <p:nvSpPr>
          <p:cNvPr id="42" name="Shape 10">
            <a:extLst>
              <a:ext uri="{FF2B5EF4-FFF2-40B4-BE49-F238E27FC236}">
                <a16:creationId xmlns:a16="http://schemas.microsoft.com/office/drawing/2014/main" id="{20F98752-3590-1553-0FDB-A162DB04987B}"/>
              </a:ext>
            </a:extLst>
          </p:cNvPr>
          <p:cNvSpPr/>
          <p:nvPr/>
        </p:nvSpPr>
        <p:spPr>
          <a:xfrm>
            <a:off x="9125712" y="2423160"/>
            <a:ext cx="0" cy="868680"/>
          </a:xfrm>
          <a:prstGeom prst="line">
            <a:avLst/>
          </a:prstGeom>
          <a:noFill/>
          <a:ln w="16510">
            <a:solidFill>
              <a:srgbClr val="FFFFFF"/>
            </a:solidFill>
            <a:prstDash val="solid"/>
          </a:ln>
        </p:spPr>
        <p:txBody>
          <a:bodyPr/>
          <a:lstStyle/>
          <a:p>
            <a:endParaRPr lang="nl-NL"/>
          </a:p>
        </p:txBody>
      </p:sp>
      <p:sp>
        <p:nvSpPr>
          <p:cNvPr id="43" name="Text 12">
            <a:extLst>
              <a:ext uri="{FF2B5EF4-FFF2-40B4-BE49-F238E27FC236}">
                <a16:creationId xmlns:a16="http://schemas.microsoft.com/office/drawing/2014/main" id="{D356BA56-BA90-8DA9-4B64-AE8FCD12D73F}"/>
              </a:ext>
            </a:extLst>
          </p:cNvPr>
          <p:cNvSpPr/>
          <p:nvPr/>
        </p:nvSpPr>
        <p:spPr>
          <a:xfrm>
            <a:off x="1033272" y="2432304"/>
            <a:ext cx="6309360" cy="201168"/>
          </a:xfrm>
          <a:prstGeom prst="rect">
            <a:avLst/>
          </a:prstGeom>
          <a:noFill/>
          <a:ln/>
        </p:spPr>
        <p:txBody>
          <a:bodyPr wrap="square" lIns="0" tIns="0" rIns="0" bIns="0" rtlCol="0" anchor="ctr"/>
          <a:lstStyle/>
          <a:p>
            <a:pPr marL="0" indent="0">
              <a:buNone/>
            </a:pPr>
            <a:r>
              <a:rPr lang="en-US" sz="1900" b="1" dirty="0">
                <a:solidFill>
                  <a:srgbClr val="17324D"/>
                </a:solidFill>
                <a:latin typeface="Aptos" pitchFamily="34" charset="0"/>
                <a:ea typeface="Aptos" pitchFamily="34" charset="-122"/>
                <a:cs typeface="Aptos" pitchFamily="34" charset="-120"/>
              </a:rPr>
              <a:t>2. </a:t>
            </a:r>
            <a:r>
              <a:rPr lang="en-US" sz="1900" b="1" dirty="0" err="1">
                <a:solidFill>
                  <a:srgbClr val="17324D"/>
                </a:solidFill>
                <a:latin typeface="Aptos" pitchFamily="34" charset="0"/>
                <a:ea typeface="Aptos" pitchFamily="34" charset="-122"/>
                <a:cs typeface="Aptos" pitchFamily="34" charset="-120"/>
              </a:rPr>
              <a:t>Afstemmen</a:t>
            </a:r>
            <a:endParaRPr lang="en-US" sz="1900" dirty="0"/>
          </a:p>
        </p:txBody>
      </p:sp>
      <p:sp>
        <p:nvSpPr>
          <p:cNvPr id="44" name="Text 13">
            <a:extLst>
              <a:ext uri="{FF2B5EF4-FFF2-40B4-BE49-F238E27FC236}">
                <a16:creationId xmlns:a16="http://schemas.microsoft.com/office/drawing/2014/main" id="{06CDD197-A862-E3DA-17A4-254F07E233B7}"/>
              </a:ext>
            </a:extLst>
          </p:cNvPr>
          <p:cNvSpPr/>
          <p:nvPr/>
        </p:nvSpPr>
        <p:spPr>
          <a:xfrm>
            <a:off x="739902" y="2649474"/>
            <a:ext cx="8283956" cy="903478"/>
          </a:xfrm>
          <a:prstGeom prst="rect">
            <a:avLst/>
          </a:prstGeom>
          <a:noFill/>
          <a:ln/>
        </p:spPr>
        <p:txBody>
          <a:bodyPr wrap="square" lIns="0" tIns="0" rIns="0" bIns="0" rtlCol="0" anchor="t">
            <a:normAutofit lnSpcReduction="10000"/>
          </a:bodyPr>
          <a:lstStyle/>
          <a:p>
            <a:pPr marL="0" indent="0">
              <a:buNone/>
            </a:pPr>
            <a:r>
              <a:rPr lang="en-US" sz="1500" dirty="0">
                <a:solidFill>
                  <a:srgbClr val="1E2430"/>
                </a:solidFill>
                <a:latin typeface="Aptos"/>
                <a:ea typeface="Aptos" pitchFamily="34" charset="-122"/>
                <a:cs typeface="Aptos" pitchFamily="34" charset="-120"/>
              </a:rPr>
              <a:t>Er </a:t>
            </a:r>
            <a:r>
              <a:rPr lang="en-US" sz="1500" dirty="0" err="1">
                <a:solidFill>
                  <a:srgbClr val="1E2430"/>
                </a:solidFill>
                <a:latin typeface="Aptos"/>
                <a:ea typeface="Aptos" pitchFamily="34" charset="-122"/>
                <a:cs typeface="Aptos" pitchFamily="34" charset="-120"/>
              </a:rPr>
              <a:t>vindt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afstemming</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plaats</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zodat</a:t>
            </a:r>
            <a:r>
              <a:rPr lang="en-US" sz="1500" dirty="0">
                <a:solidFill>
                  <a:srgbClr val="1E2430"/>
                </a:solidFill>
                <a:latin typeface="Aptos"/>
                <a:ea typeface="Aptos" pitchFamily="34" charset="-122"/>
                <a:cs typeface="Aptos" pitchFamily="34" charset="-120"/>
              </a:rPr>
              <a:t> de </a:t>
            </a:r>
            <a:r>
              <a:rPr lang="en-US" sz="1500" dirty="0" err="1">
                <a:solidFill>
                  <a:srgbClr val="1E2430"/>
                </a:solidFill>
                <a:latin typeface="Aptos"/>
                <a:ea typeface="Aptos" pitchFamily="34" charset="-122"/>
                <a:cs typeface="Aptos" pitchFamily="34" charset="-120"/>
              </a:rPr>
              <a:t>juiste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acties</a:t>
            </a:r>
            <a:r>
              <a:rPr lang="en-US" sz="1500" dirty="0">
                <a:solidFill>
                  <a:srgbClr val="1E2430"/>
                </a:solidFill>
                <a:latin typeface="Aptos"/>
                <a:ea typeface="Aptos" pitchFamily="34" charset="-122"/>
                <a:cs typeface="Aptos" pitchFamily="34" charset="-120"/>
              </a:rPr>
              <a:t> in gang </a:t>
            </a:r>
            <a:r>
              <a:rPr lang="en-US" sz="1500" dirty="0" err="1">
                <a:solidFill>
                  <a:srgbClr val="1E2430"/>
                </a:solidFill>
                <a:latin typeface="Aptos"/>
                <a:ea typeface="Aptos" pitchFamily="34" charset="-122"/>
                <a:cs typeface="Aptos" pitchFamily="34" charset="-120"/>
              </a:rPr>
              <a:t>worden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gezet</a:t>
            </a:r>
            <a:r>
              <a:rPr lang="en-US" sz="1500" dirty="0">
                <a:solidFill>
                  <a:srgbClr val="1E2430"/>
                </a:solidFill>
                <a:latin typeface="Aptos"/>
                <a:ea typeface="Aptos" pitchFamily="34" charset="-122"/>
                <a:cs typeface="Aptos" pitchFamily="34" charset="-120"/>
              </a:rPr>
              <a:t>.</a:t>
            </a:r>
            <a:endParaRPr lang="en-US" sz="1500" dirty="0">
              <a:latin typeface="Aptos"/>
            </a:endParaRPr>
          </a:p>
          <a:p>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Achteruitgang</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wordt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besproken</a:t>
            </a:r>
            <a:r>
              <a:rPr lang="en-US" sz="1500" dirty="0">
                <a:solidFill>
                  <a:srgbClr val="1E2430"/>
                </a:solidFill>
                <a:latin typeface="Aptos"/>
                <a:ea typeface="Aptos" pitchFamily="34" charset="-122"/>
                <a:cs typeface="Aptos" pitchFamily="34" charset="-120"/>
              </a:rPr>
              <a:t> met de </a:t>
            </a:r>
            <a:r>
              <a:rPr lang="en-US" sz="1500" dirty="0" err="1">
                <a:solidFill>
                  <a:srgbClr val="1E2430"/>
                </a:solidFill>
                <a:latin typeface="Aptos"/>
                <a:ea typeface="Aptos" pitchFamily="34" charset="-122"/>
                <a:cs typeface="Aptos" pitchFamily="34" charset="-120"/>
              </a:rPr>
              <a:t>dienstdoende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zorgmedewerker</a:t>
            </a:r>
            <a:endParaRPr lang="en-US" sz="1500" dirty="0" err="1">
              <a:solidFill>
                <a:srgbClr val="1E2430"/>
              </a:solidFill>
            </a:endParaRPr>
          </a:p>
          <a:p>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Zorgmedewerker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triageert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zet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indien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nodig</a:t>
            </a:r>
            <a:r>
              <a:rPr lang="en-US" sz="1500" dirty="0">
                <a:solidFill>
                  <a:srgbClr val="1E2430"/>
                </a:solidFill>
                <a:latin typeface="Aptos"/>
                <a:ea typeface="Aptos" pitchFamily="34" charset="-122"/>
                <a:cs typeface="Aptos" pitchFamily="34" charset="-120"/>
              </a:rPr>
              <a:t> de </a:t>
            </a:r>
            <a:r>
              <a:rPr lang="en-US" sz="1500" dirty="0" err="1">
                <a:solidFill>
                  <a:srgbClr val="1E2430"/>
                </a:solidFill>
                <a:latin typeface="Aptos"/>
                <a:ea typeface="Aptos" pitchFamily="34" charset="-122"/>
                <a:cs typeface="Aptos" pitchFamily="34" charset="-120"/>
              </a:rPr>
              <a:t>gesignaleerde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achteruitgang</a:t>
            </a:r>
            <a:r>
              <a:rPr lang="en-US" sz="1500" dirty="0">
                <a:solidFill>
                  <a:srgbClr val="1E2430"/>
                </a:solidFill>
                <a:latin typeface="Aptos"/>
                <a:ea typeface="Aptos" pitchFamily="34" charset="-122"/>
                <a:cs typeface="Aptos" pitchFamily="34" charset="-120"/>
              </a:rPr>
              <a:t> op </a:t>
            </a:r>
            <a:r>
              <a:rPr lang="en-US" sz="1500" dirty="0" err="1">
                <a:solidFill>
                  <a:srgbClr val="1E2430"/>
                </a:solidFill>
                <a:latin typeface="Aptos" panose="02110004020202020204"/>
                <a:ea typeface="Aptos" pitchFamily="34" charset="-122"/>
                <a:cs typeface="Aptos" pitchFamily="34" charset="-120"/>
              </a:rPr>
              <a:t>voor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artsenvisite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/of MDO</a:t>
            </a:r>
            <a:endParaRPr lang="en-US" sz="1500" dirty="0">
              <a:latin typeface="Aptos"/>
            </a:endParaRPr>
          </a:p>
        </p:txBody>
      </p:sp>
      <p:sp>
        <p:nvSpPr>
          <p:cNvPr id="45" name="Shape 15">
            <a:extLst>
              <a:ext uri="{FF2B5EF4-FFF2-40B4-BE49-F238E27FC236}">
                <a16:creationId xmlns:a16="http://schemas.microsoft.com/office/drawing/2014/main" id="{8588C462-4D9E-F2C2-EAA2-CB10FE0FDD7B}"/>
              </a:ext>
            </a:extLst>
          </p:cNvPr>
          <p:cNvSpPr/>
          <p:nvPr/>
        </p:nvSpPr>
        <p:spPr>
          <a:xfrm>
            <a:off x="502920" y="3566160"/>
            <a:ext cx="11183112" cy="1124712"/>
          </a:xfrm>
          <a:prstGeom prst="roundRect">
            <a:avLst>
              <a:gd name="adj" fmla="val 4878"/>
            </a:avLst>
          </a:prstGeom>
          <a:solidFill>
            <a:srgbClr val="DFF2F5"/>
          </a:solidFill>
          <a:ln w="12700">
            <a:solidFill>
              <a:srgbClr val="F0EDFB">
                <a:alpha val="0"/>
              </a:srgbClr>
            </a:solidFill>
            <a:prstDash val="solid"/>
          </a:ln>
        </p:spPr>
        <p:txBody>
          <a:bodyPr/>
          <a:lstStyle/>
          <a:p>
            <a:endParaRPr lang="nl-NL"/>
          </a:p>
        </p:txBody>
      </p:sp>
      <p:pic>
        <p:nvPicPr>
          <p:cNvPr id="46" name="Image 2" descr="/mnt/data/step3.png">
            <a:extLst>
              <a:ext uri="{FF2B5EF4-FFF2-40B4-BE49-F238E27FC236}">
                <a16:creationId xmlns:a16="http://schemas.microsoft.com/office/drawing/2014/main" id="{499AC74A-AA29-9027-E483-5EDB7630EC60}"/>
              </a:ext>
            </a:extLst>
          </p:cNvPr>
          <p:cNvPicPr>
            <a:picLocks noChangeAspect="1"/>
          </p:cNvPicPr>
          <p:nvPr/>
        </p:nvPicPr>
        <p:blipFill>
          <a:blip r:embed="rId5"/>
          <a:srcRect t="16085" b="16085"/>
          <a:stretch/>
        </p:blipFill>
        <p:spPr>
          <a:xfrm>
            <a:off x="9198864" y="3566160"/>
            <a:ext cx="2487168" cy="1124712"/>
          </a:xfrm>
          <a:prstGeom prst="rect">
            <a:avLst/>
          </a:prstGeom>
        </p:spPr>
      </p:pic>
      <p:sp>
        <p:nvSpPr>
          <p:cNvPr id="47" name="Shape 17">
            <a:extLst>
              <a:ext uri="{FF2B5EF4-FFF2-40B4-BE49-F238E27FC236}">
                <a16:creationId xmlns:a16="http://schemas.microsoft.com/office/drawing/2014/main" id="{63710007-0FCD-7AF1-0C2D-7106255A40AD}"/>
              </a:ext>
            </a:extLst>
          </p:cNvPr>
          <p:cNvSpPr/>
          <p:nvPr/>
        </p:nvSpPr>
        <p:spPr>
          <a:xfrm>
            <a:off x="9125712" y="3694176"/>
            <a:ext cx="0" cy="868680"/>
          </a:xfrm>
          <a:prstGeom prst="line">
            <a:avLst/>
          </a:prstGeom>
          <a:noFill/>
          <a:ln w="16510">
            <a:solidFill>
              <a:srgbClr val="FFFFFF"/>
            </a:solidFill>
            <a:prstDash val="solid"/>
          </a:ln>
        </p:spPr>
        <p:txBody>
          <a:bodyPr/>
          <a:lstStyle/>
          <a:p>
            <a:endParaRPr lang="nl-NL"/>
          </a:p>
        </p:txBody>
      </p:sp>
      <p:sp>
        <p:nvSpPr>
          <p:cNvPr id="48" name="Text 19">
            <a:extLst>
              <a:ext uri="{FF2B5EF4-FFF2-40B4-BE49-F238E27FC236}">
                <a16:creationId xmlns:a16="http://schemas.microsoft.com/office/drawing/2014/main" id="{A7B4CF00-9B8E-52E3-AA57-22554AC880B1}"/>
              </a:ext>
            </a:extLst>
          </p:cNvPr>
          <p:cNvSpPr/>
          <p:nvPr/>
        </p:nvSpPr>
        <p:spPr>
          <a:xfrm>
            <a:off x="1033272" y="3703320"/>
            <a:ext cx="6309360" cy="201168"/>
          </a:xfrm>
          <a:prstGeom prst="rect">
            <a:avLst/>
          </a:prstGeom>
          <a:noFill/>
          <a:ln/>
        </p:spPr>
        <p:txBody>
          <a:bodyPr wrap="square" lIns="0" tIns="0" rIns="0" bIns="0" rtlCol="0" anchor="ctr"/>
          <a:lstStyle/>
          <a:p>
            <a:pPr marL="0" indent="0">
              <a:buNone/>
            </a:pPr>
            <a:r>
              <a:rPr lang="en-US" sz="1900" b="1" dirty="0">
                <a:solidFill>
                  <a:srgbClr val="17324D"/>
                </a:solidFill>
                <a:latin typeface="Aptos" pitchFamily="34" charset="0"/>
                <a:ea typeface="Aptos" pitchFamily="34" charset="-122"/>
                <a:cs typeface="Aptos" pitchFamily="34" charset="-120"/>
              </a:rPr>
              <a:t>3. </a:t>
            </a:r>
            <a:r>
              <a:rPr lang="en-US" sz="1900" b="1" dirty="0" err="1">
                <a:solidFill>
                  <a:srgbClr val="17324D"/>
                </a:solidFill>
                <a:latin typeface="Aptos" pitchFamily="34" charset="0"/>
                <a:ea typeface="Aptos" pitchFamily="34" charset="-122"/>
                <a:cs typeface="Aptos" pitchFamily="34" charset="-120"/>
              </a:rPr>
              <a:t>Artsenvisite</a:t>
            </a:r>
            <a:r>
              <a:rPr lang="en-US" sz="1900" b="1" dirty="0">
                <a:solidFill>
                  <a:srgbClr val="17324D"/>
                </a:solidFill>
                <a:latin typeface="Aptos" pitchFamily="34" charset="0"/>
                <a:ea typeface="Aptos" pitchFamily="34" charset="-122"/>
                <a:cs typeface="Aptos" pitchFamily="34" charset="-120"/>
              </a:rPr>
              <a:t> of MDO</a:t>
            </a:r>
            <a:endParaRPr lang="en-US" sz="1900" dirty="0"/>
          </a:p>
        </p:txBody>
      </p:sp>
      <p:sp>
        <p:nvSpPr>
          <p:cNvPr id="49" name="Text 20">
            <a:extLst>
              <a:ext uri="{FF2B5EF4-FFF2-40B4-BE49-F238E27FC236}">
                <a16:creationId xmlns:a16="http://schemas.microsoft.com/office/drawing/2014/main" id="{8DF03BA9-4B23-1A3D-EE25-8F89BA24FCBB}"/>
              </a:ext>
            </a:extLst>
          </p:cNvPr>
          <p:cNvSpPr/>
          <p:nvPr/>
        </p:nvSpPr>
        <p:spPr>
          <a:xfrm>
            <a:off x="758952" y="3977640"/>
            <a:ext cx="8220456" cy="566928"/>
          </a:xfrm>
          <a:prstGeom prst="rect">
            <a:avLst/>
          </a:prstGeom>
          <a:noFill/>
          <a:ln/>
        </p:spPr>
        <p:txBody>
          <a:bodyPr wrap="square" lIns="0" tIns="0" rIns="0" bIns="0" rtlCol="0" anchor="t">
            <a:normAutofit/>
          </a:bodyPr>
          <a:lstStyle/>
          <a:p>
            <a:r>
              <a:rPr lang="en-US" sz="1500" dirty="0">
                <a:solidFill>
                  <a:srgbClr val="1E2430"/>
                </a:solidFill>
                <a:latin typeface="Aptos"/>
                <a:ea typeface="Aptos" pitchFamily="34" charset="-122"/>
                <a:cs typeface="Aptos" pitchFamily="34" charset="-120"/>
              </a:rPr>
              <a:t>De </a:t>
            </a:r>
            <a:r>
              <a:rPr lang="en-US" sz="1500" dirty="0" err="1">
                <a:solidFill>
                  <a:srgbClr val="1E2430"/>
                </a:solidFill>
                <a:latin typeface="Aptos"/>
                <a:ea typeface="Aptos" pitchFamily="34" charset="-122"/>
                <a:cs typeface="Aptos" pitchFamily="34" charset="-120"/>
              </a:rPr>
              <a:t>achteruitgang</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wordt</a:t>
            </a:r>
            <a:r>
              <a:rPr lang="en-US" sz="1500" dirty="0">
                <a:solidFill>
                  <a:srgbClr val="1E2430"/>
                </a:solidFill>
                <a:latin typeface="Aptos"/>
                <a:ea typeface="Aptos" pitchFamily="34" charset="-122"/>
                <a:cs typeface="Aptos" pitchFamily="34" charset="-120"/>
              </a:rPr>
              <a:t> door </a:t>
            </a:r>
            <a:r>
              <a:rPr lang="en-US" sz="1500" dirty="0" err="1">
                <a:solidFill>
                  <a:srgbClr val="1E2430"/>
                </a:solidFill>
                <a:latin typeface="Aptos"/>
                <a:ea typeface="Aptos" pitchFamily="34" charset="-122"/>
                <a:cs typeface="Aptos" pitchFamily="34" charset="-120"/>
              </a:rPr>
              <a:t>zorgmedewerker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besproken</a:t>
            </a:r>
            <a:r>
              <a:rPr lang="en-US" sz="1500" dirty="0">
                <a:solidFill>
                  <a:srgbClr val="1E2430"/>
                </a:solidFill>
                <a:latin typeface="Aptos"/>
                <a:ea typeface="Aptos" pitchFamily="34" charset="-122"/>
                <a:cs typeface="Aptos" pitchFamily="34" charset="-120"/>
              </a:rPr>
              <a:t> met arts .</a:t>
            </a:r>
            <a:endParaRPr lang="en-US" sz="1500" dirty="0">
              <a:latin typeface="Aptos"/>
            </a:endParaRPr>
          </a:p>
          <a:p>
            <a:pPr marL="0" indent="0">
              <a:buNone/>
            </a:pPr>
            <a:r>
              <a:rPr lang="en-US" sz="1500" dirty="0">
                <a:solidFill>
                  <a:srgbClr val="1E2430"/>
                </a:solidFill>
                <a:latin typeface="Aptos"/>
                <a:ea typeface="Aptos" pitchFamily="34" charset="-122"/>
                <a:cs typeface="Aptos" pitchFamily="34" charset="-120"/>
              </a:rPr>
              <a:t>De arts </a:t>
            </a:r>
            <a:r>
              <a:rPr lang="en-US" sz="1500" dirty="0" err="1">
                <a:solidFill>
                  <a:srgbClr val="1E2430"/>
                </a:solidFill>
                <a:latin typeface="Aptos"/>
                <a:ea typeface="Aptos" pitchFamily="34" charset="-122"/>
                <a:cs typeface="Aptos" pitchFamily="34" charset="-120"/>
              </a:rPr>
              <a:t>bepaalt</a:t>
            </a:r>
            <a:r>
              <a:rPr lang="en-US" sz="1500" dirty="0">
                <a:solidFill>
                  <a:srgbClr val="1E2430"/>
                </a:solidFill>
                <a:latin typeface="Aptos"/>
                <a:ea typeface="Aptos" pitchFamily="34" charset="-122"/>
                <a:cs typeface="Aptos" pitchFamily="34" charset="-120"/>
              </a:rPr>
              <a:t> of </a:t>
            </a:r>
            <a:r>
              <a:rPr lang="en-US" sz="1500" dirty="0" err="1">
                <a:solidFill>
                  <a:srgbClr val="1E2430"/>
                </a:solidFill>
                <a:latin typeface="Aptos"/>
                <a:ea typeface="Aptos" pitchFamily="34" charset="-122"/>
                <a:cs typeface="Aptos" pitchFamily="34" charset="-120"/>
              </a:rPr>
              <a:t>verhoogde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kwetsbaarheid</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wordt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gemarkeerd</a:t>
            </a:r>
            <a:r>
              <a:rPr lang="en-US" sz="1500" dirty="0">
                <a:solidFill>
                  <a:srgbClr val="1E2430"/>
                </a:solidFill>
                <a:latin typeface="Aptos"/>
                <a:ea typeface="Aptos" pitchFamily="34" charset="-122"/>
                <a:cs typeface="Aptos" pitchFamily="34" charset="-120"/>
              </a:rPr>
              <a:t>.</a:t>
            </a:r>
            <a:endParaRPr lang="en-US" sz="1500" dirty="0">
              <a:latin typeface="Aptos"/>
            </a:endParaRPr>
          </a:p>
        </p:txBody>
      </p:sp>
      <p:sp>
        <p:nvSpPr>
          <p:cNvPr id="50" name="Shape 22">
            <a:extLst>
              <a:ext uri="{FF2B5EF4-FFF2-40B4-BE49-F238E27FC236}">
                <a16:creationId xmlns:a16="http://schemas.microsoft.com/office/drawing/2014/main" id="{EB4862AD-65E8-846B-CCA9-3C4C18FA9EE2}"/>
              </a:ext>
            </a:extLst>
          </p:cNvPr>
          <p:cNvSpPr/>
          <p:nvPr/>
        </p:nvSpPr>
        <p:spPr>
          <a:xfrm>
            <a:off x="534796" y="4841723"/>
            <a:ext cx="11145012" cy="1123200"/>
          </a:xfrm>
          <a:prstGeom prst="roundRect">
            <a:avLst>
              <a:gd name="adj" fmla="val 4878"/>
            </a:avLst>
          </a:prstGeom>
          <a:solidFill>
            <a:srgbClr val="F3FAFB"/>
          </a:solidFill>
          <a:ln w="12700">
            <a:solidFill>
              <a:srgbClr val="FAEDF7">
                <a:alpha val="0"/>
              </a:srgbClr>
            </a:solidFill>
            <a:prstDash val="solid"/>
          </a:ln>
        </p:spPr>
        <p:txBody>
          <a:bodyPr/>
          <a:lstStyle/>
          <a:p>
            <a:endParaRPr lang="nl-NL"/>
          </a:p>
        </p:txBody>
      </p:sp>
      <p:sp>
        <p:nvSpPr>
          <p:cNvPr id="51" name="Shape 23">
            <a:extLst>
              <a:ext uri="{FF2B5EF4-FFF2-40B4-BE49-F238E27FC236}">
                <a16:creationId xmlns:a16="http://schemas.microsoft.com/office/drawing/2014/main" id="{323CDACF-C81A-DB58-8D12-1CF82DB1ACD3}"/>
              </a:ext>
            </a:extLst>
          </p:cNvPr>
          <p:cNvSpPr/>
          <p:nvPr/>
        </p:nvSpPr>
        <p:spPr>
          <a:xfrm>
            <a:off x="486094" y="4850491"/>
            <a:ext cx="108000" cy="1114431"/>
          </a:xfrm>
          <a:prstGeom prst="rect">
            <a:avLst/>
          </a:prstGeom>
          <a:solidFill>
            <a:srgbClr val="4DBCC6"/>
          </a:solidFill>
          <a:ln w="12700">
            <a:solidFill>
              <a:srgbClr val="B53E9B">
                <a:alpha val="0"/>
              </a:srgbClr>
            </a:solidFill>
            <a:prstDash val="solid"/>
          </a:ln>
        </p:spPr>
        <p:txBody>
          <a:bodyPr/>
          <a:lstStyle/>
          <a:p>
            <a:endParaRPr lang="nl-NL"/>
          </a:p>
        </p:txBody>
      </p:sp>
      <p:pic>
        <p:nvPicPr>
          <p:cNvPr id="52" name="Image 3" descr="/mnt/data/step4.png">
            <a:extLst>
              <a:ext uri="{FF2B5EF4-FFF2-40B4-BE49-F238E27FC236}">
                <a16:creationId xmlns:a16="http://schemas.microsoft.com/office/drawing/2014/main" id="{1EC52DAA-04F0-8046-886B-B9E55B3A9221}"/>
              </a:ext>
            </a:extLst>
          </p:cNvPr>
          <p:cNvPicPr>
            <a:picLocks noChangeAspect="1"/>
          </p:cNvPicPr>
          <p:nvPr/>
        </p:nvPicPr>
        <p:blipFill>
          <a:blip r:embed="rId6"/>
          <a:srcRect t="16085" b="16085"/>
          <a:stretch/>
        </p:blipFill>
        <p:spPr>
          <a:xfrm>
            <a:off x="9196830" y="4840211"/>
            <a:ext cx="2487168" cy="1124712"/>
          </a:xfrm>
          <a:prstGeom prst="rect">
            <a:avLst/>
          </a:prstGeom>
        </p:spPr>
      </p:pic>
      <p:sp>
        <p:nvSpPr>
          <p:cNvPr id="53" name="Shape 24">
            <a:extLst>
              <a:ext uri="{FF2B5EF4-FFF2-40B4-BE49-F238E27FC236}">
                <a16:creationId xmlns:a16="http://schemas.microsoft.com/office/drawing/2014/main" id="{A213A977-6EA3-0A35-D435-C09408CE4ADD}"/>
              </a:ext>
            </a:extLst>
          </p:cNvPr>
          <p:cNvSpPr/>
          <p:nvPr/>
        </p:nvSpPr>
        <p:spPr>
          <a:xfrm flipH="1">
            <a:off x="9119487" y="5026889"/>
            <a:ext cx="28575" cy="801243"/>
          </a:xfrm>
          <a:prstGeom prst="line">
            <a:avLst/>
          </a:prstGeom>
          <a:noFill/>
          <a:ln w="16510">
            <a:solidFill>
              <a:srgbClr val="FFFFFF"/>
            </a:solidFill>
            <a:prstDash val="solid"/>
          </a:ln>
        </p:spPr>
        <p:txBody>
          <a:bodyPr/>
          <a:lstStyle/>
          <a:p>
            <a:endParaRPr lang="nl-NL"/>
          </a:p>
        </p:txBody>
      </p:sp>
      <p:sp>
        <p:nvSpPr>
          <p:cNvPr id="54" name="Text 26">
            <a:extLst>
              <a:ext uri="{FF2B5EF4-FFF2-40B4-BE49-F238E27FC236}">
                <a16:creationId xmlns:a16="http://schemas.microsoft.com/office/drawing/2014/main" id="{8FE28B16-C7C5-F102-4FFB-43475D551733}"/>
              </a:ext>
            </a:extLst>
          </p:cNvPr>
          <p:cNvSpPr/>
          <p:nvPr/>
        </p:nvSpPr>
        <p:spPr>
          <a:xfrm>
            <a:off x="1027048" y="5026508"/>
            <a:ext cx="6309360" cy="201168"/>
          </a:xfrm>
          <a:prstGeom prst="rect">
            <a:avLst/>
          </a:prstGeom>
          <a:noFill/>
          <a:ln/>
        </p:spPr>
        <p:txBody>
          <a:bodyPr wrap="square" lIns="0" tIns="0" rIns="0" bIns="0" rtlCol="0" anchor="ctr"/>
          <a:lstStyle/>
          <a:p>
            <a:pPr marL="0" indent="0">
              <a:buNone/>
            </a:pPr>
            <a:r>
              <a:rPr lang="en-US" sz="1900" b="1" dirty="0">
                <a:solidFill>
                  <a:srgbClr val="17324D"/>
                </a:solidFill>
                <a:latin typeface="Aptos" pitchFamily="34" charset="0"/>
                <a:ea typeface="Aptos" pitchFamily="34" charset="-122"/>
                <a:cs typeface="Aptos" pitchFamily="34" charset="-120"/>
              </a:rPr>
              <a:t>4. </a:t>
            </a:r>
            <a:r>
              <a:rPr lang="en-US" sz="1900" b="1" dirty="0" err="1">
                <a:solidFill>
                  <a:srgbClr val="17324D"/>
                </a:solidFill>
                <a:latin typeface="Aptos" pitchFamily="34" charset="0"/>
                <a:ea typeface="Aptos" pitchFamily="34" charset="-122"/>
                <a:cs typeface="Aptos" pitchFamily="34" charset="-120"/>
              </a:rPr>
              <a:t>Communicatie</a:t>
            </a:r>
            <a:endParaRPr lang="en-US" sz="1900" dirty="0"/>
          </a:p>
        </p:txBody>
      </p:sp>
      <p:sp>
        <p:nvSpPr>
          <p:cNvPr id="55" name="Text 27">
            <a:extLst>
              <a:ext uri="{FF2B5EF4-FFF2-40B4-BE49-F238E27FC236}">
                <a16:creationId xmlns:a16="http://schemas.microsoft.com/office/drawing/2014/main" id="{3E08D50C-2DA7-119F-6577-0551D354A06F}"/>
              </a:ext>
            </a:extLst>
          </p:cNvPr>
          <p:cNvSpPr/>
          <p:nvPr/>
        </p:nvSpPr>
        <p:spPr>
          <a:xfrm>
            <a:off x="738351" y="5243319"/>
            <a:ext cx="8277965" cy="1012625"/>
          </a:xfrm>
          <a:prstGeom prst="rect">
            <a:avLst/>
          </a:prstGeom>
          <a:noFill/>
          <a:ln/>
        </p:spPr>
        <p:txBody>
          <a:bodyPr wrap="square" lIns="0" tIns="0" rIns="0" bIns="0" rtlCol="0" anchor="t">
            <a:normAutofit/>
          </a:bodyPr>
          <a:lstStyle/>
          <a:p>
            <a:r>
              <a:rPr lang="en-US" sz="1500" dirty="0">
                <a:solidFill>
                  <a:srgbClr val="1E2430"/>
                </a:solidFill>
                <a:latin typeface="Aptos"/>
                <a:ea typeface="Aptos" pitchFamily="34" charset="-122"/>
                <a:cs typeface="Aptos" pitchFamily="34" charset="-120"/>
              </a:rPr>
              <a:t>De arts </a:t>
            </a:r>
            <a:r>
              <a:rPr lang="en-US" sz="1500" dirty="0" err="1">
                <a:solidFill>
                  <a:srgbClr val="1E2430"/>
                </a:solidFill>
                <a:latin typeface="Aptos"/>
                <a:ea typeface="Aptos" pitchFamily="34" charset="-122"/>
                <a:cs typeface="Aptos" pitchFamily="34" charset="-120"/>
              </a:rPr>
              <a:t>informeert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overige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behandelaren</a:t>
            </a:r>
            <a:r>
              <a:rPr lang="en-US" sz="1500" dirty="0">
                <a:solidFill>
                  <a:srgbClr val="1E2430"/>
                </a:solidFill>
                <a:latin typeface="Aptos"/>
                <a:ea typeface="Aptos" pitchFamily="34" charset="-122"/>
                <a:cs typeface="Aptos" pitchFamily="34" charset="-120"/>
              </a:rPr>
              <a:t>, </a:t>
            </a:r>
            <a:br>
              <a:rPr lang="en-US" dirty="0"/>
            </a:br>
            <a:r>
              <a:rPr lang="en-US" sz="1500" dirty="0">
                <a:solidFill>
                  <a:srgbClr val="1E2430"/>
                </a:solidFill>
                <a:latin typeface="Aptos"/>
                <a:ea typeface="Aptos" pitchFamily="34" charset="-122"/>
                <a:cs typeface="Aptos" pitchFamily="34" charset="-120"/>
              </a:rPr>
              <a:t>Er </a:t>
            </a:r>
            <a:r>
              <a:rPr lang="en-US" sz="1500" dirty="0" err="1">
                <a:solidFill>
                  <a:srgbClr val="1E2430"/>
                </a:solidFill>
                <a:latin typeface="Aptos"/>
                <a:ea typeface="Aptos" pitchFamily="34" charset="-122"/>
                <a:cs typeface="Aptos" pitchFamily="34" charset="-120"/>
              </a:rPr>
              <a:t>wordt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afgestemd</a:t>
            </a:r>
            <a:r>
              <a:rPr lang="en-US" sz="1500" dirty="0">
                <a:solidFill>
                  <a:srgbClr val="1E2430"/>
                </a:solidFill>
                <a:latin typeface="Aptos"/>
                <a:ea typeface="Aptos" pitchFamily="34" charset="-122"/>
                <a:cs typeface="Aptos" pitchFamily="34" charset="-120"/>
              </a:rPr>
              <a:t>  door </a:t>
            </a:r>
            <a:r>
              <a:rPr lang="en-US" sz="1500" dirty="0" err="1">
                <a:solidFill>
                  <a:srgbClr val="1E2430"/>
                </a:solidFill>
                <a:latin typeface="Aptos"/>
                <a:ea typeface="Aptos" pitchFamily="34" charset="-122"/>
                <a:cs typeface="Aptos" pitchFamily="34" charset="-120"/>
              </a:rPr>
              <a:t>wie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 hoe de </a:t>
            </a:r>
            <a:r>
              <a:rPr lang="en-US" sz="1500" dirty="0" err="1">
                <a:solidFill>
                  <a:srgbClr val="1E2430"/>
                </a:solidFill>
                <a:latin typeface="Aptos"/>
                <a:ea typeface="Aptos" pitchFamily="34" charset="-122"/>
                <a:cs typeface="Aptos" pitchFamily="34" charset="-120"/>
              </a:rPr>
              <a:t>bewoner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/of </a:t>
            </a:r>
            <a:r>
              <a:rPr lang="en-US" sz="1500" dirty="0" err="1">
                <a:solidFill>
                  <a:srgbClr val="1E2430"/>
                </a:solidFill>
                <a:latin typeface="Aptos"/>
                <a:ea typeface="Aptos" pitchFamily="34" charset="-122"/>
                <a:cs typeface="Aptos" pitchFamily="34" charset="-120"/>
              </a:rPr>
              <a:t>naasten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worden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geïnformeerd</a:t>
            </a:r>
            <a:r>
              <a:rPr lang="en-US" sz="1500" dirty="0">
                <a:solidFill>
                  <a:srgbClr val="1E2430"/>
                </a:solidFill>
                <a:latin typeface="Aptos"/>
                <a:ea typeface="Aptos" pitchFamily="34" charset="-122"/>
                <a:cs typeface="Aptos" pitchFamily="34" charset="-120"/>
              </a:rPr>
              <a:t>, met </a:t>
            </a:r>
            <a:r>
              <a:rPr lang="en-US" sz="1500" dirty="0" err="1">
                <a:solidFill>
                  <a:srgbClr val="1E2430"/>
                </a:solidFill>
                <a:latin typeface="Aptos"/>
                <a:ea typeface="Aptos" pitchFamily="34" charset="-122"/>
                <a:cs typeface="Aptos" pitchFamily="34" charset="-120"/>
              </a:rPr>
              <a:t>aandacht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voor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wensen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behoeften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zorgen</a:t>
            </a:r>
            <a:r>
              <a:rPr lang="en-US" sz="1350" dirty="0">
                <a:solidFill>
                  <a:srgbClr val="1E2430"/>
                </a:solidFill>
                <a:latin typeface="Aptos"/>
                <a:ea typeface="Aptos" pitchFamily="34" charset="-122"/>
                <a:cs typeface="Aptos" pitchFamily="34" charset="-120"/>
              </a:rPr>
              <a:t>.</a:t>
            </a:r>
            <a:endParaRPr lang="en-US" sz="1350" dirty="0">
              <a:latin typeface="Aptos"/>
            </a:endParaRPr>
          </a:p>
        </p:txBody>
      </p:sp>
      <p:sp>
        <p:nvSpPr>
          <p:cNvPr id="56" name="Shape 2">
            <a:extLst>
              <a:ext uri="{FF2B5EF4-FFF2-40B4-BE49-F238E27FC236}">
                <a16:creationId xmlns:a16="http://schemas.microsoft.com/office/drawing/2014/main" id="{F6F16FA3-2131-9883-0E15-8627812B5AB4}"/>
              </a:ext>
            </a:extLst>
          </p:cNvPr>
          <p:cNvSpPr/>
          <p:nvPr/>
        </p:nvSpPr>
        <p:spPr>
          <a:xfrm>
            <a:off x="435768" y="1024127"/>
            <a:ext cx="195168" cy="1157213"/>
          </a:xfrm>
          <a:prstGeom prst="downArrow">
            <a:avLst/>
          </a:prstGeom>
          <a:solidFill>
            <a:srgbClr val="102F75"/>
          </a:solidFill>
          <a:ln w="12700">
            <a:solidFill>
              <a:srgbClr val="59AF3F">
                <a:alpha val="0"/>
              </a:srgbClr>
            </a:solidFill>
            <a:prstDash val="solid"/>
          </a:ln>
        </p:spPr>
        <p:txBody>
          <a:bodyPr/>
          <a:lstStyle/>
          <a:p>
            <a:endParaRPr lang="nl-NL">
              <a:solidFill>
                <a:srgbClr val="102F75"/>
              </a:solidFill>
            </a:endParaRPr>
          </a:p>
        </p:txBody>
      </p:sp>
      <p:sp>
        <p:nvSpPr>
          <p:cNvPr id="57" name="Shape 9">
            <a:extLst>
              <a:ext uri="{FF2B5EF4-FFF2-40B4-BE49-F238E27FC236}">
                <a16:creationId xmlns:a16="http://schemas.microsoft.com/office/drawing/2014/main" id="{5A991195-F814-01B0-A8C7-433EE4755F81}"/>
              </a:ext>
            </a:extLst>
          </p:cNvPr>
          <p:cNvSpPr/>
          <p:nvPr/>
        </p:nvSpPr>
        <p:spPr>
          <a:xfrm>
            <a:off x="435768" y="2295144"/>
            <a:ext cx="195168" cy="1155600"/>
          </a:xfrm>
          <a:prstGeom prst="downArrow">
            <a:avLst/>
          </a:prstGeom>
          <a:solidFill>
            <a:srgbClr val="0073A0"/>
          </a:solidFill>
          <a:ln w="12700">
            <a:solidFill>
              <a:srgbClr val="3CB4A9">
                <a:alpha val="0"/>
              </a:srgbClr>
            </a:solidFill>
            <a:prstDash val="solid"/>
          </a:ln>
        </p:spPr>
        <p:txBody>
          <a:bodyPr/>
          <a:lstStyle/>
          <a:p>
            <a:endParaRPr lang="nl-NL"/>
          </a:p>
        </p:txBody>
      </p:sp>
      <p:sp>
        <p:nvSpPr>
          <p:cNvPr id="58" name="Shape 16">
            <a:extLst>
              <a:ext uri="{FF2B5EF4-FFF2-40B4-BE49-F238E27FC236}">
                <a16:creationId xmlns:a16="http://schemas.microsoft.com/office/drawing/2014/main" id="{C129C797-3F4C-178A-61D2-BF25C9E2E82A}"/>
              </a:ext>
            </a:extLst>
          </p:cNvPr>
          <p:cNvSpPr/>
          <p:nvPr/>
        </p:nvSpPr>
        <p:spPr>
          <a:xfrm>
            <a:off x="439838" y="3573507"/>
            <a:ext cx="194400" cy="1155600"/>
          </a:xfrm>
          <a:prstGeom prst="downArrow">
            <a:avLst/>
          </a:prstGeom>
          <a:solidFill>
            <a:srgbClr val="3BA2B3"/>
          </a:solidFill>
          <a:ln w="12700">
            <a:solidFill>
              <a:srgbClr val="5251C5">
                <a:alpha val="0"/>
              </a:srgbClr>
            </a:solidFill>
            <a:prstDash val="solid"/>
          </a:ln>
        </p:spPr>
        <p:txBody>
          <a:bodyPr/>
          <a:lstStyle/>
          <a:p>
            <a:endParaRPr lang="nl-N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64E5AD-99E3-B701-9671-B6D8E1B7E37F}"/>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AB85C9D-6F4A-8AD2-3926-25B83134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1A96F236-693D-7691-C132-00FA5AB0C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9" name="Group 28">
            <a:extLst>
              <a:ext uri="{FF2B5EF4-FFF2-40B4-BE49-F238E27FC236}">
                <a16:creationId xmlns:a16="http://schemas.microsoft.com/office/drawing/2014/main" id="{2D235E3E-6216-0BD6-39C9-27DACA79D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30" name="Freeform: Shape 29">
              <a:extLst>
                <a:ext uri="{FF2B5EF4-FFF2-40B4-BE49-F238E27FC236}">
                  <a16:creationId xmlns:a16="http://schemas.microsoft.com/office/drawing/2014/main" id="{6EB86AD8-A26C-68D9-7570-8A14A2ECE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007F5089-DFDF-2684-A9D6-42175D89B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4D531574-21DB-CC62-9E1D-460C9D0EF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E87F3E80-26D2-B146-981A-8CAD813C3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CEB60D13-8609-D327-E499-B8F25C7B6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7DF882B6-D680-3520-5CC0-F4EE9C54A341}"/>
              </a:ext>
            </a:extLst>
          </p:cNvPr>
          <p:cNvSpPr>
            <a:spLocks noGrp="1"/>
          </p:cNvSpPr>
          <p:nvPr>
            <p:ph type="title"/>
          </p:nvPr>
        </p:nvSpPr>
        <p:spPr>
          <a:xfrm>
            <a:off x="804672" y="2053641"/>
            <a:ext cx="3669161" cy="2760098"/>
          </a:xfrm>
        </p:spPr>
        <p:txBody>
          <a:bodyPr vert="horz" lIns="91440" tIns="45720" rIns="91440" bIns="45720" rtlCol="0" anchor="ctr">
            <a:normAutofit fontScale="90000"/>
          </a:bodyPr>
          <a:lstStyle/>
          <a:p>
            <a:r>
              <a:rPr lang="en-US" sz="4000" b="1" kern="1200" err="1">
                <a:solidFill>
                  <a:schemeClr val="tx2"/>
                </a:solidFill>
                <a:latin typeface="+mj-lt"/>
                <a:ea typeface="+mj-ea"/>
                <a:cs typeface="+mj-cs"/>
              </a:rPr>
              <a:t>Stervensfase</a:t>
            </a:r>
            <a:br>
              <a:rPr lang="en-US" sz="4000" b="1" kern="1200">
                <a:solidFill>
                  <a:schemeClr val="tx2"/>
                </a:solidFill>
                <a:latin typeface="+mj-lt"/>
                <a:ea typeface="+mj-ea"/>
                <a:cs typeface="+mj-cs"/>
              </a:rPr>
            </a:br>
            <a:r>
              <a:rPr lang="nl-NL" sz="2700">
                <a:solidFill>
                  <a:schemeClr val="tx2"/>
                </a:solidFill>
              </a:rPr>
              <a:t>De laatste dagen van het leven. Er is sprake van een onomkeerbaar fysiologisch proces, waardoor het overlijden aanstaande is.</a:t>
            </a:r>
            <a:br>
              <a:rPr lang="nl-NL" sz="4000">
                <a:solidFill>
                  <a:schemeClr val="tx2"/>
                </a:solidFill>
              </a:rPr>
            </a:br>
            <a:endParaRPr lang="en-US" sz="4000" b="1" kern="1200">
              <a:solidFill>
                <a:schemeClr val="tx2"/>
              </a:solidFill>
              <a:latin typeface="+mj-lt"/>
              <a:ea typeface="+mj-ea"/>
              <a:cs typeface="+mj-cs"/>
            </a:endParaRPr>
          </a:p>
        </p:txBody>
      </p:sp>
      <p:sp>
        <p:nvSpPr>
          <p:cNvPr id="6" name="Tekstvak 5">
            <a:extLst>
              <a:ext uri="{FF2B5EF4-FFF2-40B4-BE49-F238E27FC236}">
                <a16:creationId xmlns:a16="http://schemas.microsoft.com/office/drawing/2014/main" id="{F3759652-D694-C55D-154A-631CE2DF9614}"/>
              </a:ext>
            </a:extLst>
          </p:cNvPr>
          <p:cNvSpPr txBox="1"/>
          <p:nvPr/>
        </p:nvSpPr>
        <p:spPr>
          <a:xfrm>
            <a:off x="5655944" y="506385"/>
            <a:ext cx="6143574" cy="5976690"/>
          </a:xfrm>
          <a:prstGeom prst="rect">
            <a:avLst/>
          </a:prstGeom>
          <a:noFill/>
          <a:ln>
            <a:noFill/>
          </a:ln>
        </p:spPr>
        <p:txBody>
          <a:bodyPr vert="horz" lIns="91440" tIns="45720" rIns="91440" bIns="45720" rtlCol="0" anchor="ctr">
            <a:normAutofit lnSpcReduction="10000"/>
          </a:bodyPr>
          <a:lstStyle/>
          <a:p>
            <a:endParaRPr lang="nl-NL" sz="2400" b="1">
              <a:solidFill>
                <a:schemeClr val="tx2"/>
              </a:solidFill>
            </a:endParaRPr>
          </a:p>
          <a:p>
            <a:r>
              <a:rPr lang="nl-NL" sz="2400" b="1">
                <a:solidFill>
                  <a:schemeClr val="tx2"/>
                </a:solidFill>
              </a:rPr>
              <a:t>Doel identificeren en markeren van stervensfase: </a:t>
            </a:r>
            <a:r>
              <a:rPr lang="nl-NL" sz="2400">
                <a:solidFill>
                  <a:schemeClr val="tx2"/>
                </a:solidFill>
              </a:rPr>
              <a:t>de bewoner zo comfortabel mogelijk laten sterven en de naasten intensief ondersteunen. </a:t>
            </a:r>
          </a:p>
          <a:p>
            <a:endParaRPr lang="nl-NL" sz="2400">
              <a:solidFill>
                <a:schemeClr val="tx2"/>
              </a:solidFill>
            </a:endParaRPr>
          </a:p>
          <a:p>
            <a:r>
              <a:rPr lang="nl-NL" sz="2400">
                <a:solidFill>
                  <a:schemeClr val="tx2"/>
                </a:solidFill>
              </a:rPr>
              <a:t>Er is aandacht voor symptoombestrijding, aanwezigheid, rust en ruimte voor afscheid. </a:t>
            </a:r>
            <a:br>
              <a:rPr lang="nl-NL" sz="2400">
                <a:solidFill>
                  <a:schemeClr val="tx2"/>
                </a:solidFill>
              </a:rPr>
            </a:br>
            <a:br>
              <a:rPr lang="nl-NL" sz="2400">
                <a:solidFill>
                  <a:schemeClr val="tx2"/>
                </a:solidFill>
              </a:rPr>
            </a:br>
            <a:r>
              <a:rPr lang="nl-NL" sz="2400">
                <a:solidFill>
                  <a:schemeClr val="tx2"/>
                </a:solidFill>
              </a:rPr>
              <a:t>Alle betrokkenen (zorg, naasten indien mogelijk bewoner) zijn hiervan op de hoogte.</a:t>
            </a:r>
            <a:br>
              <a:rPr lang="nl-NL" sz="2400">
                <a:solidFill>
                  <a:schemeClr val="tx2"/>
                </a:solidFill>
              </a:rPr>
            </a:br>
            <a:endParaRPr lang="nl-NL" sz="2400">
              <a:solidFill>
                <a:schemeClr val="tx2"/>
              </a:solidFill>
            </a:endParaRPr>
          </a:p>
          <a:p>
            <a:r>
              <a:rPr lang="nl-NL" sz="2400">
                <a:solidFill>
                  <a:schemeClr val="tx2"/>
                </a:solidFill>
              </a:rPr>
              <a:t>Na akkoord van de arts gaan zorgmedewerkers starten met het Zorgpad Stervensfase.</a:t>
            </a:r>
          </a:p>
          <a:p>
            <a:pPr marR="0" lvl="0" algn="l" defTabSz="914400" rtl="0" eaLnBrk="1" fontAlgn="auto" latinLnBrk="0" hangingPunct="1">
              <a:lnSpc>
                <a:spcPct val="90000"/>
              </a:lnSpc>
              <a:spcBef>
                <a:spcPts val="0"/>
              </a:spcBef>
              <a:spcAft>
                <a:spcPts val="600"/>
              </a:spcAft>
              <a:buClrTx/>
              <a:buSzTx/>
              <a:tabLst/>
              <a:defRPr/>
            </a:pPr>
            <a:b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br>
            <a:endParaRPr kumimoji="0" lang="en-US" sz="24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8" name="Tekstvak 7">
            <a:extLst>
              <a:ext uri="{FF2B5EF4-FFF2-40B4-BE49-F238E27FC236}">
                <a16:creationId xmlns:a16="http://schemas.microsoft.com/office/drawing/2014/main" id="{91907BE7-C5F5-DFA7-D8D5-C2F55E9D5CD0}"/>
              </a:ext>
            </a:extLst>
          </p:cNvPr>
          <p:cNvSpPr txBox="1"/>
          <p:nvPr/>
        </p:nvSpPr>
        <p:spPr>
          <a:xfrm>
            <a:off x="5323562" y="3121702"/>
            <a:ext cx="6337054" cy="3463858"/>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1" i="0" u="none" strike="noStrike" kern="1200" cap="none" spc="0" normalizeH="0" baseline="0" noProof="0">
              <a:ln>
                <a:noFill/>
              </a:ln>
              <a:solidFill>
                <a:srgbClr val="0E284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262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B93924-29DC-D82F-9147-52D394BC7F30}"/>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7D1D7B0-A328-4342-44C2-8FEAA77E0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111C70F7-D761-4961-C3AF-46EE51246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9" name="Group 28">
            <a:extLst>
              <a:ext uri="{FF2B5EF4-FFF2-40B4-BE49-F238E27FC236}">
                <a16:creationId xmlns:a16="http://schemas.microsoft.com/office/drawing/2014/main" id="{D3F9BC3B-5082-58B2-544C-EE760B68A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30" name="Freeform: Shape 29">
              <a:extLst>
                <a:ext uri="{FF2B5EF4-FFF2-40B4-BE49-F238E27FC236}">
                  <a16:creationId xmlns:a16="http://schemas.microsoft.com/office/drawing/2014/main" id="{FC0EC671-F37C-BBD3-F9A5-1D668D477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561B12A6-622F-5E8F-1CBB-7DB506CE9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5FBF6510-3A4E-5428-006D-058A805A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879E5D62-E990-ADF7-B742-A606204FD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31B24BF8-80FC-5FB2-1072-0B6109719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BA2669C4-DA14-B51B-530E-D4189A0C4AF4}"/>
              </a:ext>
            </a:extLst>
          </p:cNvPr>
          <p:cNvSpPr>
            <a:spLocks noGrp="1"/>
          </p:cNvSpPr>
          <p:nvPr>
            <p:ph type="title"/>
          </p:nvPr>
        </p:nvSpPr>
        <p:spPr>
          <a:xfrm>
            <a:off x="827353" y="2431105"/>
            <a:ext cx="3669161" cy="2760098"/>
          </a:xfrm>
        </p:spPr>
        <p:txBody>
          <a:bodyPr vert="horz" lIns="91440" tIns="45720" rIns="91440" bIns="45720" rtlCol="0" anchor="ctr">
            <a:normAutofit/>
          </a:bodyPr>
          <a:lstStyle/>
          <a:p>
            <a:r>
              <a:rPr lang="en-US" sz="4000" b="1" kern="1200" err="1">
                <a:solidFill>
                  <a:schemeClr val="tx2"/>
                </a:solidFill>
                <a:latin typeface="+mj-lt"/>
                <a:ea typeface="+mj-ea"/>
                <a:cs typeface="+mj-cs"/>
              </a:rPr>
              <a:t>Stervensfase</a:t>
            </a:r>
            <a:br>
              <a:rPr lang="en-US" sz="4000" b="1" kern="1200">
                <a:solidFill>
                  <a:schemeClr val="tx2"/>
                </a:solidFill>
                <a:latin typeface="+mj-lt"/>
                <a:ea typeface="+mj-ea"/>
                <a:cs typeface="+mj-cs"/>
              </a:rPr>
            </a:br>
            <a:br>
              <a:rPr lang="nl-NL" sz="4000">
                <a:solidFill>
                  <a:schemeClr val="tx2"/>
                </a:solidFill>
              </a:rPr>
            </a:br>
            <a:endParaRPr lang="en-US" sz="4000" b="1" kern="1200">
              <a:solidFill>
                <a:schemeClr val="tx2"/>
              </a:solidFill>
              <a:latin typeface="+mj-lt"/>
              <a:ea typeface="+mj-ea"/>
              <a:cs typeface="+mj-cs"/>
            </a:endParaRPr>
          </a:p>
        </p:txBody>
      </p:sp>
      <p:sp>
        <p:nvSpPr>
          <p:cNvPr id="6" name="Tekstvak 5">
            <a:extLst>
              <a:ext uri="{FF2B5EF4-FFF2-40B4-BE49-F238E27FC236}">
                <a16:creationId xmlns:a16="http://schemas.microsoft.com/office/drawing/2014/main" id="{6B2C66AD-635C-D101-26A7-668B6A089506}"/>
              </a:ext>
            </a:extLst>
          </p:cNvPr>
          <p:cNvSpPr txBox="1"/>
          <p:nvPr/>
        </p:nvSpPr>
        <p:spPr>
          <a:xfrm>
            <a:off x="5655944" y="506385"/>
            <a:ext cx="6143574" cy="5976690"/>
          </a:xfrm>
          <a:prstGeom prst="rect">
            <a:avLst/>
          </a:prstGeom>
          <a:noFill/>
          <a:ln>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srgbClr val="0E2841"/>
              </a:solidFill>
              <a:effectLst/>
              <a:uLnTx/>
              <a:uFillTx/>
              <a:latin typeface="Aptos" panose="02110004020202020204"/>
              <a:ea typeface="+mn-ea"/>
              <a:cs typeface="+mn-cs"/>
            </a:endParaRPr>
          </a:p>
          <a:p>
            <a:r>
              <a:rPr lang="nl-NL" sz="2400" b="1">
                <a:solidFill>
                  <a:schemeClr val="tx2"/>
                </a:solidFill>
              </a:rPr>
              <a:t>Aanwijzingen voor het markeren van de stervensfase zijn: </a:t>
            </a:r>
            <a:br>
              <a:rPr lang="nl-NL" sz="2400">
                <a:solidFill>
                  <a:schemeClr val="tx2"/>
                </a:solidFill>
              </a:rPr>
            </a:br>
            <a:r>
              <a:rPr lang="nl-NL" sz="2400">
                <a:solidFill>
                  <a:schemeClr val="tx2"/>
                </a:solidFill>
              </a:rPr>
              <a:t>• de bewoner komt niet meer uit bed; </a:t>
            </a:r>
            <a:br>
              <a:rPr lang="nl-NL" sz="2400">
                <a:solidFill>
                  <a:schemeClr val="tx2"/>
                </a:solidFill>
              </a:rPr>
            </a:br>
            <a:r>
              <a:rPr lang="nl-NL" sz="2400">
                <a:solidFill>
                  <a:schemeClr val="tx2"/>
                </a:solidFill>
              </a:rPr>
              <a:t>• de bewoner is sub comateus; </a:t>
            </a:r>
            <a:br>
              <a:rPr lang="nl-NL" sz="2400">
                <a:solidFill>
                  <a:schemeClr val="tx2"/>
                </a:solidFill>
              </a:rPr>
            </a:br>
            <a:r>
              <a:rPr lang="nl-NL" sz="2400">
                <a:solidFill>
                  <a:schemeClr val="tx2"/>
                </a:solidFill>
              </a:rPr>
              <a:t>• de bewoner is slechts in staat slokjes te drinken; </a:t>
            </a:r>
            <a:br>
              <a:rPr lang="nl-NL" sz="2400">
                <a:solidFill>
                  <a:schemeClr val="tx2"/>
                </a:solidFill>
              </a:rPr>
            </a:br>
            <a:r>
              <a:rPr lang="nl-NL" sz="2400">
                <a:solidFill>
                  <a:schemeClr val="tx2"/>
                </a:solidFill>
              </a:rPr>
              <a:t>• de bewoner is niet langer in staat tabletten in te nemen. </a:t>
            </a:r>
            <a:br>
              <a:rPr lang="nl-NL" sz="2400">
                <a:solidFill>
                  <a:schemeClr val="tx2"/>
                </a:solidFill>
              </a:rPr>
            </a:br>
            <a:endParaRPr lang="nl-NL" sz="2400">
              <a:solidFill>
                <a:schemeClr val="tx2"/>
              </a:solidFill>
            </a:endParaRPr>
          </a:p>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br>
            <a:endParaRPr kumimoji="0" lang="en-US" sz="24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8" name="Tekstvak 7">
            <a:extLst>
              <a:ext uri="{FF2B5EF4-FFF2-40B4-BE49-F238E27FC236}">
                <a16:creationId xmlns:a16="http://schemas.microsoft.com/office/drawing/2014/main" id="{B84A0997-1C61-2442-9331-98EFED36F698}"/>
              </a:ext>
            </a:extLst>
          </p:cNvPr>
          <p:cNvSpPr txBox="1"/>
          <p:nvPr/>
        </p:nvSpPr>
        <p:spPr>
          <a:xfrm>
            <a:off x="5323562" y="3121702"/>
            <a:ext cx="6337054" cy="3463858"/>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1" i="0" u="none" strike="noStrike" kern="1200" cap="none" spc="0" normalizeH="0" baseline="0" noProof="0">
              <a:ln>
                <a:noFill/>
              </a:ln>
              <a:solidFill>
                <a:srgbClr val="0E2841"/>
              </a:solidFill>
              <a:effectLst/>
              <a:uLnTx/>
              <a:uFillTx/>
              <a:latin typeface="Aptos" panose="02110004020202020204"/>
              <a:ea typeface="+mn-ea"/>
              <a:cs typeface="+mn-cs"/>
            </a:endParaRPr>
          </a:p>
        </p:txBody>
      </p:sp>
      <p:pic>
        <p:nvPicPr>
          <p:cNvPr id="3" name="Picture 2" descr="Herziene richtlijn 'Zorg in de stervensfase' gepubliceerd - NVD">
            <a:extLst>
              <a:ext uri="{FF2B5EF4-FFF2-40B4-BE49-F238E27FC236}">
                <a16:creationId xmlns:a16="http://schemas.microsoft.com/office/drawing/2014/main" id="{EE2752D6-6F91-5538-D873-4F93618445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33292" y="4559766"/>
            <a:ext cx="2890219" cy="192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93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3B32EB-EC99-702F-17B0-69D576E0399E}"/>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2DE1588B-4EC7-1AD4-0012-0F804BCDC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19E748EA-47C1-0467-282E-F1B30C611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89D229C4-6795-F93F-7484-2DA63D09F09B}"/>
              </a:ext>
            </a:extLst>
          </p:cNvPr>
          <p:cNvSpPr>
            <a:spLocks noGrp="1"/>
          </p:cNvSpPr>
          <p:nvPr>
            <p:ph type="title"/>
          </p:nvPr>
        </p:nvSpPr>
        <p:spPr>
          <a:xfrm>
            <a:off x="775470" y="2076692"/>
            <a:ext cx="3035673" cy="775845"/>
          </a:xfrm>
        </p:spPr>
        <p:txBody>
          <a:bodyPr vert="horz" lIns="91440" tIns="45720" rIns="91440" bIns="45720" rtlCol="0" anchor="b">
            <a:normAutofit fontScale="90000"/>
          </a:bodyPr>
          <a:lstStyle/>
          <a:p>
            <a:pPr algn="ctr"/>
            <a:r>
              <a:rPr lang="en-US" sz="4000" b="1" kern="1200">
                <a:solidFill>
                  <a:schemeClr val="tx2"/>
                </a:solidFill>
                <a:latin typeface="+mj-lt"/>
                <a:ea typeface="+mj-ea"/>
                <a:cs typeface="+mj-cs"/>
              </a:rPr>
              <a:t>Zorgpad </a:t>
            </a:r>
            <a:br>
              <a:rPr lang="en-US" sz="4000" b="1" kern="1200">
                <a:solidFill>
                  <a:schemeClr val="tx2"/>
                </a:solidFill>
                <a:latin typeface="+mj-lt"/>
                <a:ea typeface="+mj-ea"/>
                <a:cs typeface="+mj-cs"/>
              </a:rPr>
            </a:br>
            <a:r>
              <a:rPr lang="en-US" sz="4000" b="1" err="1">
                <a:solidFill>
                  <a:schemeClr val="tx2"/>
                </a:solidFill>
              </a:rPr>
              <a:t>S</a:t>
            </a:r>
            <a:r>
              <a:rPr lang="en-US" sz="4000" b="1" kern="1200" err="1">
                <a:solidFill>
                  <a:schemeClr val="tx2"/>
                </a:solidFill>
                <a:latin typeface="+mj-lt"/>
                <a:ea typeface="+mj-ea"/>
                <a:cs typeface="+mj-cs"/>
              </a:rPr>
              <a:t>tervensfase</a:t>
            </a:r>
            <a:endParaRPr lang="en-US" sz="4000" kern="120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045C82B2-5C48-0C26-4D85-A6BBD373A8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E7AE3E35-8415-8087-C9B9-C53F5FE6C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5476CF5D-A7B8-8164-E427-923C09C6F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F16FCB4A-50B5-9BD6-909A-C41D1B613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97DDD8DE-9262-42FD-A262-F1017F109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072A2829-980C-BB7F-84D2-E67FD81851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0D3663C4-8309-FC4E-3832-1AB2DB053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9FAA8265-B7FB-7A93-0852-A17C33D33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A0E9465D-F0AD-BF88-CD0B-F57AC5EE7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110BD6A5-A01C-3E8B-A0EC-D00C0120D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Tijdelijke aanduiding voor inhoud 3" descr="Afbeelding met tekst, schermopname, Lettertype, nummer&#10;&#10;Door AI gegenereerde inhoud is mogelijk onjuist.">
            <a:extLst>
              <a:ext uri="{FF2B5EF4-FFF2-40B4-BE49-F238E27FC236}">
                <a16:creationId xmlns:a16="http://schemas.microsoft.com/office/drawing/2014/main" id="{75465F2F-E5C1-B4B7-8902-F97B9302BA1D}"/>
              </a:ext>
            </a:extLst>
          </p:cNvPr>
          <p:cNvPicPr>
            <a:picLocks noChangeAspect="1"/>
          </p:cNvPicPr>
          <p:nvPr/>
        </p:nvPicPr>
        <p:blipFill>
          <a:blip r:embed="rId3"/>
          <a:stretch>
            <a:fillRect/>
          </a:stretch>
        </p:blipFill>
        <p:spPr>
          <a:xfrm>
            <a:off x="4057244" y="0"/>
            <a:ext cx="8178329" cy="6853844"/>
          </a:xfrm>
          <a:prstGeom prst="rect">
            <a:avLst/>
          </a:prstGeom>
        </p:spPr>
      </p:pic>
      <p:sp>
        <p:nvSpPr>
          <p:cNvPr id="5" name="Tekstvak 4">
            <a:extLst>
              <a:ext uri="{FF2B5EF4-FFF2-40B4-BE49-F238E27FC236}">
                <a16:creationId xmlns:a16="http://schemas.microsoft.com/office/drawing/2014/main" id="{28E50FEC-344F-AC0E-BD36-773C2CB81D55}"/>
              </a:ext>
            </a:extLst>
          </p:cNvPr>
          <p:cNvSpPr txBox="1"/>
          <p:nvPr/>
        </p:nvSpPr>
        <p:spPr>
          <a:xfrm>
            <a:off x="554276" y="3403042"/>
            <a:ext cx="6118964" cy="369332"/>
          </a:xfrm>
          <a:prstGeom prst="rect">
            <a:avLst/>
          </a:prstGeom>
          <a:noFill/>
        </p:spPr>
        <p:txBody>
          <a:bodyPr wrap="square">
            <a:spAutoFit/>
          </a:bodyPr>
          <a:lstStyle/>
          <a:p>
            <a:r>
              <a:rPr lang="nl-NL">
                <a:hlinkClick r:id="rId4"/>
              </a:rPr>
              <a:t>Zorgpad Stervensfase - Palliaweb</a:t>
            </a:r>
            <a:endParaRPr lang="nl-NL"/>
          </a:p>
        </p:txBody>
      </p:sp>
    </p:spTree>
    <p:extLst>
      <p:ext uri="{BB962C8B-B14F-4D97-AF65-F5344CB8AC3E}">
        <p14:creationId xmlns:p14="http://schemas.microsoft.com/office/powerpoint/2010/main" val="1974554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8192C-88CF-4263-8265-6259B8F10E3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694DAD8-506E-3A9B-F844-4795FF70194B}"/>
              </a:ext>
            </a:extLst>
          </p:cNvPr>
          <p:cNvSpPr>
            <a:spLocks noGrp="1"/>
          </p:cNvSpPr>
          <p:nvPr>
            <p:ph type="title"/>
          </p:nvPr>
        </p:nvSpPr>
        <p:spPr>
          <a:xfrm>
            <a:off x="991335" y="651716"/>
            <a:ext cx="9833548" cy="1325563"/>
          </a:xfrm>
        </p:spPr>
        <p:txBody>
          <a:bodyPr anchor="b">
            <a:normAutofit/>
          </a:bodyPr>
          <a:lstStyle/>
          <a:p>
            <a:r>
              <a:rPr lang="nl-NL" sz="4000" b="1">
                <a:solidFill>
                  <a:schemeClr val="tx2"/>
                </a:solidFill>
                <a:ea typeface="Verdana"/>
                <a:cs typeface="+mn-cs"/>
              </a:rPr>
              <a:t>Meerwaarde van medici </a:t>
            </a:r>
            <a:br>
              <a:rPr lang="nl-NL" sz="4000" b="1">
                <a:solidFill>
                  <a:schemeClr val="tx2"/>
                </a:solidFill>
                <a:ea typeface="Verdana"/>
                <a:cs typeface="+mn-cs"/>
              </a:rPr>
            </a:br>
            <a:r>
              <a:rPr lang="nl-NL" sz="4000" b="1">
                <a:solidFill>
                  <a:schemeClr val="tx2"/>
                </a:solidFill>
                <a:ea typeface="Verdana"/>
                <a:cs typeface="+mn-cs"/>
              </a:rPr>
              <a:t>in palliatieve fase</a:t>
            </a:r>
            <a:r>
              <a:rPr lang="nl-NL" sz="4000" b="1">
                <a:solidFill>
                  <a:schemeClr val="tx2"/>
                </a:solidFill>
                <a:ea typeface="Verdana"/>
              </a:rPr>
              <a:t> </a:t>
            </a:r>
          </a:p>
        </p:txBody>
      </p:sp>
      <p:sp>
        <p:nvSpPr>
          <p:cNvPr id="2" name="Tijdelijke aanduiding voor inhoud 1">
            <a:extLst>
              <a:ext uri="{FF2B5EF4-FFF2-40B4-BE49-F238E27FC236}">
                <a16:creationId xmlns:a16="http://schemas.microsoft.com/office/drawing/2014/main" id="{177E6BD2-77C5-0CFD-0481-0178AE8F2940}"/>
              </a:ext>
            </a:extLst>
          </p:cNvPr>
          <p:cNvSpPr>
            <a:spLocks noGrp="1"/>
          </p:cNvSpPr>
          <p:nvPr>
            <p:ph idx="1"/>
          </p:nvPr>
        </p:nvSpPr>
        <p:spPr>
          <a:xfrm>
            <a:off x="991335" y="2227163"/>
            <a:ext cx="9833548" cy="2457269"/>
          </a:xfrm>
        </p:spPr>
        <p:txBody>
          <a:bodyPr vert="horz" lIns="91440" tIns="45720" rIns="91440" bIns="45720" rtlCol="0">
            <a:noAutofit/>
          </a:bodyPr>
          <a:lstStyle/>
          <a:p>
            <a:r>
              <a:rPr lang="nl-NL" sz="2400" b="1">
                <a:solidFill>
                  <a:schemeClr val="tx2"/>
                </a:solidFill>
              </a:rPr>
              <a:t>Specialist ouderengeneeskunde :</a:t>
            </a:r>
            <a:r>
              <a:rPr lang="nl-NL" sz="2400">
                <a:solidFill>
                  <a:schemeClr val="tx2"/>
                </a:solidFill>
              </a:rPr>
              <a:t> gespecialiseerd in de ouderenzorg, veel kennis van palliatieve zorg en is belangrijk bij het vaststellen en wijzigen van het beleid</a:t>
            </a:r>
            <a:r>
              <a:rPr lang="nl-NL" sz="2400" b="1">
                <a:solidFill>
                  <a:schemeClr val="tx2"/>
                </a:solidFill>
              </a:rPr>
              <a:t> </a:t>
            </a:r>
            <a:r>
              <a:rPr lang="nl-NL" sz="2400">
                <a:solidFill>
                  <a:schemeClr val="tx2"/>
                </a:solidFill>
              </a:rPr>
              <a:t>en medicatie.</a:t>
            </a:r>
          </a:p>
          <a:p>
            <a:endParaRPr lang="nl-NL" sz="2400">
              <a:solidFill>
                <a:schemeClr val="tx2"/>
              </a:solidFill>
            </a:endParaRPr>
          </a:p>
          <a:p>
            <a:r>
              <a:rPr lang="nl-NL" sz="2400" b="1">
                <a:solidFill>
                  <a:schemeClr val="tx2"/>
                </a:solidFill>
                <a:ea typeface="Verdana"/>
              </a:rPr>
              <a:t>Basisarts: </a:t>
            </a:r>
            <a:r>
              <a:rPr lang="nl-NL" sz="2400">
                <a:solidFill>
                  <a:schemeClr val="tx2"/>
                </a:solidFill>
                <a:ea typeface="Verdana"/>
              </a:rPr>
              <a:t>beschikt over basis medische kennis. B</a:t>
            </a:r>
            <a:r>
              <a:rPr lang="nl-NL" sz="2400">
                <a:solidFill>
                  <a:schemeClr val="tx2"/>
                </a:solidFill>
              </a:rPr>
              <a:t>elangrijk bij het vaststellen en wijzigen van het beleid</a:t>
            </a:r>
            <a:r>
              <a:rPr lang="nl-NL" sz="2400" b="1">
                <a:solidFill>
                  <a:schemeClr val="tx2"/>
                </a:solidFill>
              </a:rPr>
              <a:t> </a:t>
            </a:r>
            <a:r>
              <a:rPr lang="nl-NL" sz="2400">
                <a:solidFill>
                  <a:schemeClr val="tx2"/>
                </a:solidFill>
              </a:rPr>
              <a:t>en medicatie.</a:t>
            </a:r>
          </a:p>
          <a:p>
            <a:endParaRPr lang="nl-NL" sz="2400">
              <a:solidFill>
                <a:schemeClr val="tx2"/>
              </a:solidFill>
            </a:endParaRPr>
          </a:p>
          <a:p>
            <a:endParaRPr lang="nl-NL" sz="2400">
              <a:solidFill>
                <a:schemeClr val="tx2"/>
              </a:solidFill>
            </a:endParaRPr>
          </a:p>
        </p:txBody>
      </p:sp>
    </p:spTree>
    <p:extLst>
      <p:ext uri="{BB962C8B-B14F-4D97-AF65-F5344CB8AC3E}">
        <p14:creationId xmlns:p14="http://schemas.microsoft.com/office/powerpoint/2010/main" val="214998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 name="Titel 2">
            <a:extLst>
              <a:ext uri="{FF2B5EF4-FFF2-40B4-BE49-F238E27FC236}">
                <a16:creationId xmlns:a16="http://schemas.microsoft.com/office/drawing/2014/main" id="{C2A0BAEB-0981-4205-8F84-A5526E4775F3}"/>
              </a:ext>
            </a:extLst>
          </p:cNvPr>
          <p:cNvSpPr>
            <a:spLocks noGrp="1"/>
          </p:cNvSpPr>
          <p:nvPr>
            <p:ph type="title"/>
          </p:nvPr>
        </p:nvSpPr>
        <p:spPr>
          <a:xfrm>
            <a:off x="991335" y="651716"/>
            <a:ext cx="9833548" cy="1325563"/>
          </a:xfrm>
        </p:spPr>
        <p:txBody>
          <a:bodyPr anchor="b">
            <a:normAutofit/>
          </a:bodyPr>
          <a:lstStyle/>
          <a:p>
            <a:r>
              <a:rPr lang="nl-NL" sz="4000" b="1">
                <a:solidFill>
                  <a:schemeClr val="tx2"/>
                </a:solidFill>
                <a:ea typeface="Verdana"/>
                <a:cs typeface="+mn-cs"/>
              </a:rPr>
              <a:t>Meerwaarde van paramedici </a:t>
            </a:r>
            <a:br>
              <a:rPr lang="nl-NL" sz="4000" b="1">
                <a:solidFill>
                  <a:schemeClr val="tx2"/>
                </a:solidFill>
                <a:ea typeface="Verdana"/>
                <a:cs typeface="+mn-cs"/>
              </a:rPr>
            </a:br>
            <a:r>
              <a:rPr lang="nl-NL" sz="4000" b="1">
                <a:solidFill>
                  <a:schemeClr val="tx2"/>
                </a:solidFill>
                <a:ea typeface="Verdana"/>
                <a:cs typeface="+mn-cs"/>
              </a:rPr>
              <a:t>in palliatieve fase</a:t>
            </a:r>
            <a:r>
              <a:rPr lang="nl-NL" sz="4000" b="1">
                <a:solidFill>
                  <a:schemeClr val="tx2"/>
                </a:solidFill>
                <a:ea typeface="Verdana"/>
              </a:rPr>
              <a:t> </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jdelijke aanduiding voor inhoud 1">
            <a:extLst>
              <a:ext uri="{FF2B5EF4-FFF2-40B4-BE49-F238E27FC236}">
                <a16:creationId xmlns:a16="http://schemas.microsoft.com/office/drawing/2014/main" id="{34FD2093-B99C-4439-A12E-B6E801593329}"/>
              </a:ext>
            </a:extLst>
          </p:cNvPr>
          <p:cNvSpPr>
            <a:spLocks noGrp="1"/>
          </p:cNvSpPr>
          <p:nvPr>
            <p:ph idx="1"/>
          </p:nvPr>
        </p:nvSpPr>
        <p:spPr>
          <a:xfrm>
            <a:off x="991335" y="2227163"/>
            <a:ext cx="9833548" cy="2457269"/>
          </a:xfrm>
        </p:spPr>
        <p:txBody>
          <a:bodyPr vert="horz" lIns="91440" tIns="45720" rIns="91440" bIns="45720" rtlCol="0">
            <a:noAutofit/>
          </a:bodyPr>
          <a:lstStyle/>
          <a:p>
            <a:r>
              <a:rPr lang="nl-NL" sz="2400" b="1">
                <a:solidFill>
                  <a:schemeClr val="tx2"/>
                </a:solidFill>
              </a:rPr>
              <a:t>Ergotherapeut</a:t>
            </a:r>
            <a:r>
              <a:rPr lang="nl-NL" sz="2400">
                <a:solidFill>
                  <a:schemeClr val="tx2"/>
                </a:solidFill>
              </a:rPr>
              <a:t>: comfort bieden bij liggen en zitten, inzet van mobiliteitshulpmiddelen, decubituspreventie, ADL adviezen, inzicht in belasting/belastbaarheid, advisering bij wisselligging, transferadvies (i.s.m. fysiotherapeut)</a:t>
            </a:r>
          </a:p>
          <a:p>
            <a:endParaRPr lang="nl-NL" sz="2400">
              <a:solidFill>
                <a:schemeClr val="tx2"/>
              </a:solidFill>
            </a:endParaRPr>
          </a:p>
          <a:p>
            <a:r>
              <a:rPr lang="nl-NL" sz="2400" b="1">
                <a:solidFill>
                  <a:schemeClr val="tx2"/>
                </a:solidFill>
                <a:ea typeface="Verdana"/>
              </a:rPr>
              <a:t>Fysiotherapeut</a:t>
            </a:r>
            <a:r>
              <a:rPr lang="nl-NL" sz="2400">
                <a:solidFill>
                  <a:schemeClr val="tx2"/>
                </a:solidFill>
                <a:ea typeface="Verdana"/>
              </a:rPr>
              <a:t>: transfer- of houdingsadvies (i.s.m. ergotherapeut), ontspanning bij angst of misselijkheid, pijndemping</a:t>
            </a:r>
          </a:p>
          <a:p>
            <a:pPr marL="0" indent="0">
              <a:buNone/>
            </a:pPr>
            <a:endParaRPr lang="nl-NL" sz="2400">
              <a:solidFill>
                <a:schemeClr val="tx2"/>
              </a:solidFill>
              <a:ea typeface="Verdana"/>
            </a:endParaRPr>
          </a:p>
          <a:p>
            <a:r>
              <a:rPr lang="nl-NL" sz="2400" b="1">
                <a:solidFill>
                  <a:schemeClr val="tx2"/>
                </a:solidFill>
              </a:rPr>
              <a:t>Logopedist</a:t>
            </a:r>
            <a:r>
              <a:rPr lang="nl-NL" sz="2400">
                <a:solidFill>
                  <a:schemeClr val="tx2"/>
                </a:solidFill>
              </a:rPr>
              <a:t>: bijdragen aan veilige orale intake zodat bewoner comfortabel is, voorlichting en adviezen t.b.v. optimaliseren communicatie met bewoner  </a:t>
            </a:r>
          </a:p>
          <a:p>
            <a:endParaRPr lang="nl-NL" sz="2400">
              <a:solidFill>
                <a:schemeClr val="tx2"/>
              </a:solidFill>
            </a:endParaRP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5023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617CFE-80DE-72C5-07DF-C3F6E59C34D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1D1572-D86C-3195-9F51-1AB164BE7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C7D21C1-5504-E70A-6E70-8553887E1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el 2">
            <a:extLst>
              <a:ext uri="{FF2B5EF4-FFF2-40B4-BE49-F238E27FC236}">
                <a16:creationId xmlns:a16="http://schemas.microsoft.com/office/drawing/2014/main" id="{E828DED8-13DB-C0DE-810E-CB9AAA4242EA}"/>
              </a:ext>
            </a:extLst>
          </p:cNvPr>
          <p:cNvSpPr>
            <a:spLocks noGrp="1"/>
          </p:cNvSpPr>
          <p:nvPr>
            <p:ph type="title"/>
          </p:nvPr>
        </p:nvSpPr>
        <p:spPr>
          <a:xfrm>
            <a:off x="991335" y="651716"/>
            <a:ext cx="9833548" cy="1325563"/>
          </a:xfrm>
        </p:spPr>
        <p:txBody>
          <a:bodyPr anchor="b">
            <a:normAutofit/>
          </a:bodyPr>
          <a:lstStyle/>
          <a:p>
            <a:r>
              <a:rPr lang="nl-NL" sz="4000" b="1">
                <a:solidFill>
                  <a:schemeClr val="tx2"/>
                </a:solidFill>
                <a:ea typeface="Verdana"/>
                <a:cs typeface="+mn-cs"/>
              </a:rPr>
              <a:t>Vervolg - Meerwaarde van paramedici </a:t>
            </a:r>
            <a:br>
              <a:rPr lang="nl-NL" sz="4000" b="1">
                <a:solidFill>
                  <a:schemeClr val="tx2"/>
                </a:solidFill>
                <a:ea typeface="Verdana"/>
                <a:cs typeface="+mn-cs"/>
              </a:rPr>
            </a:br>
            <a:r>
              <a:rPr lang="nl-NL" sz="4000" b="1">
                <a:solidFill>
                  <a:schemeClr val="tx2"/>
                </a:solidFill>
                <a:ea typeface="Verdana"/>
                <a:cs typeface="+mn-cs"/>
              </a:rPr>
              <a:t>in palliatieve fase</a:t>
            </a:r>
            <a:r>
              <a:rPr lang="nl-NL" sz="4000" b="1">
                <a:solidFill>
                  <a:schemeClr val="tx2"/>
                </a:solidFill>
                <a:ea typeface="Verdana"/>
              </a:rPr>
              <a:t> </a:t>
            </a:r>
          </a:p>
        </p:txBody>
      </p:sp>
      <p:grpSp>
        <p:nvGrpSpPr>
          <p:cNvPr id="12" name="Group 11">
            <a:extLst>
              <a:ext uri="{FF2B5EF4-FFF2-40B4-BE49-F238E27FC236}">
                <a16:creationId xmlns:a16="http://schemas.microsoft.com/office/drawing/2014/main" id="{8348222D-7814-9880-D8F9-4F26908E75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409640C2-3316-A07C-1A2F-740FCF5D1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592482D0-09A8-2E5F-D05D-C49E60ACB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98E0CE26-B707-2E85-F3C9-1AC0FD123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502AE1AB-880F-CC2B-84F7-CCF7C4B2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jdelijke aanduiding voor inhoud 1">
            <a:extLst>
              <a:ext uri="{FF2B5EF4-FFF2-40B4-BE49-F238E27FC236}">
                <a16:creationId xmlns:a16="http://schemas.microsoft.com/office/drawing/2014/main" id="{923494B6-CFFF-AC66-BFE8-0F78C779FD25}"/>
              </a:ext>
            </a:extLst>
          </p:cNvPr>
          <p:cNvSpPr>
            <a:spLocks noGrp="1"/>
          </p:cNvSpPr>
          <p:nvPr>
            <p:ph idx="1"/>
          </p:nvPr>
        </p:nvSpPr>
        <p:spPr>
          <a:xfrm>
            <a:off x="991335" y="2227163"/>
            <a:ext cx="9833548" cy="2457269"/>
          </a:xfrm>
        </p:spPr>
        <p:txBody>
          <a:bodyPr vert="horz" lIns="91440" tIns="45720" rIns="91440" bIns="45720" rtlCol="0">
            <a:noAutofit/>
          </a:bodyPr>
          <a:lstStyle/>
          <a:p>
            <a:r>
              <a:rPr lang="nl-NL" sz="2400" b="1">
                <a:solidFill>
                  <a:schemeClr val="tx2"/>
                </a:solidFill>
              </a:rPr>
              <a:t>Diëtist</a:t>
            </a:r>
            <a:r>
              <a:rPr lang="nl-NL" sz="2400">
                <a:solidFill>
                  <a:schemeClr val="tx2"/>
                </a:solidFill>
              </a:rPr>
              <a:t>: voorkomen en verlichten van bijv. misselijkheid, decubitus, passageklachten, eventueel inzetten van dieetpreparaten</a:t>
            </a:r>
          </a:p>
          <a:p>
            <a:endParaRPr lang="nl-NL" sz="2400">
              <a:solidFill>
                <a:schemeClr val="tx2"/>
              </a:solidFill>
            </a:endParaRPr>
          </a:p>
          <a:p>
            <a:r>
              <a:rPr lang="nl-NL" sz="2400" b="1">
                <a:solidFill>
                  <a:schemeClr val="tx2"/>
                </a:solidFill>
                <a:ea typeface="Verdana"/>
              </a:rPr>
              <a:t>Bewegingsagoog</a:t>
            </a:r>
            <a:r>
              <a:rPr lang="nl-NL" sz="2400">
                <a:solidFill>
                  <a:schemeClr val="tx2"/>
                </a:solidFill>
                <a:ea typeface="Verdana"/>
              </a:rPr>
              <a:t>: sociaal contact en activiteiten bevorderen door middel van bewegen (eventueel i.s.m. fysiotherapeut en zorgmedewerkers)</a:t>
            </a:r>
          </a:p>
          <a:p>
            <a:pPr marL="0" indent="0">
              <a:buNone/>
            </a:pPr>
            <a:endParaRPr lang="nl-NL" sz="2400">
              <a:solidFill>
                <a:schemeClr val="tx2"/>
              </a:solidFill>
              <a:ea typeface="Verdana"/>
            </a:endParaRPr>
          </a:p>
          <a:p>
            <a:r>
              <a:rPr lang="nl-NL" sz="2400" b="1">
                <a:solidFill>
                  <a:schemeClr val="tx2"/>
                </a:solidFill>
              </a:rPr>
              <a:t>Maatschappelijk werker</a:t>
            </a:r>
            <a:r>
              <a:rPr lang="nl-NL" sz="2400">
                <a:solidFill>
                  <a:schemeClr val="tx2"/>
                </a:solidFill>
              </a:rPr>
              <a:t>: bewoners en hun naasten begeleiden bij sociale problemen, veranderingen en keuzes. Daarbij is behoud van autonomie van groot belang. </a:t>
            </a:r>
          </a:p>
          <a:p>
            <a:endParaRPr lang="nl-NL" sz="2400">
              <a:solidFill>
                <a:schemeClr val="tx2"/>
              </a:solidFill>
            </a:endParaRPr>
          </a:p>
        </p:txBody>
      </p:sp>
      <p:grpSp>
        <p:nvGrpSpPr>
          <p:cNvPr id="18" name="Group 17">
            <a:extLst>
              <a:ext uri="{FF2B5EF4-FFF2-40B4-BE49-F238E27FC236}">
                <a16:creationId xmlns:a16="http://schemas.microsoft.com/office/drawing/2014/main" id="{61CBD0AE-3143-F4AF-F965-10F2A20B8C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B460BE32-8500-2C2F-5559-A2B2146D5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03F393D-547F-1036-BB46-14ABC28E6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3CEF5634-47BA-9D27-7737-724C2EFC7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F9428899-CC32-9C67-305F-C6E5E03BE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459149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FFA2E-4B7F-017B-96BC-BE109EEFE2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F2B858-9AAE-3D63-B1C5-0E0E7FC20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4539B4A-240A-6785-2A5F-14950632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04C5F0CA-335F-0824-D4B2-9A69DA70B6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3DCAEE54-6CF0-5F17-7833-93F0661D2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3584F897-EF85-2F7B-EA11-DC8E19DC8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94031E5D-8B53-F60F-7F82-5F4A95DBE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326E2E1-3C44-C6BA-9045-4F28862D0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4E9BB40-445F-A067-7118-9F213331CF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884BFAD5-5633-B793-38E2-368153C86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666BDED-35F6-3269-3CC8-E3C2E004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4CBFEF1-6318-8201-3C5D-C1764C4A5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E771CAA0-2D0B-C002-D824-D15260387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D1E70A2D-30FA-2E5A-E45D-27E93A3352F6}"/>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Vier scholingen PACE-NL Programma</a:t>
            </a:r>
          </a:p>
        </p:txBody>
      </p:sp>
      <p:pic>
        <p:nvPicPr>
          <p:cNvPr id="31" name="Afbeelding 30" descr="Afbeelding met tekst, schermopname, menu, Lettertype&#10;&#10;Door AI gegenereerde inhoud is mogelijk onjuist.">
            <a:extLst>
              <a:ext uri="{FF2B5EF4-FFF2-40B4-BE49-F238E27FC236}">
                <a16:creationId xmlns:a16="http://schemas.microsoft.com/office/drawing/2014/main" id="{4DDA8651-51E4-E73D-B144-315EFDEEF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 y="901051"/>
            <a:ext cx="12192000" cy="5866726"/>
          </a:xfrm>
          <a:prstGeom prst="rect">
            <a:avLst/>
          </a:prstGeom>
        </p:spPr>
      </p:pic>
    </p:spTree>
    <p:extLst>
      <p:ext uri="{BB962C8B-B14F-4D97-AF65-F5344CB8AC3E}">
        <p14:creationId xmlns:p14="http://schemas.microsoft.com/office/powerpoint/2010/main" val="2406442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8">
            <a:extLst>
              <a:ext uri="{FF2B5EF4-FFF2-40B4-BE49-F238E27FC236}">
                <a16:creationId xmlns:a16="http://schemas.microsoft.com/office/drawing/2014/main" id="{54294E6D-1338-D450-2105-79E26701D33B}"/>
              </a:ext>
            </a:extLst>
          </p:cNvPr>
          <p:cNvSpPr>
            <a:spLocks noGrp="1"/>
          </p:cNvSpPr>
          <p:nvPr>
            <p:ph type="title"/>
          </p:nvPr>
        </p:nvSpPr>
        <p:spPr>
          <a:xfrm>
            <a:off x="858168" y="-612013"/>
            <a:ext cx="9833548" cy="1325563"/>
          </a:xfrm>
        </p:spPr>
        <p:txBody>
          <a:bodyPr vert="horz" lIns="91440" tIns="45720" rIns="91440" bIns="45720" rtlCol="0" anchor="b">
            <a:normAutofit/>
          </a:bodyPr>
          <a:lstStyle/>
          <a:p>
            <a:r>
              <a:rPr lang="en-US" sz="3600" b="1" kern="1200">
                <a:solidFill>
                  <a:schemeClr val="tx2"/>
                </a:solidFill>
                <a:latin typeface="+mj-lt"/>
                <a:ea typeface="+mj-ea"/>
                <a:cs typeface="+mj-cs"/>
              </a:rPr>
              <a:t>Het Zorgpad Palliatieve Zorg</a:t>
            </a:r>
          </a:p>
        </p:txBody>
      </p:sp>
      <p:pic>
        <p:nvPicPr>
          <p:cNvPr id="29" name="Afbeelding 28" descr="Afbeelding met tekst, schermopname, Lettertype, diagram&#10;&#10;Door AI gegenereerde inhoud is mogelijk onjuist.">
            <a:extLst>
              <a:ext uri="{FF2B5EF4-FFF2-40B4-BE49-F238E27FC236}">
                <a16:creationId xmlns:a16="http://schemas.microsoft.com/office/drawing/2014/main" id="{01AA9A1E-22DE-8C29-2760-0376FA9CC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 y="1695618"/>
            <a:ext cx="11996640" cy="3974422"/>
          </a:xfrm>
          <a:prstGeom prst="rect">
            <a:avLst/>
          </a:prstGeom>
        </p:spPr>
      </p:pic>
    </p:spTree>
    <p:extLst>
      <p:ext uri="{BB962C8B-B14F-4D97-AF65-F5344CB8AC3E}">
        <p14:creationId xmlns:p14="http://schemas.microsoft.com/office/powerpoint/2010/main" val="718593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2851D7-4E1F-A51B-BB2C-403DA1E416F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C54F6B-E658-4E0D-F64E-0FE1012A0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8747CCE0-DD4E-D14B-8B0E-18544E317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el 2">
            <a:extLst>
              <a:ext uri="{FF2B5EF4-FFF2-40B4-BE49-F238E27FC236}">
                <a16:creationId xmlns:a16="http://schemas.microsoft.com/office/drawing/2014/main" id="{A145FB2A-0786-B8BF-41C1-4C6432CD4EEC}"/>
              </a:ext>
            </a:extLst>
          </p:cNvPr>
          <p:cNvSpPr>
            <a:spLocks noGrp="1"/>
          </p:cNvSpPr>
          <p:nvPr>
            <p:ph type="title"/>
          </p:nvPr>
        </p:nvSpPr>
        <p:spPr>
          <a:xfrm>
            <a:off x="944197" y="327845"/>
            <a:ext cx="9833548" cy="1325563"/>
          </a:xfrm>
        </p:spPr>
        <p:txBody>
          <a:bodyPr anchor="b">
            <a:normAutofit/>
          </a:bodyPr>
          <a:lstStyle/>
          <a:p>
            <a:r>
              <a:rPr lang="nl-NL" sz="4000" b="1">
                <a:solidFill>
                  <a:schemeClr val="tx2"/>
                </a:solidFill>
                <a:ea typeface="Verdana"/>
                <a:cs typeface="+mn-cs"/>
              </a:rPr>
              <a:t>PACE-NL Programma wordt </a:t>
            </a:r>
            <a:br>
              <a:rPr lang="nl-NL" sz="4000" b="1">
                <a:solidFill>
                  <a:schemeClr val="tx2"/>
                </a:solidFill>
                <a:ea typeface="Verdana"/>
                <a:cs typeface="+mn-cs"/>
              </a:rPr>
            </a:br>
            <a:r>
              <a:rPr lang="nl-NL" sz="4000" b="1">
                <a:solidFill>
                  <a:schemeClr val="tx2"/>
                </a:solidFill>
                <a:ea typeface="Verdana"/>
                <a:cs typeface="+mn-cs"/>
              </a:rPr>
              <a:t>op de locatie zo doorlopen:</a:t>
            </a:r>
            <a:endParaRPr lang="nl-NL" sz="4000" b="1">
              <a:solidFill>
                <a:schemeClr val="tx2"/>
              </a:solidFill>
              <a:ea typeface="Verdana"/>
            </a:endParaRPr>
          </a:p>
        </p:txBody>
      </p:sp>
      <p:grpSp>
        <p:nvGrpSpPr>
          <p:cNvPr id="12" name="Group 11">
            <a:extLst>
              <a:ext uri="{FF2B5EF4-FFF2-40B4-BE49-F238E27FC236}">
                <a16:creationId xmlns:a16="http://schemas.microsoft.com/office/drawing/2014/main" id="{77968040-12F6-AC36-919B-5E59EDF1DC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82A08C8-65EC-DF79-2701-CF9FA9389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7DC10DAD-58A2-9C2F-D3AD-1BDDDBB1E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2DC0F64-74DE-72DB-8990-08548C5F8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66DC0348-3D9E-C70A-11C7-AC8936A6E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jdelijke aanduiding voor inhoud 1">
            <a:extLst>
              <a:ext uri="{FF2B5EF4-FFF2-40B4-BE49-F238E27FC236}">
                <a16:creationId xmlns:a16="http://schemas.microsoft.com/office/drawing/2014/main" id="{FC6EA465-876C-5BD8-89D0-513E5C12BAF0}"/>
              </a:ext>
            </a:extLst>
          </p:cNvPr>
          <p:cNvSpPr>
            <a:spLocks noGrp="1"/>
          </p:cNvSpPr>
          <p:nvPr>
            <p:ph idx="1"/>
          </p:nvPr>
        </p:nvSpPr>
        <p:spPr>
          <a:xfrm>
            <a:off x="991335" y="1847628"/>
            <a:ext cx="9833548" cy="2457269"/>
          </a:xfrm>
        </p:spPr>
        <p:txBody>
          <a:bodyPr vert="horz" lIns="91440" tIns="45720" rIns="91440" bIns="45720" rtlCol="0" anchor="t">
            <a:noAutofit/>
          </a:bodyPr>
          <a:lstStyle/>
          <a:p>
            <a:pPr marL="0" indent="0">
              <a:buNone/>
            </a:pPr>
            <a:r>
              <a:rPr lang="nl-NL" sz="2400" b="1"/>
              <a:t>Voorbereiding:</a:t>
            </a:r>
          </a:p>
          <a:p>
            <a:pPr lvl="1"/>
            <a:r>
              <a:rPr lang="nl-NL"/>
              <a:t>Kick off bijeenkomsten voor zorg- en welzijnsmedewerkers, </a:t>
            </a:r>
            <a:r>
              <a:rPr lang="nl-NL" err="1"/>
              <a:t>aandachtsvelders</a:t>
            </a:r>
            <a:r>
              <a:rPr lang="nl-NL"/>
              <a:t> en (medische) behandelaren en ondersteunende diensten.</a:t>
            </a:r>
          </a:p>
          <a:p>
            <a:pPr lvl="1"/>
            <a:endParaRPr lang="nl-NL"/>
          </a:p>
          <a:p>
            <a:pPr lvl="1"/>
            <a:r>
              <a:rPr lang="nl-NL"/>
              <a:t>Informatiebijeenkomst voor familie</a:t>
            </a:r>
          </a:p>
          <a:p>
            <a:pPr lvl="1"/>
            <a:endParaRPr lang="nl-NL"/>
          </a:p>
          <a:p>
            <a:pPr lvl="1"/>
            <a:r>
              <a:rPr lang="nl-NL"/>
              <a:t>Samenstellen kernteam</a:t>
            </a:r>
            <a:endParaRPr lang="nl-NL">
              <a:solidFill>
                <a:schemeClr val="tx2"/>
              </a:solidFill>
            </a:endParaRPr>
          </a:p>
        </p:txBody>
      </p:sp>
      <p:grpSp>
        <p:nvGrpSpPr>
          <p:cNvPr id="18" name="Group 17">
            <a:extLst>
              <a:ext uri="{FF2B5EF4-FFF2-40B4-BE49-F238E27FC236}">
                <a16:creationId xmlns:a16="http://schemas.microsoft.com/office/drawing/2014/main" id="{DD83E148-0EC4-2904-5DC2-414C0C18BF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340E871B-4E38-9669-8B9D-86F2E7C2D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7281573F-59BC-8610-21C6-942D7F5B6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BCE41E71-F9D7-6136-B1BB-1A2FCE339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1EEC497B-51FB-2C25-D899-E3B801E91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aphicFrame>
        <p:nvGraphicFramePr>
          <p:cNvPr id="4" name="Tijdelijke aanduiding voor inhoud 2">
            <a:extLst>
              <a:ext uri="{FF2B5EF4-FFF2-40B4-BE49-F238E27FC236}">
                <a16:creationId xmlns:a16="http://schemas.microsoft.com/office/drawing/2014/main" id="{CD5C0A9C-84F4-3464-7B9D-6FCF1DA249CB}"/>
              </a:ext>
            </a:extLst>
          </p:cNvPr>
          <p:cNvGraphicFramePr>
            <a:graphicFrameLocks/>
          </p:cNvGraphicFramePr>
          <p:nvPr>
            <p:extLst>
              <p:ext uri="{D42A27DB-BD31-4B8C-83A1-F6EECF244321}">
                <p14:modId xmlns:p14="http://schemas.microsoft.com/office/powerpoint/2010/main" val="1137446162"/>
              </p:ext>
            </p:extLst>
          </p:nvPr>
        </p:nvGraphicFramePr>
        <p:xfrm>
          <a:off x="6786479" y="2194563"/>
          <a:ext cx="4638568" cy="5452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376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27EA8A5-6374-E251-0CB2-68D820104126}"/>
              </a:ext>
            </a:extLst>
          </p:cNvPr>
          <p:cNvSpPr>
            <a:spLocks noGrp="1"/>
          </p:cNvSpPr>
          <p:nvPr>
            <p:ph type="title"/>
          </p:nvPr>
        </p:nvSpPr>
        <p:spPr>
          <a:xfrm>
            <a:off x="804672" y="621832"/>
            <a:ext cx="9829800" cy="1325880"/>
          </a:xfrm>
        </p:spPr>
        <p:txBody>
          <a:bodyPr anchor="b">
            <a:normAutofit/>
          </a:bodyPr>
          <a:lstStyle/>
          <a:p>
            <a:r>
              <a:rPr lang="nl-NL" sz="4000" b="1">
                <a:solidFill>
                  <a:schemeClr val="tx2"/>
                </a:solidFill>
                <a:latin typeface="+mn-lt"/>
                <a:ea typeface="Verdana"/>
              </a:rPr>
              <a:t>PACE-NL Programma sluit aan bij </a:t>
            </a:r>
            <a:endParaRPr lang="nl-NL" sz="4000" b="1">
              <a:solidFill>
                <a:schemeClr val="tx2"/>
              </a:solidFill>
              <a:latin typeface="+mn-lt"/>
            </a:endParaRPr>
          </a:p>
        </p:txBody>
      </p:sp>
      <p:grpSp>
        <p:nvGrpSpPr>
          <p:cNvPr id="13" name="Group 12">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14" name="Freeform: Shape 13">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jdelijke aanduiding voor inhoud 2">
            <a:extLst>
              <a:ext uri="{FF2B5EF4-FFF2-40B4-BE49-F238E27FC236}">
                <a16:creationId xmlns:a16="http://schemas.microsoft.com/office/drawing/2014/main" id="{738EE81F-7283-1B21-8B70-FBA10D95AD0C}"/>
              </a:ext>
            </a:extLst>
          </p:cNvPr>
          <p:cNvSpPr>
            <a:spLocks noGrp="1"/>
          </p:cNvSpPr>
          <p:nvPr>
            <p:ph idx="1"/>
          </p:nvPr>
        </p:nvSpPr>
        <p:spPr>
          <a:xfrm>
            <a:off x="804672" y="2827419"/>
            <a:ext cx="5758966" cy="3227626"/>
          </a:xfrm>
        </p:spPr>
        <p:txBody>
          <a:bodyPr anchor="ctr">
            <a:normAutofit/>
          </a:bodyPr>
          <a:lstStyle/>
          <a:p>
            <a:r>
              <a:rPr lang="nl-NL" sz="2400">
                <a:solidFill>
                  <a:schemeClr val="tx2"/>
                </a:solidFill>
                <a:hlinkClick r:id="rId3"/>
              </a:rPr>
              <a:t>Landelijk Kwaliteitskader Palliatieve Zorg</a:t>
            </a:r>
            <a:endParaRPr lang="nl-NL" sz="2400">
              <a:solidFill>
                <a:schemeClr val="tx2"/>
              </a:solidFill>
            </a:endParaRPr>
          </a:p>
          <a:p>
            <a:r>
              <a:rPr lang="nl-NL" sz="2400">
                <a:solidFill>
                  <a:schemeClr val="tx2"/>
                </a:solidFill>
                <a:hlinkClick r:id="rId4"/>
              </a:rPr>
              <a:t>Richtlijnen op Pallialine</a:t>
            </a:r>
            <a:endParaRPr lang="nl-NL" sz="2400">
              <a:solidFill>
                <a:schemeClr val="tx2"/>
              </a:solidFill>
            </a:endParaRPr>
          </a:p>
          <a:p>
            <a:endParaRPr lang="nl-NL" sz="1800">
              <a:solidFill>
                <a:schemeClr val="tx2"/>
              </a:solidFill>
            </a:endParaRPr>
          </a:p>
          <a:p>
            <a:endParaRPr lang="nl-NL" sz="1800">
              <a:solidFill>
                <a:schemeClr val="tx2"/>
              </a:solidFill>
            </a:endParaRPr>
          </a:p>
        </p:txBody>
      </p:sp>
      <p:grpSp>
        <p:nvGrpSpPr>
          <p:cNvPr id="19" name="Group 18">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20" name="Freeform: Shape 19">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Kwaliteitskader palliatieve zorg Nederland - shop.pznl">
            <a:extLst>
              <a:ext uri="{FF2B5EF4-FFF2-40B4-BE49-F238E27FC236}">
                <a16:creationId xmlns:a16="http://schemas.microsoft.com/office/drawing/2014/main" id="{2EAB1807-9911-F13E-CD6C-49698FF68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385" y="3285025"/>
            <a:ext cx="2998087" cy="299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337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D04ACE-E6B3-5A59-7DA2-0BAEDEC1E9F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2185F8-5558-7FC1-975C-2C0C3DD52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2A2B876-570A-8161-B1C2-35ED62718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el 2">
            <a:extLst>
              <a:ext uri="{FF2B5EF4-FFF2-40B4-BE49-F238E27FC236}">
                <a16:creationId xmlns:a16="http://schemas.microsoft.com/office/drawing/2014/main" id="{9BF6E929-0488-9831-2348-862526E194C6}"/>
              </a:ext>
            </a:extLst>
          </p:cNvPr>
          <p:cNvSpPr>
            <a:spLocks noGrp="1"/>
          </p:cNvSpPr>
          <p:nvPr>
            <p:ph type="title"/>
          </p:nvPr>
        </p:nvSpPr>
        <p:spPr>
          <a:xfrm>
            <a:off x="991335" y="640568"/>
            <a:ext cx="9833548" cy="1325563"/>
          </a:xfrm>
        </p:spPr>
        <p:txBody>
          <a:bodyPr anchor="b">
            <a:normAutofit/>
          </a:bodyPr>
          <a:lstStyle/>
          <a:p>
            <a:r>
              <a:rPr lang="nl-NL" sz="4000" b="1">
                <a:solidFill>
                  <a:schemeClr val="tx2"/>
                </a:solidFill>
                <a:ea typeface="Verdana"/>
              </a:rPr>
              <a:t>Vervolg - PACE-NL Programma wordt </a:t>
            </a:r>
            <a:br>
              <a:rPr lang="nl-NL" sz="4000" b="1">
                <a:solidFill>
                  <a:schemeClr val="tx2"/>
                </a:solidFill>
                <a:ea typeface="Verdana"/>
              </a:rPr>
            </a:br>
            <a:r>
              <a:rPr lang="nl-NL" sz="4000" b="1">
                <a:solidFill>
                  <a:schemeClr val="tx2"/>
                </a:solidFill>
                <a:ea typeface="Verdana"/>
              </a:rPr>
              <a:t>op de locatie zo doorlopen:</a:t>
            </a:r>
          </a:p>
        </p:txBody>
      </p:sp>
      <p:grpSp>
        <p:nvGrpSpPr>
          <p:cNvPr id="12" name="Group 11">
            <a:extLst>
              <a:ext uri="{FF2B5EF4-FFF2-40B4-BE49-F238E27FC236}">
                <a16:creationId xmlns:a16="http://schemas.microsoft.com/office/drawing/2014/main" id="{3690B85F-5920-1A8A-E87E-78CCA2263A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C4471289-A67E-2E35-5B53-ACCDEC437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7F86B8FF-DD58-F699-75D1-5049C81FB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2EFE2813-FC76-B654-B839-6B0703E2BF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F978BF86-6C74-4144-B667-966AA7F43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9771146-1F39-969B-3946-01CBA80AF4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1B39ECD-8C34-4B31-F898-384F25D22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E49DFFD-7F6A-F90C-184B-C94662FE7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FD1D3C6-7E43-BDE3-197A-ED147CC8A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F90B0807-EE7B-9497-10F3-305717C60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jdelijke aanduiding voor inhoud 1">
            <a:extLst>
              <a:ext uri="{FF2B5EF4-FFF2-40B4-BE49-F238E27FC236}">
                <a16:creationId xmlns:a16="http://schemas.microsoft.com/office/drawing/2014/main" id="{209AA2ED-9C04-72C5-9CB4-9656F6E197FF}"/>
              </a:ext>
            </a:extLst>
          </p:cNvPr>
          <p:cNvSpPr txBox="1">
            <a:spLocks/>
          </p:cNvSpPr>
          <p:nvPr/>
        </p:nvSpPr>
        <p:spPr>
          <a:xfrm>
            <a:off x="986588" y="2295434"/>
            <a:ext cx="9833548" cy="2457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b="1"/>
              <a:t>Implementatie:</a:t>
            </a:r>
          </a:p>
          <a:p>
            <a:pPr lvl="1"/>
            <a:r>
              <a:rPr lang="nl-NL"/>
              <a:t>Vier scholingen voor zorgmedewerkers</a:t>
            </a:r>
          </a:p>
          <a:p>
            <a:pPr lvl="1"/>
            <a:endParaRPr lang="nl-NL"/>
          </a:p>
          <a:p>
            <a:pPr lvl="1"/>
            <a:r>
              <a:rPr lang="nl-NL"/>
              <a:t> Palliatieve zorgbespreking in </a:t>
            </a:r>
            <a:r>
              <a:rPr lang="nl-NL" err="1"/>
              <a:t>teamoverleggen</a:t>
            </a:r>
            <a:r>
              <a:rPr lang="nl-NL"/>
              <a:t> en/of MDO</a:t>
            </a:r>
          </a:p>
          <a:p>
            <a:pPr lvl="1"/>
            <a:endParaRPr lang="nl-NL"/>
          </a:p>
          <a:p>
            <a:pPr lvl="1"/>
            <a:r>
              <a:rPr lang="nl-NL"/>
              <a:t>Ondersteuning door kernteam</a:t>
            </a:r>
            <a:endParaRPr lang="nl-NL">
              <a:solidFill>
                <a:schemeClr val="tx2"/>
              </a:solidFill>
            </a:endParaRPr>
          </a:p>
        </p:txBody>
      </p:sp>
    </p:spTree>
    <p:extLst>
      <p:ext uri="{BB962C8B-B14F-4D97-AF65-F5344CB8AC3E}">
        <p14:creationId xmlns:p14="http://schemas.microsoft.com/office/powerpoint/2010/main" val="2874889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9DE6D7-8FE8-086E-B37F-0AE4B8B4704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95D707-89D4-8F3B-DB33-94F5037A9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D6CF101-B130-6BE1-F161-376477D19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el 2">
            <a:extLst>
              <a:ext uri="{FF2B5EF4-FFF2-40B4-BE49-F238E27FC236}">
                <a16:creationId xmlns:a16="http://schemas.microsoft.com/office/drawing/2014/main" id="{7144ABD7-FF54-3CD7-BE03-AA10BC17A700}"/>
              </a:ext>
            </a:extLst>
          </p:cNvPr>
          <p:cNvSpPr>
            <a:spLocks noGrp="1"/>
          </p:cNvSpPr>
          <p:nvPr>
            <p:ph type="title"/>
          </p:nvPr>
        </p:nvSpPr>
        <p:spPr>
          <a:xfrm>
            <a:off x="991335" y="640568"/>
            <a:ext cx="9833548" cy="1325563"/>
          </a:xfrm>
        </p:spPr>
        <p:txBody>
          <a:bodyPr anchor="b">
            <a:normAutofit/>
          </a:bodyPr>
          <a:lstStyle/>
          <a:p>
            <a:r>
              <a:rPr lang="nl-NL" sz="4000" b="1">
                <a:solidFill>
                  <a:schemeClr val="tx2"/>
                </a:solidFill>
                <a:ea typeface="Verdana"/>
              </a:rPr>
              <a:t>Vervolg - PACE-NL Programma wordt </a:t>
            </a:r>
            <a:br>
              <a:rPr lang="nl-NL" sz="4000" b="1">
                <a:solidFill>
                  <a:schemeClr val="tx2"/>
                </a:solidFill>
                <a:ea typeface="Verdana"/>
              </a:rPr>
            </a:br>
            <a:r>
              <a:rPr lang="nl-NL" sz="4000" b="1">
                <a:solidFill>
                  <a:schemeClr val="tx2"/>
                </a:solidFill>
                <a:ea typeface="Verdana"/>
              </a:rPr>
              <a:t>op de locatie zo doorlopen:</a:t>
            </a:r>
          </a:p>
        </p:txBody>
      </p:sp>
      <p:grpSp>
        <p:nvGrpSpPr>
          <p:cNvPr id="12" name="Group 11">
            <a:extLst>
              <a:ext uri="{FF2B5EF4-FFF2-40B4-BE49-F238E27FC236}">
                <a16:creationId xmlns:a16="http://schemas.microsoft.com/office/drawing/2014/main" id="{5F30DC99-382E-49F8-07E2-8B8E9BB8F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43B2F1D6-4278-9047-8EF3-F41908F3D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524FA9EC-6E91-AB59-F48A-9B7BBF99C4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87BCC3D4-B75C-3898-71F2-4F8D6079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A3E1F1FF-CF5D-674A-8A87-72336D391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E9F89AC6-E032-0287-BBB2-B834EB421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DA24E50C-72D8-8215-174B-09672A2D6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0590C242-B3BF-02AF-D7A5-47DD4338F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88D889E-5C8E-4B48-1915-EBAD01B5E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5F7771D3-7288-AB4A-5636-AE38168D3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jdelijke aanduiding voor inhoud 1">
            <a:extLst>
              <a:ext uri="{FF2B5EF4-FFF2-40B4-BE49-F238E27FC236}">
                <a16:creationId xmlns:a16="http://schemas.microsoft.com/office/drawing/2014/main" id="{7D29F640-DED4-863A-A6B7-10CAE9CCC817}"/>
              </a:ext>
            </a:extLst>
          </p:cNvPr>
          <p:cNvSpPr txBox="1">
            <a:spLocks/>
          </p:cNvSpPr>
          <p:nvPr/>
        </p:nvSpPr>
        <p:spPr>
          <a:xfrm>
            <a:off x="986588" y="2295434"/>
            <a:ext cx="9833548" cy="24572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a:solidFill>
                  <a:schemeClr val="tx2"/>
                </a:solidFill>
              </a:rPr>
              <a:t>Borging:</a:t>
            </a:r>
          </a:p>
          <a:p>
            <a:r>
              <a:rPr lang="nl-NL" sz="2400">
                <a:solidFill>
                  <a:schemeClr val="tx2"/>
                </a:solidFill>
              </a:rPr>
              <a:t>In overlegstructuur </a:t>
            </a:r>
          </a:p>
          <a:p>
            <a:pPr lvl="1"/>
            <a:r>
              <a:rPr lang="nl-NL" sz="2000">
                <a:solidFill>
                  <a:schemeClr val="tx2"/>
                </a:solidFill>
              </a:rPr>
              <a:t>Bewonersbespreking, zorgplanbespreking en het MDO </a:t>
            </a:r>
          </a:p>
          <a:p>
            <a:pPr lvl="1"/>
            <a:r>
              <a:rPr lang="nl-NL" sz="2000">
                <a:solidFill>
                  <a:schemeClr val="tx2"/>
                </a:solidFill>
              </a:rPr>
              <a:t>Kwaliteitsoverleg</a:t>
            </a:r>
          </a:p>
          <a:p>
            <a:pPr lvl="1"/>
            <a:r>
              <a:rPr lang="nl-NL" sz="2000">
                <a:solidFill>
                  <a:schemeClr val="tx2"/>
                </a:solidFill>
              </a:rPr>
              <a:t>Artsenvisite </a:t>
            </a:r>
          </a:p>
          <a:p>
            <a:r>
              <a:rPr lang="nl-NL" sz="2400">
                <a:solidFill>
                  <a:schemeClr val="tx2"/>
                </a:solidFill>
              </a:rPr>
              <a:t>Eenduidige dossiervoering ECD</a:t>
            </a:r>
          </a:p>
          <a:p>
            <a:r>
              <a:rPr lang="nl-NL" sz="2400">
                <a:solidFill>
                  <a:schemeClr val="tx2"/>
                </a:solidFill>
              </a:rPr>
              <a:t>Scholing continueren voor nieuwe medewerkers</a:t>
            </a:r>
          </a:p>
          <a:p>
            <a:r>
              <a:rPr lang="nl-NL" sz="2400">
                <a:solidFill>
                  <a:schemeClr val="tx2"/>
                </a:solidFill>
              </a:rPr>
              <a:t>Opfrisbijeenkomsten organiseren</a:t>
            </a:r>
          </a:p>
        </p:txBody>
      </p:sp>
    </p:spTree>
    <p:extLst>
      <p:ext uri="{BB962C8B-B14F-4D97-AF65-F5344CB8AC3E}">
        <p14:creationId xmlns:p14="http://schemas.microsoft.com/office/powerpoint/2010/main" val="229683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BBAC69BC-0C68-407E-AF92-5B3FBE92F68A}"/>
              </a:ext>
            </a:extLst>
          </p:cNvPr>
          <p:cNvSpPr>
            <a:spLocks noGrp="1"/>
          </p:cNvSpPr>
          <p:nvPr>
            <p:ph type="title"/>
          </p:nvPr>
        </p:nvSpPr>
        <p:spPr>
          <a:xfrm>
            <a:off x="2066451" y="2126171"/>
            <a:ext cx="8058792" cy="2387918"/>
          </a:xfrm>
        </p:spPr>
        <p:txBody>
          <a:bodyPr vert="horz" lIns="91440" tIns="45720" rIns="91440" bIns="45720" rtlCol="0" anchor="b">
            <a:normAutofit/>
          </a:bodyPr>
          <a:lstStyle/>
          <a:p>
            <a:pPr algn="ctr"/>
            <a:r>
              <a:rPr lang="en-US" sz="4000" b="1" kern="1200">
                <a:solidFill>
                  <a:schemeClr val="tx2"/>
                </a:solidFill>
                <a:latin typeface="+mj-lt"/>
                <a:ea typeface="+mj-ea"/>
                <a:cs typeface="+mj-cs"/>
              </a:rPr>
              <a:t>Dank </a:t>
            </a:r>
            <a:r>
              <a:rPr lang="en-US" sz="4000" b="1" kern="1200" err="1">
                <a:solidFill>
                  <a:schemeClr val="tx2"/>
                </a:solidFill>
                <a:latin typeface="+mj-lt"/>
                <a:ea typeface="+mj-ea"/>
                <a:cs typeface="+mj-cs"/>
              </a:rPr>
              <a:t>voor</a:t>
            </a:r>
            <a:r>
              <a:rPr lang="en-US" sz="4000" b="1" kern="1200">
                <a:solidFill>
                  <a:schemeClr val="tx2"/>
                </a:solidFill>
                <a:latin typeface="+mj-lt"/>
                <a:ea typeface="+mj-ea"/>
                <a:cs typeface="+mj-cs"/>
              </a:rPr>
              <a:t> </a:t>
            </a:r>
            <a:r>
              <a:rPr lang="en-US" sz="4000" b="1" kern="1200" err="1">
                <a:solidFill>
                  <a:schemeClr val="tx2"/>
                </a:solidFill>
                <a:latin typeface="+mj-lt"/>
                <a:ea typeface="+mj-ea"/>
                <a:cs typeface="+mj-cs"/>
              </a:rPr>
              <a:t>jullie</a:t>
            </a:r>
            <a:r>
              <a:rPr lang="en-US" sz="4000" b="1" kern="1200">
                <a:solidFill>
                  <a:schemeClr val="tx2"/>
                </a:solidFill>
                <a:latin typeface="+mj-lt"/>
                <a:ea typeface="+mj-ea"/>
                <a:cs typeface="+mj-cs"/>
              </a:rPr>
              <a:t> </a:t>
            </a:r>
            <a:r>
              <a:rPr lang="en-US" sz="4000" b="1" kern="1200" err="1">
                <a:solidFill>
                  <a:schemeClr val="tx2"/>
                </a:solidFill>
                <a:latin typeface="+mj-lt"/>
                <a:ea typeface="+mj-ea"/>
                <a:cs typeface="+mj-cs"/>
              </a:rPr>
              <a:t>aandacht</a:t>
            </a:r>
            <a:r>
              <a:rPr lang="en-US" sz="4000" b="1" kern="1200">
                <a:solidFill>
                  <a:schemeClr val="tx2"/>
                </a:solidFill>
                <a:latin typeface="+mj-lt"/>
                <a:ea typeface="+mj-ea"/>
                <a:cs typeface="+mj-cs"/>
              </a:rPr>
              <a:t>!</a:t>
            </a:r>
            <a:br>
              <a:rPr lang="en-US" sz="4000" b="1" kern="1200">
                <a:solidFill>
                  <a:schemeClr val="tx2"/>
                </a:solidFill>
                <a:latin typeface="+mj-lt"/>
                <a:ea typeface="+mj-ea"/>
                <a:cs typeface="+mj-cs"/>
              </a:rPr>
            </a:br>
            <a:r>
              <a:rPr lang="en-US" sz="4000" b="1" kern="1200">
                <a:solidFill>
                  <a:schemeClr val="tx2"/>
                </a:solidFill>
                <a:latin typeface="+mj-lt"/>
                <a:ea typeface="+mj-ea"/>
                <a:cs typeface="+mj-cs"/>
              </a:rPr>
              <a:t>				</a:t>
            </a:r>
            <a:br>
              <a:rPr lang="en-US" sz="4000" b="1" kern="1200">
                <a:solidFill>
                  <a:schemeClr val="tx2"/>
                </a:solidFill>
                <a:latin typeface="+mj-lt"/>
                <a:ea typeface="+mj-ea"/>
                <a:cs typeface="+mj-cs"/>
              </a:rPr>
            </a:br>
            <a:r>
              <a:rPr lang="en-US" sz="4000" b="1" kern="1200" err="1">
                <a:solidFill>
                  <a:schemeClr val="tx2"/>
                </a:solidFill>
                <a:latin typeface="+mj-lt"/>
                <a:ea typeface="+mj-ea"/>
                <a:cs typeface="+mj-cs"/>
              </a:rPr>
              <a:t>Vragen</a:t>
            </a:r>
            <a:r>
              <a:rPr lang="en-US" sz="4000" b="1" kern="1200">
                <a:solidFill>
                  <a:schemeClr val="tx2"/>
                </a:solidFill>
                <a:latin typeface="+mj-lt"/>
                <a:ea typeface="+mj-ea"/>
                <a:cs typeface="+mj-cs"/>
              </a:rPr>
              <a:t>?</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 name="Afbeelding 4" descr="Afbeelding met wit, Lettertype, ontwerp&#10;&#10;Door AI gegenereerde inhoud is mogelijk onjuist.">
            <a:extLst>
              <a:ext uri="{FF2B5EF4-FFF2-40B4-BE49-F238E27FC236}">
                <a16:creationId xmlns:a16="http://schemas.microsoft.com/office/drawing/2014/main" id="{AE22B034-9D5E-61CF-9FEB-7B4F7688D98A}"/>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10694945" y="6222418"/>
            <a:ext cx="1420735" cy="539985"/>
          </a:xfrm>
          <a:prstGeom prst="rect">
            <a:avLst/>
          </a:prstGeom>
        </p:spPr>
      </p:pic>
    </p:spTree>
    <p:extLst>
      <p:ext uri="{BB962C8B-B14F-4D97-AF65-F5344CB8AC3E}">
        <p14:creationId xmlns:p14="http://schemas.microsoft.com/office/powerpoint/2010/main" val="3652742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el 1">
            <a:extLst>
              <a:ext uri="{FF2B5EF4-FFF2-40B4-BE49-F238E27FC236}">
                <a16:creationId xmlns:a16="http://schemas.microsoft.com/office/drawing/2014/main" id="{33746F4B-9455-726A-2581-008F68A2FBE1}"/>
              </a:ext>
            </a:extLst>
          </p:cNvPr>
          <p:cNvSpPr>
            <a:spLocks noGrp="1"/>
          </p:cNvSpPr>
          <p:nvPr>
            <p:ph type="title"/>
          </p:nvPr>
        </p:nvSpPr>
        <p:spPr>
          <a:xfrm>
            <a:off x="1179359" y="394635"/>
            <a:ext cx="9832975" cy="1325562"/>
          </a:xfrm>
        </p:spPr>
        <p:txBody>
          <a:bodyPr anchor="b">
            <a:normAutofit/>
          </a:bodyPr>
          <a:lstStyle/>
          <a:p>
            <a:r>
              <a:rPr lang="nl-NL" sz="4000" b="1">
                <a:solidFill>
                  <a:schemeClr val="tx2"/>
                </a:solidFill>
                <a:latin typeface="+mn-lt"/>
                <a:ea typeface="Verdana"/>
              </a:rPr>
              <a:t>Doelen van het PACE-NL Programma</a:t>
            </a:r>
            <a:endParaRPr lang="nl-NL" sz="4000" b="1">
              <a:solidFill>
                <a:schemeClr val="tx2"/>
              </a:solidFill>
              <a:latin typeface="+mn-lt"/>
            </a:endParaRPr>
          </a:p>
        </p:txBody>
      </p:sp>
      <p:pic>
        <p:nvPicPr>
          <p:cNvPr id="2" name="Afbeelding 1" descr="Afbeelding met wit, Lettertype, ontwerp&#10;&#10;Door AI gegenereerde inhoud is mogelijk onjuist.">
            <a:extLst>
              <a:ext uri="{FF2B5EF4-FFF2-40B4-BE49-F238E27FC236}">
                <a16:creationId xmlns:a16="http://schemas.microsoft.com/office/drawing/2014/main" id="{CDABC56C-BF5C-E9BD-4633-EF0E0E654555}"/>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9624392" y="5742387"/>
            <a:ext cx="2329740" cy="885494"/>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ijdelijke aanduiding voor inhoud 5">
            <a:extLst>
              <a:ext uri="{FF2B5EF4-FFF2-40B4-BE49-F238E27FC236}">
                <a16:creationId xmlns:a16="http://schemas.microsoft.com/office/drawing/2014/main" id="{4504D593-5A74-4E58-CF88-BD2A7F065BF0}"/>
              </a:ext>
            </a:extLst>
          </p:cNvPr>
          <p:cNvSpPr>
            <a:spLocks noGrp="1"/>
          </p:cNvSpPr>
          <p:nvPr>
            <p:ph idx="1"/>
          </p:nvPr>
        </p:nvSpPr>
        <p:spPr/>
        <p:txBody>
          <a:bodyPr/>
          <a:lstStyle/>
          <a:p>
            <a:endParaRPr lang="nl-NL"/>
          </a:p>
        </p:txBody>
      </p:sp>
      <p:graphicFrame>
        <p:nvGraphicFramePr>
          <p:cNvPr id="7" name="Tijdelijke aanduiding voor inhoud 2">
            <a:extLst>
              <a:ext uri="{FF2B5EF4-FFF2-40B4-BE49-F238E27FC236}">
                <a16:creationId xmlns:a16="http://schemas.microsoft.com/office/drawing/2014/main" id="{53AA9B56-DB55-FED5-0C23-1DCC6661FF8F}"/>
              </a:ext>
            </a:extLst>
          </p:cNvPr>
          <p:cNvGraphicFramePr>
            <a:graphicFrameLocks/>
          </p:cNvGraphicFramePr>
          <p:nvPr>
            <p:extLst>
              <p:ext uri="{D42A27DB-BD31-4B8C-83A1-F6EECF244321}">
                <p14:modId xmlns:p14="http://schemas.microsoft.com/office/powerpoint/2010/main" val="477799461"/>
              </p:ext>
            </p:extLst>
          </p:nvPr>
        </p:nvGraphicFramePr>
        <p:xfrm>
          <a:off x="1179513" y="2175330"/>
          <a:ext cx="10590121" cy="3409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58726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67689-B65A-FAAB-EDA8-24948C4567E3}"/>
            </a:ext>
          </a:extLst>
        </p:cNvPr>
        <p:cNvGrpSpPr/>
        <p:nvPr/>
      </p:nvGrpSpPr>
      <p:grpSpPr>
        <a:xfrm>
          <a:off x="0" y="0"/>
          <a:ext cx="0" cy="0"/>
          <a:chOff x="0" y="0"/>
          <a:chExt cx="0" cy="0"/>
        </a:xfrm>
      </p:grpSpPr>
      <p:sp>
        <p:nvSpPr>
          <p:cNvPr id="30" name="Titel 8">
            <a:extLst>
              <a:ext uri="{FF2B5EF4-FFF2-40B4-BE49-F238E27FC236}">
                <a16:creationId xmlns:a16="http://schemas.microsoft.com/office/drawing/2014/main" id="{29E30A20-0A3B-4D28-2341-ABE73A34E666}"/>
              </a:ext>
            </a:extLst>
          </p:cNvPr>
          <p:cNvSpPr>
            <a:spLocks noGrp="1"/>
          </p:cNvSpPr>
          <p:nvPr>
            <p:ph type="title"/>
          </p:nvPr>
        </p:nvSpPr>
        <p:spPr>
          <a:xfrm>
            <a:off x="858168" y="-612013"/>
            <a:ext cx="9833548" cy="1325563"/>
          </a:xfrm>
        </p:spPr>
        <p:txBody>
          <a:bodyPr vert="horz" lIns="91440" tIns="45720" rIns="91440" bIns="45720" rtlCol="0" anchor="b">
            <a:normAutofit/>
          </a:bodyPr>
          <a:lstStyle/>
          <a:p>
            <a:r>
              <a:rPr lang="en-US" sz="3600" b="1" kern="1200">
                <a:solidFill>
                  <a:schemeClr val="tx2"/>
                </a:solidFill>
                <a:latin typeface="+mj-lt"/>
                <a:ea typeface="+mj-ea"/>
                <a:cs typeface="+mj-cs"/>
              </a:rPr>
              <a:t>Het Zorgpad Palliatieve Zorg</a:t>
            </a:r>
          </a:p>
        </p:txBody>
      </p:sp>
      <p:pic>
        <p:nvPicPr>
          <p:cNvPr id="2" name="Afbeelding 1" descr="Afbeelding met tekst, schermopname, Lettertype, diagram&#10;&#10;Door AI gegenereerde inhoud is mogelijk onjuist.">
            <a:extLst>
              <a:ext uri="{FF2B5EF4-FFF2-40B4-BE49-F238E27FC236}">
                <a16:creationId xmlns:a16="http://schemas.microsoft.com/office/drawing/2014/main" id="{0ACFD758-7CEA-2813-42C8-92991CD9E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 y="1695618"/>
            <a:ext cx="11996640" cy="3974422"/>
          </a:xfrm>
          <a:prstGeom prst="rect">
            <a:avLst/>
          </a:prstGeom>
        </p:spPr>
      </p:pic>
    </p:spTree>
    <p:extLst>
      <p:ext uri="{BB962C8B-B14F-4D97-AF65-F5344CB8AC3E}">
        <p14:creationId xmlns:p14="http://schemas.microsoft.com/office/powerpoint/2010/main" val="2276508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el 3">
            <a:extLst>
              <a:ext uri="{FF2B5EF4-FFF2-40B4-BE49-F238E27FC236}">
                <a16:creationId xmlns:a16="http://schemas.microsoft.com/office/drawing/2014/main" id="{E29C18DC-FD04-0B80-9E0A-349FEBB6FDE3}"/>
              </a:ext>
            </a:extLst>
          </p:cNvPr>
          <p:cNvSpPr>
            <a:spLocks noGrp="1"/>
          </p:cNvSpPr>
          <p:nvPr>
            <p:ph type="title"/>
          </p:nvPr>
        </p:nvSpPr>
        <p:spPr>
          <a:xfrm>
            <a:off x="-1832387" y="549996"/>
            <a:ext cx="9833548" cy="652182"/>
          </a:xfrm>
        </p:spPr>
        <p:txBody>
          <a:bodyPr vert="horz" lIns="91440" tIns="45720" rIns="91440" bIns="45720" rtlCol="0" anchor="b">
            <a:normAutofit/>
          </a:bodyPr>
          <a:lstStyle/>
          <a:p>
            <a:pPr algn="ctr"/>
            <a:r>
              <a:rPr lang="en-US" sz="3600" b="1" kern="1200">
                <a:solidFill>
                  <a:schemeClr val="tx2"/>
                </a:solidFill>
                <a:latin typeface="+mj-lt"/>
                <a:ea typeface="+mj-ea"/>
                <a:cs typeface="+mj-cs"/>
              </a:rPr>
              <a:t>Wat is </a:t>
            </a:r>
            <a:r>
              <a:rPr lang="en-US" sz="3600" b="1" kern="1200" err="1">
                <a:solidFill>
                  <a:schemeClr val="tx2"/>
                </a:solidFill>
                <a:latin typeface="+mj-lt"/>
                <a:ea typeface="+mj-ea"/>
                <a:cs typeface="+mj-cs"/>
              </a:rPr>
              <a:t>palliatieve</a:t>
            </a:r>
            <a:r>
              <a:rPr lang="en-US" sz="3600" b="1" kern="1200">
                <a:solidFill>
                  <a:schemeClr val="tx2"/>
                </a:solidFill>
                <a:latin typeface="+mj-lt"/>
                <a:ea typeface="+mj-ea"/>
                <a:cs typeface="+mj-cs"/>
              </a:rPr>
              <a:t> zorg?</a:t>
            </a:r>
          </a:p>
        </p:txBody>
      </p:sp>
      <p:grpSp>
        <p:nvGrpSpPr>
          <p:cNvPr id="13" name="Group 12">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Rechthoek 1">
            <a:extLst>
              <a:ext uri="{FF2B5EF4-FFF2-40B4-BE49-F238E27FC236}">
                <a16:creationId xmlns:a16="http://schemas.microsoft.com/office/drawing/2014/main" id="{4F81B3AB-E567-4697-8D0F-F835C808AA3E}"/>
              </a:ext>
            </a:extLst>
          </p:cNvPr>
          <p:cNvSpPr/>
          <p:nvPr/>
        </p:nvSpPr>
        <p:spPr>
          <a:xfrm>
            <a:off x="765867" y="1528269"/>
            <a:ext cx="5870064" cy="5368565"/>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Palliatieve zorg is zorg die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gegeven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wordt</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wanneer</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er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geen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genezing</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meer</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mogelijk</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is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Voor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mensen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met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ongeneeslijke</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levensbedreigende</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aandoeningen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of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kwetsbaarheid</a:t>
            </a:r>
            <a:endParaRPr kumimoji="0" lang="en-US" sz="2400" b="0" i="0" u="none" strike="noStrike" kern="1200" cap="none" spc="0" normalizeH="0" baseline="0" noProof="0">
              <a:ln>
                <a:noFill/>
              </a:ln>
              <a:solidFill>
                <a:srgbClr val="0E2841"/>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De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palliatieve</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fase</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kan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jaren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maanden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weken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of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dagen</a:t>
            </a:r>
            <a:r>
              <a:rPr kumimoji="0" lang="en-US" sz="2400" b="0" i="0" u="none" strike="noStrike" kern="1200" cap="none" spc="0" normalizeH="0" baseline="0" noProof="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err="1">
                <a:ln>
                  <a:noFill/>
                </a:ln>
                <a:solidFill>
                  <a:srgbClr val="0E2841"/>
                </a:solidFill>
                <a:effectLst/>
                <a:uLnTx/>
                <a:uFillTx/>
                <a:latin typeface="Aptos" panose="02110004020202020204"/>
                <a:ea typeface="+mn-ea"/>
                <a:cs typeface="+mn-cs"/>
              </a:rPr>
              <a:t>duren</a:t>
            </a:r>
            <a:endParaRPr kumimoji="0" lang="en-US" sz="24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nvGrpSpPr>
          <p:cNvPr id="19" name="Group 18">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0" name="Freeform: Shape 19">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Afbeelding 2">
            <a:extLst>
              <a:ext uri="{FF2B5EF4-FFF2-40B4-BE49-F238E27FC236}">
                <a16:creationId xmlns:a16="http://schemas.microsoft.com/office/drawing/2014/main" id="{9C249146-F9B8-BF12-5C4E-540BC59EFE93}"/>
              </a:ext>
            </a:extLst>
          </p:cNvPr>
          <p:cNvPicPr>
            <a:picLocks noChangeAspect="1"/>
          </p:cNvPicPr>
          <p:nvPr/>
        </p:nvPicPr>
        <p:blipFill>
          <a:blip r:embed="rId3">
            <a:extLst>
              <a:ext uri="{BEBA8EAE-BF5A-486C-A8C5-ECC9F3942E4B}">
                <a14:imgProps xmlns:a14="http://schemas.microsoft.com/office/drawing/2010/main">
                  <a14:imgLayer r:embed="rId4">
                    <a14:imgEffect>
                      <a14:saturation sat="94000"/>
                    </a14:imgEffect>
                  </a14:imgLayer>
                </a14:imgProps>
              </a:ext>
              <a:ext uri="{28A0092B-C50C-407E-A947-70E740481C1C}">
                <a14:useLocalDpi xmlns:a14="http://schemas.microsoft.com/office/drawing/2010/main" val="0"/>
              </a:ext>
            </a:extLst>
          </a:blip>
          <a:srcRect t="302"/>
          <a:stretch>
            <a:fillRect/>
          </a:stretch>
        </p:blipFill>
        <p:spPr>
          <a:xfrm>
            <a:off x="6519905" y="19423"/>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78369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F5212E-5FB0-CBB0-CAE4-4D557FB7689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B3CBC3-DA09-9549-26EA-2E053BFBA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FF2C8F4D-4D73-3D29-690E-914BB9B32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B74E790A-EFD2-BBA6-8F06-6950144A4C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3ED03BDD-CBAA-4479-1639-56A204CE6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BD05B19A-A4B6-76F8-F266-0E91CE6DA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0DF78B64-0689-9971-8F17-80277F7DD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BEE650F6-98B9-EAAB-1B13-BF1B126F8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D9AA0012-065D-55CF-3870-AA4B25492A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BEE26A02-9035-076A-4FEE-8C68DFCC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0A812B39-0B79-EB36-7313-B9B2CAE7A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1611892B-8751-0042-EC67-8ACFF4234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5386D379-7068-6314-13DD-962E6AE54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aphicFrame>
        <p:nvGraphicFramePr>
          <p:cNvPr id="4" name="Tijdelijke aanduiding voor inhoud 2">
            <a:extLst>
              <a:ext uri="{FF2B5EF4-FFF2-40B4-BE49-F238E27FC236}">
                <a16:creationId xmlns:a16="http://schemas.microsoft.com/office/drawing/2014/main" id="{909CA102-A1A3-9ECF-5A0B-A5F66D85B1EE}"/>
              </a:ext>
            </a:extLst>
          </p:cNvPr>
          <p:cNvGraphicFramePr>
            <a:graphicFrameLocks noGrp="1"/>
          </p:cNvGraphicFramePr>
          <p:nvPr>
            <p:ph idx="1"/>
            <p:extLst>
              <p:ext uri="{D42A27DB-BD31-4B8C-83A1-F6EECF244321}">
                <p14:modId xmlns:p14="http://schemas.microsoft.com/office/powerpoint/2010/main" val="3868676622"/>
              </p:ext>
            </p:extLst>
          </p:nvPr>
        </p:nvGraphicFramePr>
        <p:xfrm>
          <a:off x="1179513" y="2175330"/>
          <a:ext cx="10590121" cy="3409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1">
            <a:extLst>
              <a:ext uri="{FF2B5EF4-FFF2-40B4-BE49-F238E27FC236}">
                <a16:creationId xmlns:a16="http://schemas.microsoft.com/office/drawing/2014/main" id="{25445CAD-B065-4D9B-BB7A-DCE58FF41759}"/>
              </a:ext>
            </a:extLst>
          </p:cNvPr>
          <p:cNvSpPr>
            <a:spLocks noGrp="1"/>
          </p:cNvSpPr>
          <p:nvPr>
            <p:ph type="title"/>
          </p:nvPr>
        </p:nvSpPr>
        <p:spPr>
          <a:xfrm>
            <a:off x="1179358" y="394635"/>
            <a:ext cx="9843546" cy="1325562"/>
          </a:xfrm>
        </p:spPr>
        <p:txBody>
          <a:bodyPr anchor="b">
            <a:normAutofit/>
          </a:bodyPr>
          <a:lstStyle/>
          <a:p>
            <a:r>
              <a:rPr lang="nl-NL" sz="4000" b="1">
                <a:solidFill>
                  <a:schemeClr val="tx2"/>
                </a:solidFill>
                <a:latin typeface="+mn-lt"/>
                <a:ea typeface="Verdana"/>
              </a:rPr>
              <a:t>Waar richten we ons op in                               de palliatieve fase?</a:t>
            </a:r>
            <a:endParaRPr lang="nl-NL" sz="4000" b="1">
              <a:solidFill>
                <a:schemeClr val="tx2"/>
              </a:solidFill>
              <a:latin typeface="+mn-lt"/>
            </a:endParaRPr>
          </a:p>
        </p:txBody>
      </p:sp>
    </p:spTree>
    <p:extLst>
      <p:ext uri="{BB962C8B-B14F-4D97-AF65-F5344CB8AC3E}">
        <p14:creationId xmlns:p14="http://schemas.microsoft.com/office/powerpoint/2010/main" val="3183645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C6377B-FD4E-D7E6-A8A2-39D034D39455}"/>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a:solidFill>
                  <a:schemeClr val="tx2"/>
                </a:solidFill>
                <a:latin typeface="+mj-lt"/>
                <a:ea typeface="+mj-ea"/>
                <a:cs typeface="+mj-cs"/>
              </a:rPr>
              <a:t>De vier </a:t>
            </a:r>
            <a:r>
              <a:rPr lang="en-US" sz="4000" b="1" kern="1200" err="1">
                <a:solidFill>
                  <a:schemeClr val="tx2"/>
                </a:solidFill>
                <a:latin typeface="+mj-lt"/>
                <a:ea typeface="+mj-ea"/>
                <a:cs typeface="+mj-cs"/>
              </a:rPr>
              <a:t>fasen</a:t>
            </a:r>
            <a:r>
              <a:rPr lang="en-US" sz="4000" b="1" kern="1200">
                <a:solidFill>
                  <a:schemeClr val="tx2"/>
                </a:solidFill>
                <a:latin typeface="+mj-lt"/>
                <a:ea typeface="+mj-ea"/>
                <a:cs typeface="+mj-cs"/>
              </a:rPr>
              <a:t> van </a:t>
            </a:r>
            <a:r>
              <a:rPr lang="en-US" sz="4000" b="1" kern="1200" err="1">
                <a:solidFill>
                  <a:schemeClr val="tx2"/>
                </a:solidFill>
                <a:latin typeface="+mj-lt"/>
                <a:ea typeface="+mj-ea"/>
                <a:cs typeface="+mj-cs"/>
              </a:rPr>
              <a:t>palliatieve</a:t>
            </a:r>
            <a:r>
              <a:rPr lang="en-US" sz="4000" b="1" kern="1200">
                <a:solidFill>
                  <a:schemeClr val="tx2"/>
                </a:solidFill>
                <a:latin typeface="+mj-lt"/>
                <a:ea typeface="+mj-ea"/>
                <a:cs typeface="+mj-cs"/>
              </a:rPr>
              <a:t> </a:t>
            </a:r>
            <a:r>
              <a:rPr lang="en-US" sz="4000" b="1" kern="1200" err="1">
                <a:solidFill>
                  <a:schemeClr val="tx2"/>
                </a:solidFill>
                <a:latin typeface="+mj-lt"/>
                <a:ea typeface="+mj-ea"/>
                <a:cs typeface="+mj-cs"/>
              </a:rPr>
              <a:t>zorg</a:t>
            </a:r>
            <a:endParaRPr lang="en-US" sz="4000" kern="120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Freeform: Shape 2081">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3" name="Freeform: Shape 2082">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84" name="Freeform: Shape 2083">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s://www.praktijkfysiozeeland.nl/wp-content/uploads/2021/09/Fase-palliatieve-zorg-2-845x321.jpg">
            <a:extLst>
              <a:ext uri="{FF2B5EF4-FFF2-40B4-BE49-F238E27FC236}">
                <a16:creationId xmlns:a16="http://schemas.microsoft.com/office/drawing/2014/main" id="{2CE711F0-95DD-4714-B8AD-202E279773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1592" y="2011463"/>
            <a:ext cx="11208509" cy="4259233"/>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roup 2085">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8" name="Freeform: Shape 2087">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Freeform: Shape 2088">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Freeform: Shape 2089">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390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90FE01-3E83-6ADC-1748-B418F4F46478}"/>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980A8F2E-3336-783C-63F1-B251EFA74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B7E03DEB-2556-B77C-481B-F6CAA24A7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9C841C47-1482-30DC-E960-105E94AA52B6}"/>
              </a:ext>
            </a:extLst>
          </p:cNvPr>
          <p:cNvSpPr>
            <a:spLocks noGrp="1"/>
          </p:cNvSpPr>
          <p:nvPr>
            <p:ph type="title"/>
          </p:nvPr>
        </p:nvSpPr>
        <p:spPr>
          <a:xfrm>
            <a:off x="775469" y="586025"/>
            <a:ext cx="10640754" cy="775845"/>
          </a:xfrm>
        </p:spPr>
        <p:txBody>
          <a:bodyPr vert="horz" lIns="91440" tIns="45720" rIns="91440" bIns="45720" rtlCol="0" anchor="b">
            <a:normAutofit/>
          </a:bodyPr>
          <a:lstStyle/>
          <a:p>
            <a:r>
              <a:rPr lang="en-US" sz="4000" b="1" kern="1200" err="1">
                <a:solidFill>
                  <a:schemeClr val="tx2"/>
                </a:solidFill>
                <a:latin typeface="+mj-lt"/>
                <a:ea typeface="+mj-ea"/>
                <a:cs typeface="+mj-cs"/>
              </a:rPr>
              <a:t>Markeren</a:t>
            </a:r>
            <a:r>
              <a:rPr lang="en-US" sz="4000" b="1" kern="1200">
                <a:solidFill>
                  <a:schemeClr val="tx2"/>
                </a:solidFill>
                <a:latin typeface="+mj-lt"/>
                <a:ea typeface="+mj-ea"/>
                <a:cs typeface="+mj-cs"/>
              </a:rPr>
              <a:t> </a:t>
            </a:r>
            <a:r>
              <a:rPr lang="en-US" sz="4000" b="1" kern="1200" err="1">
                <a:solidFill>
                  <a:schemeClr val="tx2"/>
                </a:solidFill>
                <a:latin typeface="+mj-lt"/>
                <a:ea typeface="+mj-ea"/>
                <a:cs typeface="+mj-cs"/>
              </a:rPr>
              <a:t>verhoogde</a:t>
            </a:r>
            <a:r>
              <a:rPr lang="en-US" sz="4000" b="1" kern="1200">
                <a:solidFill>
                  <a:schemeClr val="tx2"/>
                </a:solidFill>
                <a:latin typeface="+mj-lt"/>
                <a:ea typeface="+mj-ea"/>
                <a:cs typeface="+mj-cs"/>
              </a:rPr>
              <a:t> </a:t>
            </a:r>
            <a:r>
              <a:rPr lang="en-US" sz="4000" b="1" kern="1200" err="1">
                <a:solidFill>
                  <a:schemeClr val="tx2"/>
                </a:solidFill>
                <a:latin typeface="+mj-lt"/>
                <a:ea typeface="+mj-ea"/>
                <a:cs typeface="+mj-cs"/>
              </a:rPr>
              <a:t>kwetsbaarheid</a:t>
            </a:r>
            <a:endParaRPr lang="en-US" sz="4000" kern="120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94935782-5072-817B-9E1A-FCC2E84579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CD29DE25-5B73-07F2-EA5F-63C640E11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F3E76CEB-DB5E-59EB-4056-E7C3D82A2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70B13FA0-61CD-656D-7E96-134FB6EBA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0BA4F30E-7C23-D305-D1C1-6957822B7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50" name="Picture 2" descr="https://www.praktijkfysiozeeland.nl/wp-content/uploads/2021/09/Fase-palliatieve-zorg-2-845x321.jpg">
            <a:extLst>
              <a:ext uri="{FF2B5EF4-FFF2-40B4-BE49-F238E27FC236}">
                <a16:creationId xmlns:a16="http://schemas.microsoft.com/office/drawing/2014/main" id="{D8B63300-2A1B-1F44-CDFD-1487DC3A4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78"/>
          <a:stretch/>
        </p:blipFill>
        <p:spPr bwMode="auto">
          <a:xfrm>
            <a:off x="19931" y="1549854"/>
            <a:ext cx="11208509" cy="387258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roup 2085">
            <a:extLst>
              <a:ext uri="{FF2B5EF4-FFF2-40B4-BE49-F238E27FC236}">
                <a16:creationId xmlns:a16="http://schemas.microsoft.com/office/drawing/2014/main" id="{0B4A1D8B-4679-B5B5-13D5-1D77F57F65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35EC8F0E-1C26-187E-CC31-A519DED1C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B1BDE3B8-F66F-DE69-2998-AC143817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BDA397F1-202C-5D18-4A83-C5E19A077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2B41E8A6-B493-1E81-7742-1AF1A4DE7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Tekstvak 2">
            <a:extLst>
              <a:ext uri="{FF2B5EF4-FFF2-40B4-BE49-F238E27FC236}">
                <a16:creationId xmlns:a16="http://schemas.microsoft.com/office/drawing/2014/main" id="{EE86E7C2-29B1-A5F5-9E74-B92023D1D679}"/>
              </a:ext>
            </a:extLst>
          </p:cNvPr>
          <p:cNvSpPr txBox="1"/>
          <p:nvPr/>
        </p:nvSpPr>
        <p:spPr>
          <a:xfrm>
            <a:off x="951978" y="5861211"/>
            <a:ext cx="10668679" cy="830997"/>
          </a:xfrm>
          <a:prstGeom prst="rect">
            <a:avLst/>
          </a:prstGeom>
          <a:noFill/>
          <a:ln>
            <a:solidFill>
              <a:schemeClr val="tx2"/>
            </a:solidFill>
          </a:ln>
        </p:spPr>
        <p:txBody>
          <a:bodyPr wrap="square" rtlCol="0">
            <a:spAutoFit/>
          </a:bodyPr>
          <a:lstStyle/>
          <a:p>
            <a:r>
              <a:rPr lang="nl-NL" sz="2400"/>
              <a:t>In de fase van de verhoogde kwetsbaarheid wordt het bespreken van de (toekomstige) wensen, waarden en behoeften steeds relevanter</a:t>
            </a:r>
          </a:p>
        </p:txBody>
      </p:sp>
      <p:sp>
        <p:nvSpPr>
          <p:cNvPr id="4" name="Pijl: omhoog 3">
            <a:extLst>
              <a:ext uri="{FF2B5EF4-FFF2-40B4-BE49-F238E27FC236}">
                <a16:creationId xmlns:a16="http://schemas.microsoft.com/office/drawing/2014/main" id="{3ED2E75F-3E9E-34E9-63E2-ADA0B5B1448F}"/>
              </a:ext>
            </a:extLst>
          </p:cNvPr>
          <p:cNvSpPr/>
          <p:nvPr/>
        </p:nvSpPr>
        <p:spPr>
          <a:xfrm>
            <a:off x="4479276" y="4673615"/>
            <a:ext cx="681447" cy="1187596"/>
          </a:xfrm>
          <a:prstGeom prst="upArrow">
            <a:avLst/>
          </a:prstGeom>
          <a:solidFill>
            <a:srgbClr val="102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0075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9" name="Group 28">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30" name="Freeform: Shape 29">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el 1">
            <a:extLst>
              <a:ext uri="{FF2B5EF4-FFF2-40B4-BE49-F238E27FC236}">
                <a16:creationId xmlns:a16="http://schemas.microsoft.com/office/drawing/2014/main" id="{A08B010C-0297-EE96-DEF3-C755D7C71B3B}"/>
              </a:ext>
            </a:extLst>
          </p:cNvPr>
          <p:cNvSpPr>
            <a:spLocks noGrp="1"/>
          </p:cNvSpPr>
          <p:nvPr>
            <p:ph type="title"/>
          </p:nvPr>
        </p:nvSpPr>
        <p:spPr>
          <a:xfrm>
            <a:off x="804672" y="2053641"/>
            <a:ext cx="3669161" cy="2760098"/>
          </a:xfrm>
        </p:spPr>
        <p:txBody>
          <a:bodyPr vert="horz" lIns="91440" tIns="45720" rIns="91440" bIns="45720" rtlCol="0" anchor="ctr">
            <a:normAutofit/>
          </a:bodyPr>
          <a:lstStyle/>
          <a:p>
            <a:r>
              <a:rPr lang="en-US" sz="4000" b="1" kern="1200" err="1">
                <a:solidFill>
                  <a:schemeClr val="tx2"/>
                </a:solidFill>
                <a:latin typeface="+mj-lt"/>
                <a:ea typeface="+mj-ea"/>
                <a:cs typeface="+mj-cs"/>
              </a:rPr>
              <a:t>Verhoogde</a:t>
            </a:r>
            <a:r>
              <a:rPr lang="en-US" sz="4000" b="1" kern="1200">
                <a:solidFill>
                  <a:schemeClr val="tx2"/>
                </a:solidFill>
                <a:latin typeface="+mj-lt"/>
                <a:ea typeface="+mj-ea"/>
                <a:cs typeface="+mj-cs"/>
              </a:rPr>
              <a:t> </a:t>
            </a:r>
            <a:r>
              <a:rPr lang="en-US" sz="4000" b="1" kern="1200" err="1">
                <a:solidFill>
                  <a:schemeClr val="tx2"/>
                </a:solidFill>
                <a:latin typeface="+mj-lt"/>
                <a:ea typeface="+mj-ea"/>
                <a:cs typeface="+mj-cs"/>
              </a:rPr>
              <a:t>kwetsbaarheid</a:t>
            </a:r>
            <a:endParaRPr lang="en-US" sz="4000" b="1" kern="1200">
              <a:solidFill>
                <a:schemeClr val="tx2"/>
              </a:solidFill>
              <a:latin typeface="+mj-lt"/>
              <a:ea typeface="+mj-ea"/>
              <a:cs typeface="+mj-cs"/>
            </a:endParaRPr>
          </a:p>
        </p:txBody>
      </p:sp>
      <p:sp>
        <p:nvSpPr>
          <p:cNvPr id="6" name="Tekstvak 5">
            <a:extLst>
              <a:ext uri="{FF2B5EF4-FFF2-40B4-BE49-F238E27FC236}">
                <a16:creationId xmlns:a16="http://schemas.microsoft.com/office/drawing/2014/main" id="{8A56398F-635C-4506-91BF-77AFD0694337}"/>
              </a:ext>
            </a:extLst>
          </p:cNvPr>
          <p:cNvSpPr txBox="1"/>
          <p:nvPr/>
        </p:nvSpPr>
        <p:spPr>
          <a:xfrm>
            <a:off x="5655944" y="506385"/>
            <a:ext cx="5306084" cy="5230634"/>
          </a:xfrm>
          <a:prstGeom prst="rect">
            <a:avLst/>
          </a:prstGeom>
          <a:noFill/>
          <a:ln>
            <a:noFill/>
          </a:ln>
        </p:spPr>
        <p:txBody>
          <a:bodyPr vert="horz" lIns="91440" tIns="45720" rIns="91440" bIns="45720" rtlCol="0" anchor="ctr">
            <a:normAutofit/>
          </a:bodyPr>
          <a:lstStyle/>
          <a:p>
            <a:pPr>
              <a:lnSpc>
                <a:spcPct val="90000"/>
              </a:lnSpc>
              <a:spcAft>
                <a:spcPts val="600"/>
              </a:spcAft>
            </a:pPr>
            <a:r>
              <a:rPr lang="en-US" sz="2400" b="1">
                <a:solidFill>
                  <a:schemeClr val="tx2"/>
                </a:solidFill>
              </a:rPr>
              <a:t>Hoe </a:t>
            </a:r>
            <a:r>
              <a:rPr lang="en-US" sz="2400" b="1" err="1">
                <a:solidFill>
                  <a:schemeClr val="tx2"/>
                </a:solidFill>
              </a:rPr>
              <a:t>signaleer</a:t>
            </a:r>
            <a:r>
              <a:rPr lang="en-US" sz="2400" b="1">
                <a:solidFill>
                  <a:schemeClr val="tx2"/>
                </a:solidFill>
              </a:rPr>
              <a:t> je de </a:t>
            </a:r>
            <a:r>
              <a:rPr lang="en-US" sz="2400" b="1" err="1">
                <a:solidFill>
                  <a:schemeClr val="tx2"/>
                </a:solidFill>
              </a:rPr>
              <a:t>verhoogde</a:t>
            </a:r>
            <a:r>
              <a:rPr lang="en-US" sz="2400" b="1">
                <a:solidFill>
                  <a:schemeClr val="tx2"/>
                </a:solidFill>
              </a:rPr>
              <a:t> </a:t>
            </a:r>
            <a:r>
              <a:rPr lang="en-US" sz="2400" b="1" err="1">
                <a:solidFill>
                  <a:schemeClr val="tx2"/>
                </a:solidFill>
              </a:rPr>
              <a:t>kwetsbaarheid</a:t>
            </a:r>
            <a:r>
              <a:rPr lang="en-US" sz="2400" b="1">
                <a:solidFill>
                  <a:schemeClr val="tx2"/>
                </a:solidFill>
              </a:rPr>
              <a:t>?</a:t>
            </a:r>
          </a:p>
          <a:p>
            <a:pPr marL="457200" indent="-457200">
              <a:lnSpc>
                <a:spcPct val="90000"/>
              </a:lnSpc>
              <a:spcAft>
                <a:spcPts val="600"/>
              </a:spcAft>
              <a:buAutoNum type="arabicParenR"/>
            </a:pPr>
            <a:r>
              <a:rPr lang="en-US" sz="2400" err="1">
                <a:solidFill>
                  <a:schemeClr val="tx2"/>
                </a:solidFill>
              </a:rPr>
              <a:t>Verwachting</a:t>
            </a:r>
            <a:r>
              <a:rPr lang="en-US" sz="2400">
                <a:solidFill>
                  <a:schemeClr val="tx2"/>
                </a:solidFill>
              </a:rPr>
              <a:t> </a:t>
            </a:r>
            <a:r>
              <a:rPr lang="en-US" sz="2400" err="1">
                <a:solidFill>
                  <a:schemeClr val="tx2"/>
                </a:solidFill>
              </a:rPr>
              <a:t>dat</a:t>
            </a:r>
            <a:r>
              <a:rPr lang="en-US" sz="2400">
                <a:solidFill>
                  <a:schemeClr val="tx2"/>
                </a:solidFill>
              </a:rPr>
              <a:t> de </a:t>
            </a:r>
            <a:r>
              <a:rPr lang="en-US" sz="2400" err="1">
                <a:solidFill>
                  <a:schemeClr val="tx2"/>
                </a:solidFill>
              </a:rPr>
              <a:t>bewoner</a:t>
            </a:r>
            <a:r>
              <a:rPr lang="en-US" sz="2400">
                <a:solidFill>
                  <a:schemeClr val="tx2"/>
                </a:solidFill>
              </a:rPr>
              <a:t> </a:t>
            </a:r>
            <a:r>
              <a:rPr lang="en-US" sz="2400" err="1">
                <a:solidFill>
                  <a:schemeClr val="tx2"/>
                </a:solidFill>
              </a:rPr>
              <a:t>mogelijk</a:t>
            </a:r>
            <a:r>
              <a:rPr lang="en-US" sz="2400">
                <a:solidFill>
                  <a:schemeClr val="tx2"/>
                </a:solidFill>
              </a:rPr>
              <a:t> </a:t>
            </a:r>
            <a:r>
              <a:rPr lang="en-US" sz="2400" err="1">
                <a:solidFill>
                  <a:schemeClr val="tx2"/>
                </a:solidFill>
              </a:rPr>
              <a:t>binnen</a:t>
            </a:r>
            <a:r>
              <a:rPr lang="en-US" sz="2400">
                <a:solidFill>
                  <a:schemeClr val="tx2"/>
                </a:solidFill>
              </a:rPr>
              <a:t> </a:t>
            </a:r>
            <a:r>
              <a:rPr lang="en-US" sz="2400" err="1">
                <a:solidFill>
                  <a:schemeClr val="tx2"/>
                </a:solidFill>
              </a:rPr>
              <a:t>jaar</a:t>
            </a:r>
            <a:r>
              <a:rPr lang="en-US" sz="2400">
                <a:solidFill>
                  <a:schemeClr val="tx2"/>
                </a:solidFill>
              </a:rPr>
              <a:t> </a:t>
            </a:r>
            <a:r>
              <a:rPr lang="en-US" sz="2400" err="1">
                <a:solidFill>
                  <a:schemeClr val="tx2"/>
                </a:solidFill>
              </a:rPr>
              <a:t>overlijdt</a:t>
            </a:r>
            <a:r>
              <a:rPr lang="en-US" sz="2400">
                <a:solidFill>
                  <a:schemeClr val="tx2"/>
                </a:solidFill>
              </a:rPr>
              <a:t> (</a:t>
            </a:r>
            <a:r>
              <a:rPr lang="en-US" sz="2400" err="1">
                <a:solidFill>
                  <a:schemeClr val="tx2"/>
                </a:solidFill>
              </a:rPr>
              <a:t>m.b.v</a:t>
            </a:r>
            <a:r>
              <a:rPr lang="en-US" sz="2400">
                <a:solidFill>
                  <a:schemeClr val="tx2"/>
                </a:solidFill>
              </a:rPr>
              <a:t>. </a:t>
            </a:r>
            <a:r>
              <a:rPr lang="en-US" sz="2400" err="1">
                <a:solidFill>
                  <a:schemeClr val="tx2"/>
                </a:solidFill>
              </a:rPr>
              <a:t>stellen</a:t>
            </a:r>
            <a:r>
              <a:rPr lang="en-US" sz="2400">
                <a:solidFill>
                  <a:schemeClr val="tx2"/>
                </a:solidFill>
              </a:rPr>
              <a:t> Surprise Question)</a:t>
            </a:r>
          </a:p>
          <a:p>
            <a:pPr marL="457200" indent="-457200">
              <a:lnSpc>
                <a:spcPct val="90000"/>
              </a:lnSpc>
              <a:spcAft>
                <a:spcPts val="600"/>
              </a:spcAft>
              <a:buAutoNum type="arabicParenR"/>
            </a:pPr>
            <a:r>
              <a:rPr lang="en-US" sz="2400" err="1">
                <a:solidFill>
                  <a:schemeClr val="tx2"/>
                </a:solidFill>
              </a:rPr>
              <a:t>Klinische</a:t>
            </a:r>
            <a:r>
              <a:rPr lang="en-US" sz="2400">
                <a:solidFill>
                  <a:schemeClr val="tx2"/>
                </a:solidFill>
              </a:rPr>
              <a:t> </a:t>
            </a:r>
            <a:r>
              <a:rPr lang="en-US" sz="2400" err="1">
                <a:solidFill>
                  <a:schemeClr val="tx2"/>
                </a:solidFill>
              </a:rPr>
              <a:t>beoordeling</a:t>
            </a:r>
            <a:r>
              <a:rPr lang="en-US" sz="2400">
                <a:solidFill>
                  <a:schemeClr val="tx2"/>
                </a:solidFill>
              </a:rPr>
              <a:t> van </a:t>
            </a:r>
            <a:r>
              <a:rPr lang="en-US" sz="2400" err="1">
                <a:solidFill>
                  <a:schemeClr val="tx2"/>
                </a:solidFill>
              </a:rPr>
              <a:t>achteruitgang</a:t>
            </a:r>
            <a:r>
              <a:rPr lang="en-US" sz="2400">
                <a:solidFill>
                  <a:schemeClr val="tx2"/>
                </a:solidFill>
              </a:rPr>
              <a:t> </a:t>
            </a:r>
            <a:r>
              <a:rPr lang="en-US" sz="2400" err="1">
                <a:solidFill>
                  <a:schemeClr val="tx2"/>
                </a:solidFill>
              </a:rPr>
              <a:t>gezondheid</a:t>
            </a:r>
            <a:endParaRPr lang="en-US" sz="2400">
              <a:solidFill>
                <a:schemeClr val="tx2"/>
              </a:solidFill>
            </a:endParaRPr>
          </a:p>
          <a:p>
            <a:pPr marL="457200" indent="-457200">
              <a:lnSpc>
                <a:spcPct val="90000"/>
              </a:lnSpc>
              <a:spcAft>
                <a:spcPts val="600"/>
              </a:spcAft>
              <a:buAutoNum type="arabicParenR"/>
            </a:pPr>
            <a:r>
              <a:rPr lang="en-US" sz="2400">
                <a:solidFill>
                  <a:schemeClr val="tx2"/>
                </a:solidFill>
              </a:rPr>
              <a:t>Andere (</a:t>
            </a:r>
            <a:r>
              <a:rPr lang="en-US" sz="2400" err="1">
                <a:solidFill>
                  <a:schemeClr val="tx2"/>
                </a:solidFill>
              </a:rPr>
              <a:t>beoordelings</a:t>
            </a:r>
            <a:r>
              <a:rPr lang="en-US" sz="2400">
                <a:solidFill>
                  <a:schemeClr val="tx2"/>
                </a:solidFill>
              </a:rPr>
              <a:t>)</a:t>
            </a:r>
            <a:r>
              <a:rPr lang="en-US" sz="2400" err="1">
                <a:solidFill>
                  <a:schemeClr val="tx2"/>
                </a:solidFill>
              </a:rPr>
              <a:t>instrumenten</a:t>
            </a:r>
            <a:r>
              <a:rPr lang="en-US" sz="2400">
                <a:solidFill>
                  <a:schemeClr val="tx2"/>
                </a:solidFill>
              </a:rPr>
              <a:t> </a:t>
            </a:r>
            <a:r>
              <a:rPr lang="en-US" sz="2400" err="1">
                <a:solidFill>
                  <a:schemeClr val="tx2"/>
                </a:solidFill>
              </a:rPr>
              <a:t>welke</a:t>
            </a:r>
            <a:r>
              <a:rPr lang="en-US" sz="2400">
                <a:solidFill>
                  <a:schemeClr val="tx2"/>
                </a:solidFill>
              </a:rPr>
              <a:t> </a:t>
            </a:r>
            <a:r>
              <a:rPr lang="en-US" sz="2400" err="1">
                <a:solidFill>
                  <a:schemeClr val="tx2"/>
                </a:solidFill>
              </a:rPr>
              <a:t>inzicht</a:t>
            </a:r>
            <a:r>
              <a:rPr lang="en-US" sz="2400">
                <a:solidFill>
                  <a:schemeClr val="tx2"/>
                </a:solidFill>
              </a:rPr>
              <a:t> </a:t>
            </a:r>
            <a:r>
              <a:rPr lang="en-US" sz="2400" err="1">
                <a:solidFill>
                  <a:schemeClr val="tx2"/>
                </a:solidFill>
              </a:rPr>
              <a:t>geven</a:t>
            </a:r>
            <a:r>
              <a:rPr lang="en-US" sz="2400">
                <a:solidFill>
                  <a:schemeClr val="tx2"/>
                </a:solidFill>
              </a:rPr>
              <a:t> in </a:t>
            </a:r>
            <a:r>
              <a:rPr lang="en-US" sz="2400" err="1">
                <a:solidFill>
                  <a:schemeClr val="tx2"/>
                </a:solidFill>
              </a:rPr>
              <a:t>achteruitgang</a:t>
            </a:r>
            <a:br>
              <a:rPr lang="en-US" sz="2400">
                <a:solidFill>
                  <a:schemeClr val="tx2"/>
                </a:solidFill>
              </a:rPr>
            </a:br>
            <a:endParaRPr lang="en-US" sz="2400">
              <a:solidFill>
                <a:schemeClr val="tx2"/>
              </a:solidFill>
            </a:endParaRPr>
          </a:p>
        </p:txBody>
      </p:sp>
      <p:sp>
        <p:nvSpPr>
          <p:cNvPr id="8" name="Tekstvak 7">
            <a:extLst>
              <a:ext uri="{FF2B5EF4-FFF2-40B4-BE49-F238E27FC236}">
                <a16:creationId xmlns:a16="http://schemas.microsoft.com/office/drawing/2014/main" id="{0131C711-A8D2-4559-ACFD-41B5AB636EB0}"/>
              </a:ext>
            </a:extLst>
          </p:cNvPr>
          <p:cNvSpPr txBox="1"/>
          <p:nvPr/>
        </p:nvSpPr>
        <p:spPr>
          <a:xfrm>
            <a:off x="5323562" y="3121702"/>
            <a:ext cx="6337054" cy="3463858"/>
          </a:xfrm>
          <a:prstGeom prst="rect">
            <a:avLst/>
          </a:prstGeom>
        </p:spPr>
        <p:txBody>
          <a:bodyPr vert="horz" lIns="91440" tIns="45720" rIns="91440" bIns="45720" rtlCol="0" anchor="b">
            <a:noAutofit/>
          </a:bodyPr>
          <a:lstStyle/>
          <a:p>
            <a:pPr>
              <a:lnSpc>
                <a:spcPct val="90000"/>
              </a:lnSpc>
              <a:spcBef>
                <a:spcPts val="1000"/>
              </a:spcBef>
            </a:pPr>
            <a:endParaRPr lang="en-US" b="1" kern="1200">
              <a:solidFill>
                <a:schemeClr val="tx2"/>
              </a:solidFill>
              <a:latin typeface="+mn-lt"/>
              <a:ea typeface="+mn-ea"/>
              <a:cs typeface="+mn-cs"/>
            </a:endParaRPr>
          </a:p>
        </p:txBody>
      </p:sp>
    </p:spTree>
    <p:extLst>
      <p:ext uri="{BB962C8B-B14F-4D97-AF65-F5344CB8AC3E}">
        <p14:creationId xmlns:p14="http://schemas.microsoft.com/office/powerpoint/2010/main" val="323309022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TotalTime>
  <Words>3819</Words>
  <Application>Microsoft Office PowerPoint</Application>
  <PresentationFormat>Breedbeeld</PresentationFormat>
  <Paragraphs>246</Paragraphs>
  <Slides>22</Slides>
  <Notes>22</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22</vt:i4>
      </vt:variant>
    </vt:vector>
  </HeadingPairs>
  <TitlesOfParts>
    <vt:vector size="31" baseType="lpstr">
      <vt:lpstr>Aptos</vt:lpstr>
      <vt:lpstr>Aptos Display</vt:lpstr>
      <vt:lpstr>Arial</vt:lpstr>
      <vt:lpstr>Arial,Sans-Serif</vt:lpstr>
      <vt:lpstr>Calibri</vt:lpstr>
      <vt:lpstr>Calibri Light</vt:lpstr>
      <vt:lpstr>Verdana</vt:lpstr>
      <vt:lpstr>Kantoorthema</vt:lpstr>
      <vt:lpstr>1_Kantoorthema</vt:lpstr>
      <vt:lpstr>PowerPoint-presentatie</vt:lpstr>
      <vt:lpstr>PACE-NL Programma sluit aan bij </vt:lpstr>
      <vt:lpstr>Doelen van het PACE-NL Programma</vt:lpstr>
      <vt:lpstr>Het Zorgpad Palliatieve Zorg</vt:lpstr>
      <vt:lpstr>Wat is palliatieve zorg?</vt:lpstr>
      <vt:lpstr>Waar richten we ons op in                               de palliatieve fase?</vt:lpstr>
      <vt:lpstr>De vier fasen van palliatieve zorg</vt:lpstr>
      <vt:lpstr>Markeren verhoogde kwetsbaarheid</vt:lpstr>
      <vt:lpstr>Verhoogde kwetsbaarheid</vt:lpstr>
      <vt:lpstr>PowerPoint-presentatie</vt:lpstr>
      <vt:lpstr>Stervensfase De laatste dagen van het leven. Er is sprake van een onomkeerbaar fysiologisch proces, waardoor het overlijden aanstaande is. </vt:lpstr>
      <vt:lpstr>Stervensfase  </vt:lpstr>
      <vt:lpstr>Zorgpad  Stervensfase</vt:lpstr>
      <vt:lpstr>Meerwaarde van medici  in palliatieve fase </vt:lpstr>
      <vt:lpstr>Meerwaarde van paramedici  in palliatieve fase </vt:lpstr>
      <vt:lpstr>Vervolg - Meerwaarde van paramedici  in palliatieve fase </vt:lpstr>
      <vt:lpstr>PowerPoint-presentatie</vt:lpstr>
      <vt:lpstr>Het Zorgpad Palliatieve Zorg</vt:lpstr>
      <vt:lpstr>PACE-NL Programma wordt  op de locatie zo doorlopen:</vt:lpstr>
      <vt:lpstr>Vervolg - PACE-NL Programma wordt  op de locatie zo doorlopen:</vt:lpstr>
      <vt:lpstr>Vervolg - PACE-NL Programma wordt  op de locatie zo doorlopen:</vt:lpstr>
      <vt:lpstr>Dank voor jullie aandacht!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Anneke Francke</dc:creator>
  <cp:lastModifiedBy>Yvonne de Man</cp:lastModifiedBy>
  <cp:revision>30</cp:revision>
  <dcterms:created xsi:type="dcterms:W3CDTF">2025-10-02T10:54:27Z</dcterms:created>
  <dcterms:modified xsi:type="dcterms:W3CDTF">2026-05-28T09:03:57Z</dcterms:modified>
</cp:coreProperties>
</file>