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4"/>
  </p:sldMasterIdLst>
  <p:notesMasterIdLst>
    <p:notesMasterId r:id="rId26"/>
  </p:notesMasterIdLst>
  <p:sldIdLst>
    <p:sldId id="302" r:id="rId5"/>
    <p:sldId id="275" r:id="rId6"/>
    <p:sldId id="278" r:id="rId7"/>
    <p:sldId id="304" r:id="rId8"/>
    <p:sldId id="305" r:id="rId9"/>
    <p:sldId id="306" r:id="rId10"/>
    <p:sldId id="307" r:id="rId11"/>
    <p:sldId id="308" r:id="rId12"/>
    <p:sldId id="277" r:id="rId13"/>
    <p:sldId id="309" r:id="rId14"/>
    <p:sldId id="310" r:id="rId15"/>
    <p:sldId id="303" r:id="rId16"/>
    <p:sldId id="343" r:id="rId17"/>
    <p:sldId id="311" r:id="rId18"/>
    <p:sldId id="312" r:id="rId19"/>
    <p:sldId id="292" r:id="rId20"/>
    <p:sldId id="340" r:id="rId21"/>
    <p:sldId id="328" r:id="rId22"/>
    <p:sldId id="329" r:id="rId23"/>
    <p:sldId id="258" r:id="rId24"/>
    <p:sldId id="315"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5CC"/>
    <a:srgbClr val="68CACF"/>
    <a:srgbClr val="4DBCC6"/>
    <a:srgbClr val="3BA2B3"/>
    <a:srgbClr val="0073A0"/>
    <a:srgbClr val="102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094" autoAdjust="0"/>
  </p:normalViewPr>
  <p:slideViewPr>
    <p:cSldViewPr>
      <p:cViewPr varScale="1">
        <p:scale>
          <a:sx n="74" d="100"/>
          <a:sy n="74" d="100"/>
        </p:scale>
        <p:origin x="3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de Man" userId="MwX4+Gps8EA3/Vrx95A9/dw4fdvuUl+FH5JbSLcldjg=" providerId="None" clId="Web-{BEA225C0-15D7-46B6-B3F5-6B6F46AA1B15}"/>
    <pc:docChg chg="addSld modSld sldOrd">
      <pc:chgData name="Yvonne de Man" userId="MwX4+Gps8EA3/Vrx95A9/dw4fdvuUl+FH5JbSLcldjg=" providerId="None" clId="Web-{BEA225C0-15D7-46B6-B3F5-6B6F46AA1B15}" dt="2026-02-26T14:19:15.757" v="43"/>
      <pc:docMkLst>
        <pc:docMk/>
      </pc:docMkLst>
      <pc:sldChg chg="addSp delSp modSp">
        <pc:chgData name="Yvonne de Man" userId="MwX4+Gps8EA3/Vrx95A9/dw4fdvuUl+FH5JbSLcldjg=" providerId="None" clId="Web-{BEA225C0-15D7-46B6-B3F5-6B6F46AA1B15}" dt="2026-02-26T14:17:41.098" v="27" actId="1076"/>
        <pc:sldMkLst>
          <pc:docMk/>
          <pc:sldMk cId="815581279" sldId="292"/>
        </pc:sldMkLst>
        <pc:graphicFrameChg chg="add mod">
          <ac:chgData name="Yvonne de Man" userId="MwX4+Gps8EA3/Vrx95A9/dw4fdvuUl+FH5JbSLcldjg=" providerId="None" clId="Web-{BEA225C0-15D7-46B6-B3F5-6B6F46AA1B15}" dt="2026-02-26T14:17:41.098" v="27" actId="1076"/>
          <ac:graphicFrameMkLst>
            <pc:docMk/>
            <pc:sldMk cId="815581279" sldId="292"/>
            <ac:graphicFrameMk id="22" creationId="{CD5C0A9C-84F4-3464-7B9D-6FCF1DA249CB}"/>
          </ac:graphicFrameMkLst>
        </pc:graphicFrameChg>
      </pc:sldChg>
      <pc:sldChg chg="modNotes">
        <pc:chgData name="Yvonne de Man" userId="MwX4+Gps8EA3/Vrx95A9/dw4fdvuUl+FH5JbSLcldjg=" providerId="None" clId="Web-{BEA225C0-15D7-46B6-B3F5-6B6F46AA1B15}" dt="2026-02-26T14:17:32.222" v="24"/>
        <pc:sldMkLst>
          <pc:docMk/>
          <pc:sldMk cId="658726455" sldId="303"/>
        </pc:sldMkLst>
      </pc:sldChg>
      <pc:sldChg chg="modNotes">
        <pc:chgData name="Yvonne de Man" userId="MwX4+Gps8EA3/Vrx95A9/dw4fdvuUl+FH5JbSLcldjg=" providerId="None" clId="Web-{BEA225C0-15D7-46B6-B3F5-6B6F46AA1B15}" dt="2026-02-26T14:19:15.757" v="43"/>
        <pc:sldMkLst>
          <pc:docMk/>
          <pc:sldMk cId="279722492" sldId="340"/>
        </pc:sldMkLst>
      </pc:sldChg>
      <pc:sldChg chg="add ord modNotes">
        <pc:chgData name="Yvonne de Man" userId="MwX4+Gps8EA3/Vrx95A9/dw4fdvuUl+FH5JbSLcldjg=" providerId="None" clId="Web-{BEA225C0-15D7-46B6-B3F5-6B6F46AA1B15}" dt="2026-02-26T13:58:53.500" v="7"/>
        <pc:sldMkLst>
          <pc:docMk/>
          <pc:sldMk cId="2276508673" sldId="343"/>
        </pc:sldMkLst>
      </pc:sldChg>
    </pc:docChg>
  </pc:docChgLst>
  <pc:docChgLst>
    <pc:chgData name="Sandra Schilder" userId="pDHLxDGlP6CEr+Py+FC+nwBcrVXTpzDPSPOQbneonQM=" providerId="None" clId="Web-{1DE58ADA-BD45-430C-8D2E-31F27AC015EA}"/>
    <pc:docChg chg="modSld">
      <pc:chgData name="Sandra Schilder" userId="pDHLxDGlP6CEr+Py+FC+nwBcrVXTpzDPSPOQbneonQM=" providerId="None" clId="Web-{1DE58ADA-BD45-430C-8D2E-31F27AC015EA}" dt="2026-03-10T10:50:02.431" v="173"/>
      <pc:docMkLst>
        <pc:docMk/>
      </pc:docMkLst>
      <pc:sldChg chg="modNotes">
        <pc:chgData name="Sandra Schilder" userId="pDHLxDGlP6CEr+Py+FC+nwBcrVXTpzDPSPOQbneonQM=" providerId="None" clId="Web-{1DE58ADA-BD45-430C-8D2E-31F27AC015EA}" dt="2026-03-10T10:50:02.431" v="173"/>
        <pc:sldMkLst>
          <pc:docMk/>
          <pc:sldMk cId="815581279" sldId="292"/>
        </pc:sldMkLst>
      </pc:sldChg>
    </pc:docChg>
  </pc:docChgLst>
  <pc:docChgLst>
    <pc:chgData name="Yvonne de Man" userId="MwX4+Gps8EA3/Vrx95A9/dw4fdvuUl+FH5JbSLcldjg=" providerId="None" clId="Web-{C2B2ED94-0536-4AA9-9F74-69AC474C588F}"/>
    <pc:docChg chg="addSld delSld modSld">
      <pc:chgData name="Yvonne de Man" userId="MwX4+Gps8EA3/Vrx95A9/dw4fdvuUl+FH5JbSLcldjg=" providerId="None" clId="Web-{C2B2ED94-0536-4AA9-9F74-69AC474C588F}" dt="2026-02-25T14:50:02.508" v="27"/>
      <pc:docMkLst>
        <pc:docMk/>
      </pc:docMkLst>
      <pc:sldChg chg="add">
        <pc:chgData name="Yvonne de Man" userId="MwX4+Gps8EA3/Vrx95A9/dw4fdvuUl+FH5JbSLcldjg=" providerId="None" clId="Web-{C2B2ED94-0536-4AA9-9F74-69AC474C588F}" dt="2026-02-25T14:49:44.148" v="25"/>
        <pc:sldMkLst>
          <pc:docMk/>
          <pc:sldMk cId="718593231" sldId="258"/>
        </pc:sldMkLst>
      </pc:sldChg>
      <pc:sldChg chg="modNotes">
        <pc:chgData name="Yvonne de Man" userId="MwX4+Gps8EA3/Vrx95A9/dw4fdvuUl+FH5JbSLcldjg=" providerId="None" clId="Web-{C2B2ED94-0536-4AA9-9F74-69AC474C588F}" dt="2026-02-25T14:50:02.508" v="27"/>
        <pc:sldMkLst>
          <pc:docMk/>
          <pc:sldMk cId="3057808254" sldId="315"/>
        </pc:sldMkLst>
      </pc:sldChg>
      <pc:sldChg chg="addSp delSp modSp">
        <pc:chgData name="Yvonne de Man" userId="MwX4+Gps8EA3/Vrx95A9/dw4fdvuUl+FH5JbSLcldjg=" providerId="None" clId="Web-{C2B2ED94-0536-4AA9-9F74-69AC474C588F}" dt="2026-02-25T14:49:14.241" v="24"/>
        <pc:sldMkLst>
          <pc:docMk/>
          <pc:sldMk cId="191034196" sldId="329"/>
        </pc:sldMkLst>
      </pc:sldChg>
      <pc:sldChg chg="modSp">
        <pc:chgData name="Yvonne de Man" userId="MwX4+Gps8EA3/Vrx95A9/dw4fdvuUl+FH5JbSLcldjg=" providerId="None" clId="Web-{C2B2ED94-0536-4AA9-9F74-69AC474C588F}" dt="2026-02-25T13:31:07.131" v="7" actId="20577"/>
        <pc:sldMkLst>
          <pc:docMk/>
          <pc:sldMk cId="279722492" sldId="340"/>
        </pc:sldMkLst>
        <pc:spChg chg="mod">
          <ac:chgData name="Yvonne de Man" userId="MwX4+Gps8EA3/Vrx95A9/dw4fdvuUl+FH5JbSLcldjg=" providerId="None" clId="Web-{C2B2ED94-0536-4AA9-9F74-69AC474C588F}" dt="2026-02-25T13:31:07.131" v="7" actId="20577"/>
          <ac:spMkLst>
            <pc:docMk/>
            <pc:sldMk cId="279722492" sldId="340"/>
            <ac:spMk id="2" creationId="{AFE2354C-E726-54C6-7126-314650D18A66}"/>
          </ac:spMkLst>
        </pc:spChg>
        <pc:spChg chg="mod">
          <ac:chgData name="Yvonne de Man" userId="MwX4+Gps8EA3/Vrx95A9/dw4fdvuUl+FH5JbSLcldjg=" providerId="None" clId="Web-{C2B2ED94-0536-4AA9-9F74-69AC474C588F}" dt="2026-02-25T13:18:05.479" v="4" actId="20577"/>
          <ac:spMkLst>
            <pc:docMk/>
            <pc:sldMk cId="279722492" sldId="340"/>
            <ac:spMk id="34" creationId="{2E6E7E4D-86C5-39E2-1F2E-BC4C32B6F5E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FED36-7D13-4320-934C-310CBB4DC143}" type="doc">
      <dgm:prSet loTypeId="urn:microsoft.com/office/officeart/2016/7/layout/LinearBlockProcessNumbered" loCatId="process" qsTypeId="urn:microsoft.com/office/officeart/2005/8/quickstyle/simple4" qsCatId="simple" csTypeId="urn:microsoft.com/office/officeart/2005/8/colors/colorful5" csCatId="colorful" phldr="1"/>
      <dgm:spPr/>
      <dgm:t>
        <a:bodyPr/>
        <a:lstStyle/>
        <a:p>
          <a:endParaRPr lang="en-US"/>
        </a:p>
      </dgm:t>
    </dgm:pt>
    <dgm:pt modelId="{82568172-B409-48B8-B3DD-E73BBDFD460C}">
      <dgm:prSet/>
      <dgm:spPr>
        <a:solidFill>
          <a:srgbClr val="102F75"/>
        </a:solidFill>
      </dgm:spPr>
      <dgm:t>
        <a:bodyPr/>
        <a:lstStyle/>
        <a:p>
          <a:r>
            <a:rPr lang="nl-NL" b="1" dirty="0"/>
            <a:t>Implementatie van het Zorgpad Palliatieve Zorg waardoor:</a:t>
          </a:r>
          <a:endParaRPr lang="en-US" dirty="0"/>
        </a:p>
      </dgm:t>
    </dgm:pt>
    <dgm:pt modelId="{39D1ED7B-186E-4DA2-B6A2-22C76EB25196}" type="parTrans" cxnId="{BF8AAE15-F6F4-42B1-B9FC-F4B2ABD3D91C}">
      <dgm:prSet/>
      <dgm:spPr/>
      <dgm:t>
        <a:bodyPr/>
        <a:lstStyle/>
        <a:p>
          <a:endParaRPr lang="en-US"/>
        </a:p>
      </dgm:t>
    </dgm:pt>
    <dgm:pt modelId="{F4AF94C9-896A-4468-A197-DAC0C529FBA5}" type="sibTrans" cxnId="{BF8AAE15-F6F4-42B1-B9FC-F4B2ABD3D91C}">
      <dgm:prSet phldrT="01" phldr="0"/>
      <dgm:spPr/>
      <dgm:t>
        <a:bodyPr/>
        <a:lstStyle/>
        <a:p>
          <a:r>
            <a:rPr lang="en-US"/>
            <a:t>01</a:t>
          </a:r>
        </a:p>
      </dgm:t>
    </dgm:pt>
    <dgm:pt modelId="{FEA82A8A-75A1-4700-BE81-26A0368C4533}">
      <dgm:prSet/>
      <dgm:spPr>
        <a:solidFill>
          <a:srgbClr val="0073A0"/>
        </a:solidFill>
      </dgm:spPr>
      <dgm:t>
        <a:bodyPr/>
        <a:lstStyle/>
        <a:p>
          <a:r>
            <a:rPr lang="nl-NL" b="1" dirty="0"/>
            <a:t>Bewoners krijgen op tijd goede palliatieve zorg </a:t>
          </a:r>
          <a:endParaRPr lang="en-US" dirty="0"/>
        </a:p>
      </dgm:t>
    </dgm:pt>
    <dgm:pt modelId="{7A6A4905-3A3D-4A88-8AC3-5528DD3F14BA}" type="parTrans" cxnId="{F4696BF2-36E9-4D06-AE22-9ABA7D6AF363}">
      <dgm:prSet/>
      <dgm:spPr/>
      <dgm:t>
        <a:bodyPr/>
        <a:lstStyle/>
        <a:p>
          <a:endParaRPr lang="en-US"/>
        </a:p>
      </dgm:t>
    </dgm:pt>
    <dgm:pt modelId="{49C4C176-4CB5-4802-8762-3092A14CFC1D}" type="sibTrans" cxnId="{F4696BF2-36E9-4D06-AE22-9ABA7D6AF363}">
      <dgm:prSet phldrT="02" phldr="0"/>
      <dgm:spPr/>
      <dgm:t>
        <a:bodyPr/>
        <a:lstStyle/>
        <a:p>
          <a:r>
            <a:rPr lang="en-US"/>
            <a:t>02</a:t>
          </a:r>
        </a:p>
      </dgm:t>
    </dgm:pt>
    <dgm:pt modelId="{9BB9540C-47F8-4476-864D-5A3DB01C5600}">
      <dgm:prSet/>
      <dgm:spPr>
        <a:solidFill>
          <a:srgbClr val="3BA2B3"/>
        </a:solidFill>
      </dgm:spPr>
      <dgm:t>
        <a:bodyPr/>
        <a:lstStyle/>
        <a:p>
          <a:pPr rtl="0"/>
          <a:r>
            <a:rPr lang="nl-NL" b="1" dirty="0">
              <a:latin typeface="+mn-lt"/>
            </a:rPr>
            <a:t>Zorgteam zit op één lijn, ook met de behandelaren.</a:t>
          </a:r>
          <a:endParaRPr lang="en-US" dirty="0">
            <a:latin typeface="+mn-lt"/>
          </a:endParaRPr>
        </a:p>
      </dgm:t>
    </dgm:pt>
    <dgm:pt modelId="{E9609538-54D3-4C16-909C-59F396E638BC}" type="parTrans" cxnId="{17D5B1AB-ACA2-48DC-9D0F-C26708A76228}">
      <dgm:prSet/>
      <dgm:spPr/>
      <dgm:t>
        <a:bodyPr/>
        <a:lstStyle/>
        <a:p>
          <a:endParaRPr lang="en-US"/>
        </a:p>
      </dgm:t>
    </dgm:pt>
    <dgm:pt modelId="{6671B306-D4B8-4152-B92B-1E0B0C9FC64C}" type="sibTrans" cxnId="{17D5B1AB-ACA2-48DC-9D0F-C26708A76228}">
      <dgm:prSet phldrT="03" phldr="0"/>
      <dgm:spPr/>
      <dgm:t>
        <a:bodyPr/>
        <a:lstStyle/>
        <a:p>
          <a:r>
            <a:rPr lang="en-US"/>
            <a:t>03</a:t>
          </a:r>
        </a:p>
      </dgm:t>
    </dgm:pt>
    <dgm:pt modelId="{9BBF50EC-85AF-4827-8CF8-EB9D64A335BD}">
      <dgm:prSet/>
      <dgm:spPr>
        <a:solidFill>
          <a:srgbClr val="4DBCC6"/>
        </a:solidFill>
      </dgm:spPr>
      <dgm:t>
        <a:bodyPr/>
        <a:lstStyle/>
        <a:p>
          <a:pPr rtl="0"/>
          <a:r>
            <a:rPr lang="nl-NL" b="1" dirty="0"/>
            <a:t>Samen signaleren zij achteruitgang</a:t>
          </a:r>
          <a:endParaRPr lang="en-US" dirty="0"/>
        </a:p>
      </dgm:t>
    </dgm:pt>
    <dgm:pt modelId="{8429F2CD-D803-4246-9231-9A66D2B08D9E}" type="parTrans" cxnId="{CCB8087A-034D-4626-B42D-04D59758E1F4}">
      <dgm:prSet/>
      <dgm:spPr/>
      <dgm:t>
        <a:bodyPr/>
        <a:lstStyle/>
        <a:p>
          <a:endParaRPr lang="en-US"/>
        </a:p>
      </dgm:t>
    </dgm:pt>
    <dgm:pt modelId="{C289A158-90E9-4361-9E51-2E740AC92775}" type="sibTrans" cxnId="{CCB8087A-034D-4626-B42D-04D59758E1F4}">
      <dgm:prSet phldrT="04" phldr="0"/>
      <dgm:spPr/>
      <dgm:t>
        <a:bodyPr/>
        <a:lstStyle/>
        <a:p>
          <a:r>
            <a:rPr lang="en-US"/>
            <a:t>04</a:t>
          </a:r>
        </a:p>
      </dgm:t>
    </dgm:pt>
    <dgm:pt modelId="{FB61F806-65C9-40B6-8061-BAFF2A0DE1E2}">
      <dgm:prSet/>
      <dgm:spPr>
        <a:solidFill>
          <a:srgbClr val="85D5CC"/>
        </a:solidFill>
      </dgm:spPr>
      <dgm:t>
        <a:bodyPr/>
        <a:lstStyle/>
        <a:p>
          <a:r>
            <a:rPr lang="nl-NL" b="1" dirty="0"/>
            <a:t>Familie wordt meegenomen in het proces</a:t>
          </a:r>
          <a:br>
            <a:rPr lang="nl-NL" dirty="0"/>
          </a:br>
          <a:endParaRPr lang="en-US" dirty="0"/>
        </a:p>
      </dgm:t>
    </dgm:pt>
    <dgm:pt modelId="{BAF92793-4157-43EF-9915-733898D9C49B}" type="parTrans" cxnId="{28977B23-2B3B-45A8-912B-3CB885AA694D}">
      <dgm:prSet/>
      <dgm:spPr/>
      <dgm:t>
        <a:bodyPr/>
        <a:lstStyle/>
        <a:p>
          <a:endParaRPr lang="en-US"/>
        </a:p>
      </dgm:t>
    </dgm:pt>
    <dgm:pt modelId="{5DE45242-FA8C-4A3A-8254-CE227C083910}" type="sibTrans" cxnId="{28977B23-2B3B-45A8-912B-3CB885AA694D}">
      <dgm:prSet phldrT="05" phldr="0"/>
      <dgm:spPr/>
      <dgm:t>
        <a:bodyPr/>
        <a:lstStyle/>
        <a:p>
          <a:r>
            <a:rPr lang="en-US"/>
            <a:t>05</a:t>
          </a:r>
        </a:p>
      </dgm:t>
    </dgm:pt>
    <dgm:pt modelId="{43670017-2024-4CCC-9475-C691CBF25B5F}" type="pres">
      <dgm:prSet presAssocID="{50EFED36-7D13-4320-934C-310CBB4DC143}" presName="Name0" presStyleCnt="0">
        <dgm:presLayoutVars>
          <dgm:animLvl val="lvl"/>
          <dgm:resizeHandles val="exact"/>
        </dgm:presLayoutVars>
      </dgm:prSet>
      <dgm:spPr/>
    </dgm:pt>
    <dgm:pt modelId="{F21E036E-B3D9-4E35-AC69-D74165A695BA}" type="pres">
      <dgm:prSet presAssocID="{82568172-B409-48B8-B3DD-E73BBDFD460C}" presName="compositeNode" presStyleCnt="0">
        <dgm:presLayoutVars>
          <dgm:bulletEnabled val="1"/>
        </dgm:presLayoutVars>
      </dgm:prSet>
      <dgm:spPr/>
    </dgm:pt>
    <dgm:pt modelId="{F8FE7AF0-4B94-48D6-864C-B96BE314278A}" type="pres">
      <dgm:prSet presAssocID="{82568172-B409-48B8-B3DD-E73BBDFD460C}" presName="bgRect" presStyleLbl="alignNode1" presStyleIdx="0" presStyleCnt="5"/>
      <dgm:spPr/>
    </dgm:pt>
    <dgm:pt modelId="{503653C8-61A7-47BE-9A30-B8EF8B19C44C}" type="pres">
      <dgm:prSet presAssocID="{F4AF94C9-896A-4468-A197-DAC0C529FBA5}" presName="sibTransNodeRect" presStyleLbl="alignNode1" presStyleIdx="0" presStyleCnt="5">
        <dgm:presLayoutVars>
          <dgm:chMax val="0"/>
          <dgm:bulletEnabled val="1"/>
        </dgm:presLayoutVars>
      </dgm:prSet>
      <dgm:spPr/>
    </dgm:pt>
    <dgm:pt modelId="{96188233-BA9E-4039-AD54-DCE3B2E6DD60}" type="pres">
      <dgm:prSet presAssocID="{82568172-B409-48B8-B3DD-E73BBDFD460C}" presName="nodeRect" presStyleLbl="alignNode1" presStyleIdx="0" presStyleCnt="5">
        <dgm:presLayoutVars>
          <dgm:bulletEnabled val="1"/>
        </dgm:presLayoutVars>
      </dgm:prSet>
      <dgm:spPr/>
    </dgm:pt>
    <dgm:pt modelId="{F00C7E96-5D88-4378-A8D6-58CE244E446A}" type="pres">
      <dgm:prSet presAssocID="{F4AF94C9-896A-4468-A197-DAC0C529FBA5}" presName="sibTrans" presStyleCnt="0"/>
      <dgm:spPr/>
    </dgm:pt>
    <dgm:pt modelId="{ECC5A070-4C13-4C8B-B77A-D70117973FC7}" type="pres">
      <dgm:prSet presAssocID="{FEA82A8A-75A1-4700-BE81-26A0368C4533}" presName="compositeNode" presStyleCnt="0">
        <dgm:presLayoutVars>
          <dgm:bulletEnabled val="1"/>
        </dgm:presLayoutVars>
      </dgm:prSet>
      <dgm:spPr/>
    </dgm:pt>
    <dgm:pt modelId="{5919A8F0-B796-427E-9899-AC3F2A9F3AEB}" type="pres">
      <dgm:prSet presAssocID="{FEA82A8A-75A1-4700-BE81-26A0368C4533}" presName="bgRect" presStyleLbl="alignNode1" presStyleIdx="1" presStyleCnt="5"/>
      <dgm:spPr/>
    </dgm:pt>
    <dgm:pt modelId="{C663F3AD-1985-4E75-BD16-841774F439D1}" type="pres">
      <dgm:prSet presAssocID="{49C4C176-4CB5-4802-8762-3092A14CFC1D}" presName="sibTransNodeRect" presStyleLbl="alignNode1" presStyleIdx="1" presStyleCnt="5">
        <dgm:presLayoutVars>
          <dgm:chMax val="0"/>
          <dgm:bulletEnabled val="1"/>
        </dgm:presLayoutVars>
      </dgm:prSet>
      <dgm:spPr/>
    </dgm:pt>
    <dgm:pt modelId="{B6016952-15F3-4EC1-B637-301E6C3219B6}" type="pres">
      <dgm:prSet presAssocID="{FEA82A8A-75A1-4700-BE81-26A0368C4533}" presName="nodeRect" presStyleLbl="alignNode1" presStyleIdx="1" presStyleCnt="5">
        <dgm:presLayoutVars>
          <dgm:bulletEnabled val="1"/>
        </dgm:presLayoutVars>
      </dgm:prSet>
      <dgm:spPr/>
    </dgm:pt>
    <dgm:pt modelId="{03434E7B-3EEA-4453-B45C-B79344F8F459}" type="pres">
      <dgm:prSet presAssocID="{49C4C176-4CB5-4802-8762-3092A14CFC1D}" presName="sibTrans" presStyleCnt="0"/>
      <dgm:spPr/>
    </dgm:pt>
    <dgm:pt modelId="{EEFCCDFE-D1A5-46DA-8914-9CD1FC94A2CF}" type="pres">
      <dgm:prSet presAssocID="{9BB9540C-47F8-4476-864D-5A3DB01C5600}" presName="compositeNode" presStyleCnt="0">
        <dgm:presLayoutVars>
          <dgm:bulletEnabled val="1"/>
        </dgm:presLayoutVars>
      </dgm:prSet>
      <dgm:spPr/>
    </dgm:pt>
    <dgm:pt modelId="{77200579-D671-4054-9698-5B6993294ACF}" type="pres">
      <dgm:prSet presAssocID="{9BB9540C-47F8-4476-864D-5A3DB01C5600}" presName="bgRect" presStyleLbl="alignNode1" presStyleIdx="2" presStyleCnt="5"/>
      <dgm:spPr/>
    </dgm:pt>
    <dgm:pt modelId="{25B2237C-AEED-4739-9455-0D3C4B5B5A73}" type="pres">
      <dgm:prSet presAssocID="{6671B306-D4B8-4152-B92B-1E0B0C9FC64C}" presName="sibTransNodeRect" presStyleLbl="alignNode1" presStyleIdx="2" presStyleCnt="5">
        <dgm:presLayoutVars>
          <dgm:chMax val="0"/>
          <dgm:bulletEnabled val="1"/>
        </dgm:presLayoutVars>
      </dgm:prSet>
      <dgm:spPr/>
    </dgm:pt>
    <dgm:pt modelId="{8E9B5B48-1C20-4067-8E04-5897EC2A392C}" type="pres">
      <dgm:prSet presAssocID="{9BB9540C-47F8-4476-864D-5A3DB01C5600}" presName="nodeRect" presStyleLbl="alignNode1" presStyleIdx="2" presStyleCnt="5">
        <dgm:presLayoutVars>
          <dgm:bulletEnabled val="1"/>
        </dgm:presLayoutVars>
      </dgm:prSet>
      <dgm:spPr/>
    </dgm:pt>
    <dgm:pt modelId="{57F08EFA-85BC-44DF-AEB6-CCE3F026EDD8}" type="pres">
      <dgm:prSet presAssocID="{6671B306-D4B8-4152-B92B-1E0B0C9FC64C}" presName="sibTrans" presStyleCnt="0"/>
      <dgm:spPr/>
    </dgm:pt>
    <dgm:pt modelId="{17408A77-7E69-4240-8143-B7C03C83BA2E}" type="pres">
      <dgm:prSet presAssocID="{9BBF50EC-85AF-4827-8CF8-EB9D64A335BD}" presName="compositeNode" presStyleCnt="0">
        <dgm:presLayoutVars>
          <dgm:bulletEnabled val="1"/>
        </dgm:presLayoutVars>
      </dgm:prSet>
      <dgm:spPr/>
    </dgm:pt>
    <dgm:pt modelId="{C1B368E3-4AB4-444A-82E3-5BFE9AD5D4DC}" type="pres">
      <dgm:prSet presAssocID="{9BBF50EC-85AF-4827-8CF8-EB9D64A335BD}" presName="bgRect" presStyleLbl="alignNode1" presStyleIdx="3" presStyleCnt="5"/>
      <dgm:spPr/>
    </dgm:pt>
    <dgm:pt modelId="{BE4CAF43-9156-4D96-A035-67A1F202D159}" type="pres">
      <dgm:prSet presAssocID="{C289A158-90E9-4361-9E51-2E740AC92775}" presName="sibTransNodeRect" presStyleLbl="alignNode1" presStyleIdx="3" presStyleCnt="5">
        <dgm:presLayoutVars>
          <dgm:chMax val="0"/>
          <dgm:bulletEnabled val="1"/>
        </dgm:presLayoutVars>
      </dgm:prSet>
      <dgm:spPr/>
    </dgm:pt>
    <dgm:pt modelId="{580293EF-8580-4B9D-8695-ED26AB18858F}" type="pres">
      <dgm:prSet presAssocID="{9BBF50EC-85AF-4827-8CF8-EB9D64A335BD}" presName="nodeRect" presStyleLbl="alignNode1" presStyleIdx="3" presStyleCnt="5">
        <dgm:presLayoutVars>
          <dgm:bulletEnabled val="1"/>
        </dgm:presLayoutVars>
      </dgm:prSet>
      <dgm:spPr/>
    </dgm:pt>
    <dgm:pt modelId="{FF065512-CCEB-4CA0-B09D-B692CBAB0005}" type="pres">
      <dgm:prSet presAssocID="{C289A158-90E9-4361-9E51-2E740AC92775}" presName="sibTrans" presStyleCnt="0"/>
      <dgm:spPr/>
    </dgm:pt>
    <dgm:pt modelId="{15B206BE-365C-4C26-B169-0DBBE8DB8F2F}" type="pres">
      <dgm:prSet presAssocID="{FB61F806-65C9-40B6-8061-BAFF2A0DE1E2}" presName="compositeNode" presStyleCnt="0">
        <dgm:presLayoutVars>
          <dgm:bulletEnabled val="1"/>
        </dgm:presLayoutVars>
      </dgm:prSet>
      <dgm:spPr/>
    </dgm:pt>
    <dgm:pt modelId="{8A61BEFD-379D-48D0-AC2C-0CCF797693E6}" type="pres">
      <dgm:prSet presAssocID="{FB61F806-65C9-40B6-8061-BAFF2A0DE1E2}" presName="bgRect" presStyleLbl="alignNode1" presStyleIdx="4" presStyleCnt="5"/>
      <dgm:spPr/>
    </dgm:pt>
    <dgm:pt modelId="{A160EB4A-FDE3-45A0-9A5B-3E04F243F384}" type="pres">
      <dgm:prSet presAssocID="{5DE45242-FA8C-4A3A-8254-CE227C083910}" presName="sibTransNodeRect" presStyleLbl="alignNode1" presStyleIdx="4" presStyleCnt="5">
        <dgm:presLayoutVars>
          <dgm:chMax val="0"/>
          <dgm:bulletEnabled val="1"/>
        </dgm:presLayoutVars>
      </dgm:prSet>
      <dgm:spPr/>
    </dgm:pt>
    <dgm:pt modelId="{5A05F218-8BE4-4E12-9164-73D71A60C21E}" type="pres">
      <dgm:prSet presAssocID="{FB61F806-65C9-40B6-8061-BAFF2A0DE1E2}" presName="nodeRect" presStyleLbl="alignNode1" presStyleIdx="4" presStyleCnt="5">
        <dgm:presLayoutVars>
          <dgm:bulletEnabled val="1"/>
        </dgm:presLayoutVars>
      </dgm:prSet>
      <dgm:spPr/>
    </dgm:pt>
  </dgm:ptLst>
  <dgm:cxnLst>
    <dgm:cxn modelId="{E1FB350C-8B61-4EA4-90E5-1B52A6894F59}" type="presOf" srcId="{49C4C176-4CB5-4802-8762-3092A14CFC1D}" destId="{C663F3AD-1985-4E75-BD16-841774F439D1}" srcOrd="0" destOrd="0" presId="urn:microsoft.com/office/officeart/2016/7/layout/LinearBlockProcessNumbered"/>
    <dgm:cxn modelId="{514FB80F-DB7E-4E3C-86F5-771C0F9A6CE9}" type="presOf" srcId="{9BBF50EC-85AF-4827-8CF8-EB9D64A335BD}" destId="{C1B368E3-4AB4-444A-82E3-5BFE9AD5D4DC}" srcOrd="0" destOrd="0" presId="urn:microsoft.com/office/officeart/2016/7/layout/LinearBlockProcessNumbered"/>
    <dgm:cxn modelId="{BF8AAE15-F6F4-42B1-B9FC-F4B2ABD3D91C}" srcId="{50EFED36-7D13-4320-934C-310CBB4DC143}" destId="{82568172-B409-48B8-B3DD-E73BBDFD460C}" srcOrd="0" destOrd="0" parTransId="{39D1ED7B-186E-4DA2-B6A2-22C76EB25196}" sibTransId="{F4AF94C9-896A-4468-A197-DAC0C529FBA5}"/>
    <dgm:cxn modelId="{A304E917-4880-4E1A-B2B6-8AFC9512DDB2}" type="presOf" srcId="{FEA82A8A-75A1-4700-BE81-26A0368C4533}" destId="{B6016952-15F3-4EC1-B637-301E6C3219B6}" srcOrd="1" destOrd="0" presId="urn:microsoft.com/office/officeart/2016/7/layout/LinearBlockProcessNumbered"/>
    <dgm:cxn modelId="{183AEB1F-03D5-4A57-A7F6-4A7E3F4A9C28}" type="presOf" srcId="{FEA82A8A-75A1-4700-BE81-26A0368C4533}" destId="{5919A8F0-B796-427E-9899-AC3F2A9F3AEB}" srcOrd="0" destOrd="0" presId="urn:microsoft.com/office/officeart/2016/7/layout/LinearBlockProcessNumbered"/>
    <dgm:cxn modelId="{28977B23-2B3B-45A8-912B-3CB885AA694D}" srcId="{50EFED36-7D13-4320-934C-310CBB4DC143}" destId="{FB61F806-65C9-40B6-8061-BAFF2A0DE1E2}" srcOrd="4" destOrd="0" parTransId="{BAF92793-4157-43EF-9915-733898D9C49B}" sibTransId="{5DE45242-FA8C-4A3A-8254-CE227C083910}"/>
    <dgm:cxn modelId="{77C1175E-360C-4E1C-BC2A-BBAFBE25AB5A}" type="presOf" srcId="{FB61F806-65C9-40B6-8061-BAFF2A0DE1E2}" destId="{5A05F218-8BE4-4E12-9164-73D71A60C21E}" srcOrd="1" destOrd="0" presId="urn:microsoft.com/office/officeart/2016/7/layout/LinearBlockProcessNumbered"/>
    <dgm:cxn modelId="{94E53847-89E5-4D0A-9806-8B240EB6F0DF}" type="presOf" srcId="{5DE45242-FA8C-4A3A-8254-CE227C083910}" destId="{A160EB4A-FDE3-45A0-9A5B-3E04F243F384}" srcOrd="0" destOrd="0" presId="urn:microsoft.com/office/officeart/2016/7/layout/LinearBlockProcessNumbered"/>
    <dgm:cxn modelId="{458C834D-7BAF-4789-A368-DF477238DECF}" type="presOf" srcId="{6671B306-D4B8-4152-B92B-1E0B0C9FC64C}" destId="{25B2237C-AEED-4739-9455-0D3C4B5B5A73}" srcOrd="0" destOrd="0" presId="urn:microsoft.com/office/officeart/2016/7/layout/LinearBlockProcessNumbered"/>
    <dgm:cxn modelId="{BFB4B377-3979-4363-90CF-CA857D44EF0D}" type="presOf" srcId="{C289A158-90E9-4361-9E51-2E740AC92775}" destId="{BE4CAF43-9156-4D96-A035-67A1F202D159}" srcOrd="0" destOrd="0" presId="urn:microsoft.com/office/officeart/2016/7/layout/LinearBlockProcessNumbered"/>
    <dgm:cxn modelId="{CCB8087A-034D-4626-B42D-04D59758E1F4}" srcId="{50EFED36-7D13-4320-934C-310CBB4DC143}" destId="{9BBF50EC-85AF-4827-8CF8-EB9D64A335BD}" srcOrd="3" destOrd="0" parTransId="{8429F2CD-D803-4246-9231-9A66D2B08D9E}" sibTransId="{C289A158-90E9-4361-9E51-2E740AC92775}"/>
    <dgm:cxn modelId="{5DA4BA5A-10B5-4715-8150-9347E24C364E}" type="presOf" srcId="{9BB9540C-47F8-4476-864D-5A3DB01C5600}" destId="{77200579-D671-4054-9698-5B6993294ACF}" srcOrd="0" destOrd="0" presId="urn:microsoft.com/office/officeart/2016/7/layout/LinearBlockProcessNumbered"/>
    <dgm:cxn modelId="{D33143A1-64DF-4CAF-A6CF-3D9F611EB88F}" type="presOf" srcId="{82568172-B409-48B8-B3DD-E73BBDFD460C}" destId="{F8FE7AF0-4B94-48D6-864C-B96BE314278A}" srcOrd="0" destOrd="0" presId="urn:microsoft.com/office/officeart/2016/7/layout/LinearBlockProcessNumbered"/>
    <dgm:cxn modelId="{17D5B1AB-ACA2-48DC-9D0F-C26708A76228}" srcId="{50EFED36-7D13-4320-934C-310CBB4DC143}" destId="{9BB9540C-47F8-4476-864D-5A3DB01C5600}" srcOrd="2" destOrd="0" parTransId="{E9609538-54D3-4C16-909C-59F396E638BC}" sibTransId="{6671B306-D4B8-4152-B92B-1E0B0C9FC64C}"/>
    <dgm:cxn modelId="{F0D097BE-AA80-4BE9-969D-F11A66922E35}" type="presOf" srcId="{50EFED36-7D13-4320-934C-310CBB4DC143}" destId="{43670017-2024-4CCC-9475-C691CBF25B5F}" srcOrd="0" destOrd="0" presId="urn:microsoft.com/office/officeart/2016/7/layout/LinearBlockProcessNumbered"/>
    <dgm:cxn modelId="{6CB395C0-CE72-4052-9863-9C01D5ADD389}" type="presOf" srcId="{FB61F806-65C9-40B6-8061-BAFF2A0DE1E2}" destId="{8A61BEFD-379D-48D0-AC2C-0CCF797693E6}" srcOrd="0" destOrd="0" presId="urn:microsoft.com/office/officeart/2016/7/layout/LinearBlockProcessNumbered"/>
    <dgm:cxn modelId="{27F845CA-F7CB-43A2-97AB-D44B5B6EDCA4}" type="presOf" srcId="{82568172-B409-48B8-B3DD-E73BBDFD460C}" destId="{96188233-BA9E-4039-AD54-DCE3B2E6DD60}" srcOrd="1" destOrd="0" presId="urn:microsoft.com/office/officeart/2016/7/layout/LinearBlockProcessNumbered"/>
    <dgm:cxn modelId="{117822D1-6E8D-4663-A5F3-6D90EF087979}" type="presOf" srcId="{F4AF94C9-896A-4468-A197-DAC0C529FBA5}" destId="{503653C8-61A7-47BE-9A30-B8EF8B19C44C}" srcOrd="0" destOrd="0" presId="urn:microsoft.com/office/officeart/2016/7/layout/LinearBlockProcessNumbered"/>
    <dgm:cxn modelId="{DAA7A2D3-9750-46E3-970A-63B9D15111EB}" type="presOf" srcId="{9BBF50EC-85AF-4827-8CF8-EB9D64A335BD}" destId="{580293EF-8580-4B9D-8695-ED26AB18858F}" srcOrd="1" destOrd="0" presId="urn:microsoft.com/office/officeart/2016/7/layout/LinearBlockProcessNumbered"/>
    <dgm:cxn modelId="{F4696BF2-36E9-4D06-AE22-9ABA7D6AF363}" srcId="{50EFED36-7D13-4320-934C-310CBB4DC143}" destId="{FEA82A8A-75A1-4700-BE81-26A0368C4533}" srcOrd="1" destOrd="0" parTransId="{7A6A4905-3A3D-4A88-8AC3-5528DD3F14BA}" sibTransId="{49C4C176-4CB5-4802-8762-3092A14CFC1D}"/>
    <dgm:cxn modelId="{F27E1CF7-5D7C-4DBC-BE73-78B3B7368BB4}" type="presOf" srcId="{9BB9540C-47F8-4476-864D-5A3DB01C5600}" destId="{8E9B5B48-1C20-4067-8E04-5897EC2A392C}" srcOrd="1" destOrd="0" presId="urn:microsoft.com/office/officeart/2016/7/layout/LinearBlockProcessNumbered"/>
    <dgm:cxn modelId="{9498B759-E150-4A62-8584-69AEEA2F8A4D}" type="presParOf" srcId="{43670017-2024-4CCC-9475-C691CBF25B5F}" destId="{F21E036E-B3D9-4E35-AC69-D74165A695BA}" srcOrd="0" destOrd="0" presId="urn:microsoft.com/office/officeart/2016/7/layout/LinearBlockProcessNumbered"/>
    <dgm:cxn modelId="{6E808644-2FF8-4AD5-9E95-DADE6DB67822}" type="presParOf" srcId="{F21E036E-B3D9-4E35-AC69-D74165A695BA}" destId="{F8FE7AF0-4B94-48D6-864C-B96BE314278A}" srcOrd="0" destOrd="0" presId="urn:microsoft.com/office/officeart/2016/7/layout/LinearBlockProcessNumbered"/>
    <dgm:cxn modelId="{1957A6B9-92CF-4DCD-919D-70577480834B}" type="presParOf" srcId="{F21E036E-B3D9-4E35-AC69-D74165A695BA}" destId="{503653C8-61A7-47BE-9A30-B8EF8B19C44C}" srcOrd="1" destOrd="0" presId="urn:microsoft.com/office/officeart/2016/7/layout/LinearBlockProcessNumbered"/>
    <dgm:cxn modelId="{C5A5A8F1-EF72-4FA2-951D-20A8AF2E543E}" type="presParOf" srcId="{F21E036E-B3D9-4E35-AC69-D74165A695BA}" destId="{96188233-BA9E-4039-AD54-DCE3B2E6DD60}" srcOrd="2" destOrd="0" presId="urn:microsoft.com/office/officeart/2016/7/layout/LinearBlockProcessNumbered"/>
    <dgm:cxn modelId="{FE37B25A-D0DB-4D46-BB84-43D0BDE0262A}" type="presParOf" srcId="{43670017-2024-4CCC-9475-C691CBF25B5F}" destId="{F00C7E96-5D88-4378-A8D6-58CE244E446A}" srcOrd="1" destOrd="0" presId="urn:microsoft.com/office/officeart/2016/7/layout/LinearBlockProcessNumbered"/>
    <dgm:cxn modelId="{CF091CC5-0DD8-4481-8680-BF4512CBAB7E}" type="presParOf" srcId="{43670017-2024-4CCC-9475-C691CBF25B5F}" destId="{ECC5A070-4C13-4C8B-B77A-D70117973FC7}" srcOrd="2" destOrd="0" presId="urn:microsoft.com/office/officeart/2016/7/layout/LinearBlockProcessNumbered"/>
    <dgm:cxn modelId="{D8A03D47-CB2A-4437-96BE-5D9D9EBFC99B}" type="presParOf" srcId="{ECC5A070-4C13-4C8B-B77A-D70117973FC7}" destId="{5919A8F0-B796-427E-9899-AC3F2A9F3AEB}" srcOrd="0" destOrd="0" presId="urn:microsoft.com/office/officeart/2016/7/layout/LinearBlockProcessNumbered"/>
    <dgm:cxn modelId="{2095956A-E7FD-476B-A35F-A8AF304FB966}" type="presParOf" srcId="{ECC5A070-4C13-4C8B-B77A-D70117973FC7}" destId="{C663F3AD-1985-4E75-BD16-841774F439D1}" srcOrd="1" destOrd="0" presId="urn:microsoft.com/office/officeart/2016/7/layout/LinearBlockProcessNumbered"/>
    <dgm:cxn modelId="{65013FF8-774A-4E76-ABAB-BE1444C375C4}" type="presParOf" srcId="{ECC5A070-4C13-4C8B-B77A-D70117973FC7}" destId="{B6016952-15F3-4EC1-B637-301E6C3219B6}" srcOrd="2" destOrd="0" presId="urn:microsoft.com/office/officeart/2016/7/layout/LinearBlockProcessNumbered"/>
    <dgm:cxn modelId="{BBB8A024-C56D-4788-AFC1-3758DBBA8352}" type="presParOf" srcId="{43670017-2024-4CCC-9475-C691CBF25B5F}" destId="{03434E7B-3EEA-4453-B45C-B79344F8F459}" srcOrd="3" destOrd="0" presId="urn:microsoft.com/office/officeart/2016/7/layout/LinearBlockProcessNumbered"/>
    <dgm:cxn modelId="{D05C041D-EA6A-4EEF-90B4-B4B371165423}" type="presParOf" srcId="{43670017-2024-4CCC-9475-C691CBF25B5F}" destId="{EEFCCDFE-D1A5-46DA-8914-9CD1FC94A2CF}" srcOrd="4" destOrd="0" presId="urn:microsoft.com/office/officeart/2016/7/layout/LinearBlockProcessNumbered"/>
    <dgm:cxn modelId="{65A8179C-A24C-496B-BF69-AE4BCF3BC2F1}" type="presParOf" srcId="{EEFCCDFE-D1A5-46DA-8914-9CD1FC94A2CF}" destId="{77200579-D671-4054-9698-5B6993294ACF}" srcOrd="0" destOrd="0" presId="urn:microsoft.com/office/officeart/2016/7/layout/LinearBlockProcessNumbered"/>
    <dgm:cxn modelId="{165B81FE-E34A-4364-BB52-3FF7C616E720}" type="presParOf" srcId="{EEFCCDFE-D1A5-46DA-8914-9CD1FC94A2CF}" destId="{25B2237C-AEED-4739-9455-0D3C4B5B5A73}" srcOrd="1" destOrd="0" presId="urn:microsoft.com/office/officeart/2016/7/layout/LinearBlockProcessNumbered"/>
    <dgm:cxn modelId="{101A8CA4-607C-41DC-A91D-414A9C1FA45A}" type="presParOf" srcId="{EEFCCDFE-D1A5-46DA-8914-9CD1FC94A2CF}" destId="{8E9B5B48-1C20-4067-8E04-5897EC2A392C}" srcOrd="2" destOrd="0" presId="urn:microsoft.com/office/officeart/2016/7/layout/LinearBlockProcessNumbered"/>
    <dgm:cxn modelId="{6E292173-7696-4C80-A929-F45FA6C202E7}" type="presParOf" srcId="{43670017-2024-4CCC-9475-C691CBF25B5F}" destId="{57F08EFA-85BC-44DF-AEB6-CCE3F026EDD8}" srcOrd="5" destOrd="0" presId="urn:microsoft.com/office/officeart/2016/7/layout/LinearBlockProcessNumbered"/>
    <dgm:cxn modelId="{7BDAE56A-3594-4562-A829-EBE70D41E5E6}" type="presParOf" srcId="{43670017-2024-4CCC-9475-C691CBF25B5F}" destId="{17408A77-7E69-4240-8143-B7C03C83BA2E}" srcOrd="6" destOrd="0" presId="urn:microsoft.com/office/officeart/2016/7/layout/LinearBlockProcessNumbered"/>
    <dgm:cxn modelId="{488EE3EF-FF0E-4481-BCF0-148FA6637158}" type="presParOf" srcId="{17408A77-7E69-4240-8143-B7C03C83BA2E}" destId="{C1B368E3-4AB4-444A-82E3-5BFE9AD5D4DC}" srcOrd="0" destOrd="0" presId="urn:microsoft.com/office/officeart/2016/7/layout/LinearBlockProcessNumbered"/>
    <dgm:cxn modelId="{7EA89A59-7E28-48DA-BA99-EBF5A45FF934}" type="presParOf" srcId="{17408A77-7E69-4240-8143-B7C03C83BA2E}" destId="{BE4CAF43-9156-4D96-A035-67A1F202D159}" srcOrd="1" destOrd="0" presId="urn:microsoft.com/office/officeart/2016/7/layout/LinearBlockProcessNumbered"/>
    <dgm:cxn modelId="{2B922D88-2DBD-4151-8371-E773D1485836}" type="presParOf" srcId="{17408A77-7E69-4240-8143-B7C03C83BA2E}" destId="{580293EF-8580-4B9D-8695-ED26AB18858F}" srcOrd="2" destOrd="0" presId="urn:microsoft.com/office/officeart/2016/7/layout/LinearBlockProcessNumbered"/>
    <dgm:cxn modelId="{D6C46A9F-EC5C-46D1-AC51-84BD16B88FC7}" type="presParOf" srcId="{43670017-2024-4CCC-9475-C691CBF25B5F}" destId="{FF065512-CCEB-4CA0-B09D-B692CBAB0005}" srcOrd="7" destOrd="0" presId="urn:microsoft.com/office/officeart/2016/7/layout/LinearBlockProcessNumbered"/>
    <dgm:cxn modelId="{B2CD7121-A841-4C44-BFDA-E85A85DE5346}" type="presParOf" srcId="{43670017-2024-4CCC-9475-C691CBF25B5F}" destId="{15B206BE-365C-4C26-B169-0DBBE8DB8F2F}" srcOrd="8" destOrd="0" presId="urn:microsoft.com/office/officeart/2016/7/layout/LinearBlockProcessNumbered"/>
    <dgm:cxn modelId="{DF1374DB-6BF3-48F0-ACF1-494FD1B057DD}" type="presParOf" srcId="{15B206BE-365C-4C26-B169-0DBBE8DB8F2F}" destId="{8A61BEFD-379D-48D0-AC2C-0CCF797693E6}" srcOrd="0" destOrd="0" presId="urn:microsoft.com/office/officeart/2016/7/layout/LinearBlockProcessNumbered"/>
    <dgm:cxn modelId="{E3B63BA4-4181-49C6-9FFE-0022952E48EA}" type="presParOf" srcId="{15B206BE-365C-4C26-B169-0DBBE8DB8F2F}" destId="{A160EB4A-FDE3-45A0-9A5B-3E04F243F384}" srcOrd="1" destOrd="0" presId="urn:microsoft.com/office/officeart/2016/7/layout/LinearBlockProcessNumbered"/>
    <dgm:cxn modelId="{D0A24C52-26B3-4C27-B85B-216F22C32E04}" type="presParOf" srcId="{15B206BE-365C-4C26-B169-0DBBE8DB8F2F}" destId="{5A05F218-8BE4-4E12-9164-73D71A60C21E}"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115F9-C405-4EAB-8313-9BA0433D0C01}"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1FD4C6E7-0062-483D-BCFB-C6DF758D18D1}">
      <dgm:prSet/>
      <dgm:spPr>
        <a:xfrm>
          <a:off x="0" y="2124"/>
          <a:ext cx="3785616" cy="1402286"/>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pPr>
            <a:buNone/>
          </a:pPr>
          <a:r>
            <a:rPr lang="nl-NL" b="1" dirty="0">
              <a:solidFill>
                <a:sysClr val="window" lastClr="FFFFFF"/>
              </a:solidFill>
              <a:latin typeface="+mj-lt"/>
              <a:ea typeface="+mn-ea"/>
              <a:cs typeface="+mn-cs"/>
            </a:rPr>
            <a:t>Voorbereiding</a:t>
          </a:r>
          <a:endParaRPr lang="en-US" dirty="0">
            <a:solidFill>
              <a:sysClr val="window" lastClr="FFFFFF"/>
            </a:solidFill>
            <a:latin typeface="+mj-lt"/>
            <a:ea typeface="+mn-ea"/>
            <a:cs typeface="+mn-cs"/>
          </a:endParaRPr>
        </a:p>
      </dgm:t>
    </dgm:pt>
    <dgm:pt modelId="{40B161D3-9D89-42BF-B3EE-0F53E99F373E}" type="parTrans" cxnId="{537966F1-18B4-4F3A-9220-9094D5C86A8A}">
      <dgm:prSet/>
      <dgm:spPr/>
      <dgm:t>
        <a:bodyPr/>
        <a:lstStyle/>
        <a:p>
          <a:endParaRPr lang="en-US"/>
        </a:p>
      </dgm:t>
    </dgm:pt>
    <dgm:pt modelId="{87C4BECA-EA32-423A-91AF-C21A10DD570F}" type="sibTrans" cxnId="{537966F1-18B4-4F3A-9220-9094D5C86A8A}">
      <dgm:prSet/>
      <dgm:spPr/>
      <dgm:t>
        <a:bodyPr/>
        <a:lstStyle/>
        <a:p>
          <a:endParaRPr lang="en-US"/>
        </a:p>
      </dgm:t>
    </dgm:pt>
    <dgm:pt modelId="{65C3CF04-B224-4C10-B144-1FF5DF2FCBE4}">
      <dgm:prSet/>
      <dgm:spPr>
        <a:xfrm>
          <a:off x="16421" y="1459352"/>
          <a:ext cx="3785616" cy="1402286"/>
        </a:xfrm>
        <a:prstGeom prst="roundRect">
          <a:avLst/>
        </a:prstGeo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dgm:spPr>
      <dgm:t>
        <a:bodyPr/>
        <a:lstStyle/>
        <a:p>
          <a:pPr>
            <a:buNone/>
          </a:pPr>
          <a:r>
            <a:rPr lang="nl-NL" b="1" dirty="0">
              <a:solidFill>
                <a:sysClr val="window" lastClr="FFFFFF"/>
              </a:solidFill>
              <a:latin typeface="+mj-lt"/>
              <a:ea typeface="+mn-ea"/>
              <a:cs typeface="+mn-cs"/>
            </a:rPr>
            <a:t>Implementatie</a:t>
          </a:r>
          <a:endParaRPr lang="en-US" dirty="0">
            <a:solidFill>
              <a:sysClr val="window" lastClr="FFFFFF"/>
            </a:solidFill>
            <a:latin typeface="+mj-lt"/>
            <a:ea typeface="+mn-ea"/>
            <a:cs typeface="+mn-cs"/>
          </a:endParaRPr>
        </a:p>
      </dgm:t>
    </dgm:pt>
    <dgm:pt modelId="{FC7E24C7-4B72-4632-9B28-456A5186FEEF}" type="parTrans" cxnId="{CBDA665C-E2A1-4B37-AA3E-92A9A770DCF4}">
      <dgm:prSet/>
      <dgm:spPr/>
      <dgm:t>
        <a:bodyPr/>
        <a:lstStyle/>
        <a:p>
          <a:endParaRPr lang="en-US"/>
        </a:p>
      </dgm:t>
    </dgm:pt>
    <dgm:pt modelId="{DE19E706-63B4-4ADF-A44F-EC478DDE75B2}" type="sibTrans" cxnId="{CBDA665C-E2A1-4B37-AA3E-92A9A770DCF4}">
      <dgm:prSet/>
      <dgm:spPr/>
      <dgm:t>
        <a:bodyPr/>
        <a:lstStyle/>
        <a:p>
          <a:endParaRPr lang="en-US"/>
        </a:p>
      </dgm:t>
    </dgm:pt>
    <dgm:pt modelId="{F29D7340-3DE4-42B3-B282-AA3783655A29}">
      <dgm:prSet/>
      <dgm:spPr>
        <a:xfrm>
          <a:off x="0" y="2946926"/>
          <a:ext cx="3785616" cy="1402286"/>
        </a:xfrm>
        <a:prstGeom prst="round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dgm:spPr>
      <dgm:t>
        <a:bodyPr/>
        <a:lstStyle/>
        <a:p>
          <a:pPr>
            <a:buNone/>
          </a:pPr>
          <a:r>
            <a:rPr lang="nl-NL" b="1" dirty="0">
              <a:solidFill>
                <a:sysClr val="window" lastClr="FFFFFF"/>
              </a:solidFill>
              <a:latin typeface="+mj-lt"/>
              <a:ea typeface="+mn-ea"/>
              <a:cs typeface="+mn-cs"/>
            </a:rPr>
            <a:t>Borging</a:t>
          </a:r>
          <a:endParaRPr lang="en-US" dirty="0">
            <a:solidFill>
              <a:sysClr val="window" lastClr="FFFFFF"/>
            </a:solidFill>
            <a:latin typeface="+mj-lt"/>
            <a:ea typeface="+mn-ea"/>
            <a:cs typeface="+mn-cs"/>
          </a:endParaRPr>
        </a:p>
      </dgm:t>
    </dgm:pt>
    <dgm:pt modelId="{CD649C85-D67C-4E59-95EB-0A2178329A27}" type="parTrans" cxnId="{51B01E09-C5D8-4966-A85F-1F62B79E11CD}">
      <dgm:prSet/>
      <dgm:spPr/>
      <dgm:t>
        <a:bodyPr/>
        <a:lstStyle/>
        <a:p>
          <a:endParaRPr lang="en-US"/>
        </a:p>
      </dgm:t>
    </dgm:pt>
    <dgm:pt modelId="{BAEA18DC-104A-450E-A2BE-72B25D442DBC}" type="sibTrans" cxnId="{51B01E09-C5D8-4966-A85F-1F62B79E11CD}">
      <dgm:prSet/>
      <dgm:spPr/>
      <dgm:t>
        <a:bodyPr/>
        <a:lstStyle/>
        <a:p>
          <a:endParaRPr lang="en-US"/>
        </a:p>
      </dgm:t>
    </dgm:pt>
    <dgm:pt modelId="{FD460A4A-F6AC-4790-850F-497380013711}">
      <dgm:prSet custT="1"/>
      <dgm:spPr>
        <a:xfrm rot="5400000">
          <a:off x="6589693" y="-2661723"/>
          <a:ext cx="1121829" cy="6729984"/>
        </a:xfrm>
        <a:prstGeom prst="round2SameRect">
          <a:avLst/>
        </a:prstGeo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mn-lt"/>
              <a:ea typeface="+mn-ea"/>
              <a:cs typeface="+mn-cs"/>
            </a:rPr>
            <a:t>Kick off </a:t>
          </a:r>
          <a:r>
            <a:rPr lang="en-US" sz="1800" dirty="0" err="1">
              <a:solidFill>
                <a:sysClr val="windowText" lastClr="000000">
                  <a:hueOff val="0"/>
                  <a:satOff val="0"/>
                  <a:lumOff val="0"/>
                  <a:alphaOff val="0"/>
                </a:sysClr>
              </a:solidFill>
              <a:latin typeface="+mn-lt"/>
              <a:ea typeface="+mn-ea"/>
              <a:cs typeface="+mn-cs"/>
            </a:rPr>
            <a:t>bijeenkomsten</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zorgmedewerkers</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behandelaren</a:t>
          </a:r>
          <a:r>
            <a:rPr lang="en-US" sz="1800" dirty="0">
              <a:solidFill>
                <a:sysClr val="windowText" lastClr="000000">
                  <a:hueOff val="0"/>
                  <a:satOff val="0"/>
                  <a:lumOff val="0"/>
                  <a:alphaOff val="0"/>
                </a:sysClr>
              </a:solidFill>
              <a:latin typeface="+mn-lt"/>
              <a:ea typeface="+mn-ea"/>
              <a:cs typeface="+mn-cs"/>
            </a:rPr>
            <a:t> en </a:t>
          </a:r>
          <a:r>
            <a:rPr lang="en-US" sz="1800" dirty="0" err="1">
              <a:solidFill>
                <a:sysClr val="windowText" lastClr="000000">
                  <a:hueOff val="0"/>
                  <a:satOff val="0"/>
                  <a:lumOff val="0"/>
                  <a:alphaOff val="0"/>
                </a:sysClr>
              </a:solidFill>
              <a:latin typeface="+mn-lt"/>
              <a:ea typeface="+mn-ea"/>
              <a:cs typeface="+mn-cs"/>
            </a:rPr>
            <a:t>ondersteunende</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diensten</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aandachtsvelders</a:t>
          </a:r>
          <a:r>
            <a:rPr lang="en-US" sz="1800" dirty="0">
              <a:solidFill>
                <a:sysClr val="windowText" lastClr="000000">
                  <a:hueOff val="0"/>
                  <a:satOff val="0"/>
                  <a:lumOff val="0"/>
                  <a:alphaOff val="0"/>
                </a:sysClr>
              </a:solidFill>
              <a:latin typeface="+mn-lt"/>
              <a:ea typeface="+mn-ea"/>
              <a:cs typeface="+mn-cs"/>
            </a:rPr>
            <a:t>)</a:t>
          </a:r>
        </a:p>
      </dgm:t>
    </dgm:pt>
    <dgm:pt modelId="{37B18C22-C134-4209-9820-8CD3E6AC5B90}" type="parTrans" cxnId="{A079E7ED-E446-4C30-A058-0F63B7DDF3AA}">
      <dgm:prSet/>
      <dgm:spPr/>
      <dgm:t>
        <a:bodyPr/>
        <a:lstStyle/>
        <a:p>
          <a:endParaRPr lang="nl-NL"/>
        </a:p>
      </dgm:t>
    </dgm:pt>
    <dgm:pt modelId="{8ECB53F9-8D90-4B0D-BB2B-9BB55689A2FC}" type="sibTrans" cxnId="{A079E7ED-E446-4C30-A058-0F63B7DDF3AA}">
      <dgm:prSet/>
      <dgm:spPr/>
      <dgm:t>
        <a:bodyPr/>
        <a:lstStyle/>
        <a:p>
          <a:endParaRPr lang="nl-NL"/>
        </a:p>
      </dgm:t>
    </dgm:pt>
    <dgm:pt modelId="{106B1E2C-7106-40A4-A00A-67A2E0CE1FE2}">
      <dgm:prSet custT="1"/>
      <dgm:spPr>
        <a:xfrm rot="5400000">
          <a:off x="6589693" y="-1189323"/>
          <a:ext cx="1121829" cy="6729984"/>
        </a:xfrm>
        <a:prstGeom prst="round2SameRect">
          <a:avLst/>
        </a:prstGeom>
        <a:solidFill>
          <a:srgbClr val="5B9BD5">
            <a:tint val="40000"/>
            <a:alpha val="90000"/>
            <a:hueOff val="-3369881"/>
            <a:satOff val="-11416"/>
            <a:lumOff val="-1464"/>
            <a:alphaOff val="0"/>
          </a:srgbClr>
        </a:solidFill>
        <a:ln w="635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mn-lt"/>
              <a:ea typeface="+mn-ea"/>
              <a:cs typeface="+mn-cs"/>
            </a:rPr>
            <a:t>4 </a:t>
          </a:r>
          <a:r>
            <a:rPr lang="en-US" sz="1800" dirty="0" err="1">
              <a:solidFill>
                <a:sysClr val="windowText" lastClr="000000">
                  <a:hueOff val="0"/>
                  <a:satOff val="0"/>
                  <a:lumOff val="0"/>
                  <a:alphaOff val="0"/>
                </a:sysClr>
              </a:solidFill>
              <a:latin typeface="+mn-lt"/>
              <a:ea typeface="+mn-ea"/>
              <a:cs typeface="+mn-cs"/>
            </a:rPr>
            <a:t>scholingen</a:t>
          </a:r>
          <a:endParaRPr lang="en-US" sz="1800" dirty="0">
            <a:solidFill>
              <a:sysClr val="windowText" lastClr="000000">
                <a:hueOff val="0"/>
                <a:satOff val="0"/>
                <a:lumOff val="0"/>
                <a:alphaOff val="0"/>
              </a:sysClr>
            </a:solidFill>
            <a:latin typeface="+mn-lt"/>
            <a:ea typeface="+mn-ea"/>
            <a:cs typeface="+mn-cs"/>
          </a:endParaRPr>
        </a:p>
      </dgm:t>
    </dgm:pt>
    <dgm:pt modelId="{DA1B4E7F-099D-4886-AECA-6423CE9C3442}" type="parTrans" cxnId="{75650885-F9F8-4201-9283-7E2507FCE582}">
      <dgm:prSet/>
      <dgm:spPr/>
      <dgm:t>
        <a:bodyPr/>
        <a:lstStyle/>
        <a:p>
          <a:endParaRPr lang="nl-NL"/>
        </a:p>
      </dgm:t>
    </dgm:pt>
    <dgm:pt modelId="{C59D11E6-F837-4093-AC29-BCFAFE377906}" type="sibTrans" cxnId="{75650885-F9F8-4201-9283-7E2507FCE582}">
      <dgm:prSet/>
      <dgm:spPr/>
      <dgm:t>
        <a:bodyPr/>
        <a:lstStyle/>
        <a:p>
          <a:endParaRPr lang="nl-NL"/>
        </a:p>
      </dgm:t>
    </dgm:pt>
    <dgm:pt modelId="{272B12EC-49B3-4C03-B2D4-842E41A4A364}">
      <dgm:prSet custT="1"/>
      <dgm:spPr>
        <a:xfrm rot="5400000">
          <a:off x="6589693" y="283077"/>
          <a:ext cx="1121829" cy="6729984"/>
        </a:xfrm>
        <a:prstGeom prst="round2SameRect">
          <a:avLst/>
        </a:prstGeom>
        <a:solidFill>
          <a:srgbClr val="5B9BD5">
            <a:tint val="40000"/>
            <a:alpha val="90000"/>
            <a:hueOff val="-6739762"/>
            <a:satOff val="-22832"/>
            <a:lumOff val="-2928"/>
            <a:alphaOff val="0"/>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800" dirty="0" err="1">
              <a:solidFill>
                <a:sysClr val="windowText" lastClr="000000">
                  <a:hueOff val="0"/>
                  <a:satOff val="0"/>
                  <a:lumOff val="0"/>
                  <a:alphaOff val="0"/>
                </a:sysClr>
              </a:solidFill>
              <a:latin typeface="+mn-lt"/>
              <a:ea typeface="+mn-ea"/>
              <a:cs typeface="+mn-cs"/>
            </a:rPr>
            <a:t>Kernteam</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gaat</a:t>
          </a:r>
          <a:r>
            <a:rPr lang="en-US" sz="1800" dirty="0">
              <a:solidFill>
                <a:sysClr val="windowText" lastClr="000000">
                  <a:hueOff val="0"/>
                  <a:satOff val="0"/>
                  <a:lumOff val="0"/>
                  <a:alphaOff val="0"/>
                </a:sysClr>
              </a:solidFill>
              <a:latin typeface="+mn-lt"/>
              <a:ea typeface="+mn-ea"/>
              <a:cs typeface="+mn-cs"/>
            </a:rPr>
            <a:t> door</a:t>
          </a:r>
        </a:p>
      </dgm:t>
    </dgm:pt>
    <dgm:pt modelId="{73DCAEAE-610E-485A-A406-7A9C3B5E652D}" type="parTrans" cxnId="{84E1EFAC-14C6-4333-8FE7-BC48F16C3EA7}">
      <dgm:prSet/>
      <dgm:spPr/>
      <dgm:t>
        <a:bodyPr/>
        <a:lstStyle/>
        <a:p>
          <a:endParaRPr lang="nl-NL"/>
        </a:p>
      </dgm:t>
    </dgm:pt>
    <dgm:pt modelId="{17237D05-7A49-4A24-8865-BE6EB42E5133}" type="sibTrans" cxnId="{84E1EFAC-14C6-4333-8FE7-BC48F16C3EA7}">
      <dgm:prSet/>
      <dgm:spPr/>
      <dgm:t>
        <a:bodyPr/>
        <a:lstStyle/>
        <a:p>
          <a:endParaRPr lang="nl-NL"/>
        </a:p>
      </dgm:t>
    </dgm:pt>
    <dgm:pt modelId="{144EC313-A4B8-4597-B16F-3354FC14B284}">
      <dgm:prSet custT="1"/>
      <dgm:spPr>
        <a:xfrm rot="5400000">
          <a:off x="6589693" y="-2661723"/>
          <a:ext cx="1121829" cy="6729984"/>
        </a:xfrm>
        <a:prstGeom prst="round2SameRect">
          <a:avLst/>
        </a:prstGeo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800" dirty="0" err="1">
              <a:solidFill>
                <a:sysClr val="windowText" lastClr="000000">
                  <a:hueOff val="0"/>
                  <a:satOff val="0"/>
                  <a:lumOff val="0"/>
                  <a:alphaOff val="0"/>
                </a:sysClr>
              </a:solidFill>
              <a:latin typeface="+mn-lt"/>
              <a:ea typeface="+mn-ea"/>
              <a:cs typeface="+mn-cs"/>
            </a:rPr>
            <a:t>Informatiebijeenkomst</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voor</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familie</a:t>
          </a:r>
          <a:endParaRPr lang="en-US" sz="1800" dirty="0">
            <a:solidFill>
              <a:sysClr val="windowText" lastClr="000000">
                <a:hueOff val="0"/>
                <a:satOff val="0"/>
                <a:lumOff val="0"/>
                <a:alphaOff val="0"/>
              </a:sysClr>
            </a:solidFill>
            <a:latin typeface="+mn-lt"/>
            <a:ea typeface="+mn-ea"/>
            <a:cs typeface="+mn-cs"/>
          </a:endParaRPr>
        </a:p>
      </dgm:t>
    </dgm:pt>
    <dgm:pt modelId="{197B60DF-6385-4380-827B-E64243966567}" type="parTrans" cxnId="{273CF31D-1582-4F0F-9301-AF54AB86DD4D}">
      <dgm:prSet/>
      <dgm:spPr/>
      <dgm:t>
        <a:bodyPr/>
        <a:lstStyle/>
        <a:p>
          <a:endParaRPr lang="nl-NL"/>
        </a:p>
      </dgm:t>
    </dgm:pt>
    <dgm:pt modelId="{DD9B60BD-2AF9-4EA4-9C7D-5C94670362D2}" type="sibTrans" cxnId="{273CF31D-1582-4F0F-9301-AF54AB86DD4D}">
      <dgm:prSet/>
      <dgm:spPr/>
      <dgm:t>
        <a:bodyPr/>
        <a:lstStyle/>
        <a:p>
          <a:endParaRPr lang="nl-NL"/>
        </a:p>
      </dgm:t>
    </dgm:pt>
    <dgm:pt modelId="{A1809175-F01C-45FC-A241-CF068DE235C3}">
      <dgm:prSet custT="1"/>
      <dgm:spPr>
        <a:xfrm rot="5400000">
          <a:off x="6589693" y="-1189323"/>
          <a:ext cx="1121829" cy="6729984"/>
        </a:xfrm>
        <a:prstGeom prst="round2SameRect">
          <a:avLst/>
        </a:prstGeom>
        <a:solidFill>
          <a:srgbClr val="5B9BD5">
            <a:tint val="40000"/>
            <a:alpha val="90000"/>
            <a:hueOff val="-3369881"/>
            <a:satOff val="-11416"/>
            <a:lumOff val="-1464"/>
            <a:alphaOff val="0"/>
          </a:srgbClr>
        </a:solidFill>
        <a:ln w="635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mn-lt"/>
              <a:ea typeface="+mn-ea"/>
              <a:cs typeface="+mn-cs"/>
            </a:rPr>
            <a:t>Aan de slag, met </a:t>
          </a:r>
          <a:r>
            <a:rPr lang="en-US" sz="1800" dirty="0" err="1">
              <a:solidFill>
                <a:sysClr val="windowText" lastClr="000000">
                  <a:hueOff val="0"/>
                  <a:satOff val="0"/>
                  <a:lumOff val="0"/>
                  <a:alphaOff val="0"/>
                </a:sysClr>
              </a:solidFill>
              <a:latin typeface="+mn-lt"/>
              <a:ea typeface="+mn-ea"/>
              <a:cs typeface="+mn-cs"/>
            </a:rPr>
            <a:t>ondersteuning</a:t>
          </a:r>
          <a:r>
            <a:rPr lang="en-US" sz="1800" dirty="0">
              <a:solidFill>
                <a:sysClr val="windowText" lastClr="000000">
                  <a:hueOff val="0"/>
                  <a:satOff val="0"/>
                  <a:lumOff val="0"/>
                  <a:alphaOff val="0"/>
                </a:sysClr>
              </a:solidFill>
              <a:latin typeface="+mn-lt"/>
              <a:ea typeface="+mn-ea"/>
              <a:cs typeface="+mn-cs"/>
            </a:rPr>
            <a:t> door </a:t>
          </a:r>
          <a:r>
            <a:rPr lang="en-US" sz="1800" dirty="0" err="1">
              <a:solidFill>
                <a:sysClr val="windowText" lastClr="000000">
                  <a:hueOff val="0"/>
                  <a:satOff val="0"/>
                  <a:lumOff val="0"/>
                  <a:alphaOff val="0"/>
                </a:sysClr>
              </a:solidFill>
              <a:latin typeface="+mn-lt"/>
              <a:ea typeface="+mn-ea"/>
              <a:cs typeface="+mn-cs"/>
            </a:rPr>
            <a:t>kernteam</a:t>
          </a:r>
          <a:endParaRPr lang="en-US" sz="1800" dirty="0">
            <a:solidFill>
              <a:sysClr val="windowText" lastClr="000000">
                <a:hueOff val="0"/>
                <a:satOff val="0"/>
                <a:lumOff val="0"/>
                <a:alphaOff val="0"/>
              </a:sysClr>
            </a:solidFill>
            <a:latin typeface="+mn-lt"/>
            <a:ea typeface="+mn-ea"/>
            <a:cs typeface="+mn-cs"/>
          </a:endParaRPr>
        </a:p>
      </dgm:t>
    </dgm:pt>
    <dgm:pt modelId="{B8F54DFD-38EE-4FF6-AE2F-831FA73BDB5F}" type="parTrans" cxnId="{81541A08-79AE-4996-85BB-193241464CE9}">
      <dgm:prSet/>
      <dgm:spPr/>
      <dgm:t>
        <a:bodyPr/>
        <a:lstStyle/>
        <a:p>
          <a:endParaRPr lang="nl-NL"/>
        </a:p>
      </dgm:t>
    </dgm:pt>
    <dgm:pt modelId="{D6850674-9C0C-462F-9AC9-F1C64DC789C4}" type="sibTrans" cxnId="{81541A08-79AE-4996-85BB-193241464CE9}">
      <dgm:prSet/>
      <dgm:spPr/>
      <dgm:t>
        <a:bodyPr/>
        <a:lstStyle/>
        <a:p>
          <a:endParaRPr lang="nl-NL"/>
        </a:p>
      </dgm:t>
    </dgm:pt>
    <dgm:pt modelId="{8BC39C8F-3AEB-48E8-B455-9034F46973F6}">
      <dgm:prSet custT="1"/>
      <dgm:spPr>
        <a:xfrm rot="5400000">
          <a:off x="6589693" y="283077"/>
          <a:ext cx="1121829" cy="6729984"/>
        </a:xfrm>
        <a:prstGeom prst="round2SameRect">
          <a:avLst/>
        </a:prstGeom>
        <a:solidFill>
          <a:srgbClr val="5B9BD5">
            <a:tint val="40000"/>
            <a:alpha val="90000"/>
            <a:hueOff val="-6739762"/>
            <a:satOff val="-22832"/>
            <a:lumOff val="-2928"/>
            <a:alphaOff val="0"/>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800" dirty="0" err="1">
              <a:solidFill>
                <a:sysClr val="windowText" lastClr="000000">
                  <a:hueOff val="0"/>
                  <a:satOff val="0"/>
                  <a:lumOff val="0"/>
                  <a:alphaOff val="0"/>
                </a:sysClr>
              </a:solidFill>
              <a:latin typeface="+mn-lt"/>
              <a:ea typeface="+mn-ea"/>
              <a:cs typeface="+mn-cs"/>
            </a:rPr>
            <a:t>Scholingen</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voor</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nieuwe</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medewerkers</a:t>
          </a:r>
          <a:r>
            <a:rPr lang="en-US" sz="1800" dirty="0">
              <a:solidFill>
                <a:sysClr val="windowText" lastClr="000000">
                  <a:hueOff val="0"/>
                  <a:satOff val="0"/>
                  <a:lumOff val="0"/>
                  <a:alphaOff val="0"/>
                </a:sysClr>
              </a:solidFill>
              <a:latin typeface="+mn-lt"/>
              <a:ea typeface="+mn-ea"/>
              <a:cs typeface="+mn-cs"/>
            </a:rPr>
            <a:t> en </a:t>
          </a:r>
          <a:r>
            <a:rPr lang="en-US" sz="1800" dirty="0" err="1">
              <a:solidFill>
                <a:sysClr val="windowText" lastClr="000000">
                  <a:hueOff val="0"/>
                  <a:satOff val="0"/>
                  <a:lumOff val="0"/>
                  <a:alphaOff val="0"/>
                </a:sysClr>
              </a:solidFill>
              <a:latin typeface="+mn-lt"/>
              <a:ea typeface="+mn-ea"/>
              <a:cs typeface="+mn-cs"/>
            </a:rPr>
            <a:t>opfrisbijeenkomsten</a:t>
          </a:r>
          <a:endParaRPr lang="en-US" sz="1800" dirty="0">
            <a:solidFill>
              <a:sysClr val="windowText" lastClr="000000">
                <a:hueOff val="0"/>
                <a:satOff val="0"/>
                <a:lumOff val="0"/>
                <a:alphaOff val="0"/>
              </a:sysClr>
            </a:solidFill>
            <a:latin typeface="+mn-lt"/>
            <a:ea typeface="+mn-ea"/>
            <a:cs typeface="+mn-cs"/>
          </a:endParaRPr>
        </a:p>
      </dgm:t>
    </dgm:pt>
    <dgm:pt modelId="{676DB05A-4170-4323-931A-CA52E3A1F2CC}" type="parTrans" cxnId="{E78158A7-3AB1-4575-BFEF-9AEE5B30B946}">
      <dgm:prSet/>
      <dgm:spPr/>
      <dgm:t>
        <a:bodyPr/>
        <a:lstStyle/>
        <a:p>
          <a:endParaRPr lang="nl-NL"/>
        </a:p>
      </dgm:t>
    </dgm:pt>
    <dgm:pt modelId="{1993E3B8-0954-4BDE-A62F-739A9CE5B595}" type="sibTrans" cxnId="{E78158A7-3AB1-4575-BFEF-9AEE5B30B946}">
      <dgm:prSet/>
      <dgm:spPr/>
      <dgm:t>
        <a:bodyPr/>
        <a:lstStyle/>
        <a:p>
          <a:endParaRPr lang="nl-NL"/>
        </a:p>
      </dgm:t>
    </dgm:pt>
    <dgm:pt modelId="{D2191C6C-2D3E-4BCC-8516-8673466628BE}">
      <dgm:prSet custT="1"/>
      <dgm:spPr>
        <a:xfrm rot="5400000">
          <a:off x="6589693" y="-2661723"/>
          <a:ext cx="1121829" cy="6729984"/>
        </a:xfr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800" dirty="0" err="1">
              <a:solidFill>
                <a:sysClr val="windowText" lastClr="000000">
                  <a:hueOff val="0"/>
                  <a:satOff val="0"/>
                  <a:lumOff val="0"/>
                  <a:alphaOff val="0"/>
                </a:sysClr>
              </a:solidFill>
              <a:latin typeface="+mn-lt"/>
              <a:ea typeface="+mn-ea"/>
              <a:cs typeface="+mn-cs"/>
            </a:rPr>
            <a:t>Samenstellen</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kernteam</a:t>
          </a:r>
          <a:endParaRPr lang="en-US" sz="1800" dirty="0">
            <a:solidFill>
              <a:sysClr val="windowText" lastClr="000000">
                <a:hueOff val="0"/>
                <a:satOff val="0"/>
                <a:lumOff val="0"/>
                <a:alphaOff val="0"/>
              </a:sysClr>
            </a:solidFill>
            <a:latin typeface="+mn-lt"/>
            <a:ea typeface="+mn-ea"/>
            <a:cs typeface="+mn-cs"/>
          </a:endParaRPr>
        </a:p>
      </dgm:t>
    </dgm:pt>
    <dgm:pt modelId="{2C5D9BC3-CBCE-40C4-B944-EA6B535284FC}" type="parTrans" cxnId="{3594D954-B55E-4359-BDFD-7805415418A9}">
      <dgm:prSet/>
      <dgm:spPr/>
      <dgm:t>
        <a:bodyPr/>
        <a:lstStyle/>
        <a:p>
          <a:endParaRPr lang="nl-NL"/>
        </a:p>
      </dgm:t>
    </dgm:pt>
    <dgm:pt modelId="{B4BC2CE6-0D09-415D-BCAD-08FFA8BF4B73}" type="sibTrans" cxnId="{3594D954-B55E-4359-BDFD-7805415418A9}">
      <dgm:prSet/>
      <dgm:spPr/>
      <dgm:t>
        <a:bodyPr/>
        <a:lstStyle/>
        <a:p>
          <a:endParaRPr lang="nl-NL"/>
        </a:p>
      </dgm:t>
    </dgm:pt>
    <dgm:pt modelId="{F1DE94F0-1C5E-45FD-B050-4E7510F90ACE}">
      <dgm:prSet custT="1"/>
      <dgm:spPr>
        <a:xfrm rot="5400000">
          <a:off x="6589693" y="-1189323"/>
          <a:ext cx="1121829" cy="6729984"/>
        </a:xfrm>
        <a:solidFill>
          <a:srgbClr val="5B9BD5">
            <a:tint val="40000"/>
            <a:alpha val="90000"/>
            <a:hueOff val="-3369881"/>
            <a:satOff val="-11416"/>
            <a:lumOff val="-1464"/>
            <a:alphaOff val="0"/>
          </a:srgbClr>
        </a:solidFill>
        <a:ln w="635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nl-NL" sz="1800" dirty="0"/>
            <a:t>Palliatieve zorgbespreking in </a:t>
          </a:r>
          <a:r>
            <a:rPr lang="nl-NL" sz="1800" dirty="0" err="1"/>
            <a:t>teamoverleggen</a:t>
          </a:r>
          <a:r>
            <a:rPr lang="nl-NL" sz="1800" dirty="0"/>
            <a:t> en/of MDO</a:t>
          </a:r>
          <a:r>
            <a:rPr lang="en-US" sz="1800" dirty="0">
              <a:solidFill>
                <a:sysClr val="windowText" lastClr="000000">
                  <a:hueOff val="0"/>
                  <a:satOff val="0"/>
                  <a:lumOff val="0"/>
                  <a:alphaOff val="0"/>
                </a:sysClr>
              </a:solidFill>
              <a:latin typeface="+mn-lt"/>
              <a:ea typeface="+mn-ea"/>
              <a:cs typeface="+mn-cs"/>
            </a:rPr>
            <a:t> </a:t>
          </a:r>
        </a:p>
      </dgm:t>
    </dgm:pt>
    <dgm:pt modelId="{AAC67774-F8A0-41DA-9905-90E14BAE1737}" type="parTrans" cxnId="{CB872128-41D3-455B-A62F-134ADCA3176B}">
      <dgm:prSet/>
      <dgm:spPr/>
    </dgm:pt>
    <dgm:pt modelId="{FEA41EF4-0C80-47F0-B5D8-40FD3A2D931D}" type="sibTrans" cxnId="{CB872128-41D3-455B-A62F-134ADCA3176B}">
      <dgm:prSet/>
      <dgm:spPr/>
    </dgm:pt>
    <dgm:pt modelId="{F03939CD-5EF1-4792-A155-7133773C67D5}" type="pres">
      <dgm:prSet presAssocID="{601115F9-C405-4EAB-8313-9BA0433D0C01}" presName="Name0" presStyleCnt="0">
        <dgm:presLayoutVars>
          <dgm:dir/>
          <dgm:animLvl val="lvl"/>
          <dgm:resizeHandles val="exact"/>
        </dgm:presLayoutVars>
      </dgm:prSet>
      <dgm:spPr/>
    </dgm:pt>
    <dgm:pt modelId="{40797111-C670-4CCB-B6D6-94BA5DD4BE85}" type="pres">
      <dgm:prSet presAssocID="{1FD4C6E7-0062-483D-BCFB-C6DF758D18D1}" presName="linNode" presStyleCnt="0"/>
      <dgm:spPr/>
    </dgm:pt>
    <dgm:pt modelId="{2555F4D7-DF5B-461C-B35E-F1B702731904}" type="pres">
      <dgm:prSet presAssocID="{1FD4C6E7-0062-483D-BCFB-C6DF758D18D1}" presName="parentText" presStyleLbl="node1" presStyleIdx="0" presStyleCnt="3">
        <dgm:presLayoutVars>
          <dgm:chMax val="1"/>
          <dgm:bulletEnabled val="1"/>
        </dgm:presLayoutVars>
      </dgm:prSet>
      <dgm:spPr/>
    </dgm:pt>
    <dgm:pt modelId="{9959A63B-CC22-4508-94F7-F369DB098FAA}" type="pres">
      <dgm:prSet presAssocID="{1FD4C6E7-0062-483D-BCFB-C6DF758D18D1}" presName="descendantText" presStyleLbl="alignAccFollowNode1" presStyleIdx="0" presStyleCnt="3" custScaleY="112921" custLinFactNeighborX="-1278" custLinFactNeighborY="2235">
        <dgm:presLayoutVars>
          <dgm:bulletEnabled val="1"/>
        </dgm:presLayoutVars>
      </dgm:prSet>
      <dgm:spPr>
        <a:prstGeom prst="round2SameRect">
          <a:avLst/>
        </a:prstGeom>
      </dgm:spPr>
    </dgm:pt>
    <dgm:pt modelId="{160CF0C7-3DCC-41DF-AD56-45B1598B665C}" type="pres">
      <dgm:prSet presAssocID="{87C4BECA-EA32-423A-91AF-C21A10DD570F}" presName="sp" presStyleCnt="0"/>
      <dgm:spPr/>
    </dgm:pt>
    <dgm:pt modelId="{EAD26FEF-31E5-4B04-B277-81B6D1F88F2E}" type="pres">
      <dgm:prSet presAssocID="{65C3CF04-B224-4C10-B144-1FF5DF2FCBE4}" presName="linNode" presStyleCnt="0"/>
      <dgm:spPr/>
    </dgm:pt>
    <dgm:pt modelId="{E0D61476-385C-4E2A-9186-6DD53210420F}" type="pres">
      <dgm:prSet presAssocID="{65C3CF04-B224-4C10-B144-1FF5DF2FCBE4}" presName="parentText" presStyleLbl="node1" presStyleIdx="1" presStyleCnt="3" custLinFactNeighborX="244" custLinFactNeighborY="-1082">
        <dgm:presLayoutVars>
          <dgm:chMax val="1"/>
          <dgm:bulletEnabled val="1"/>
        </dgm:presLayoutVars>
      </dgm:prSet>
      <dgm:spPr/>
    </dgm:pt>
    <dgm:pt modelId="{204C8D1B-2739-41B4-86B5-8F18642DAAFE}" type="pres">
      <dgm:prSet presAssocID="{65C3CF04-B224-4C10-B144-1FF5DF2FCBE4}" presName="descendantText" presStyleLbl="alignAccFollowNode1" presStyleIdx="1" presStyleCnt="3">
        <dgm:presLayoutVars>
          <dgm:bulletEnabled val="1"/>
        </dgm:presLayoutVars>
      </dgm:prSet>
      <dgm:spPr>
        <a:prstGeom prst="round2SameRect">
          <a:avLst/>
        </a:prstGeom>
      </dgm:spPr>
    </dgm:pt>
    <dgm:pt modelId="{411ECE40-4F4F-4CFF-8E97-D4C6C6F0D953}" type="pres">
      <dgm:prSet presAssocID="{DE19E706-63B4-4ADF-A44F-EC478DDE75B2}" presName="sp" presStyleCnt="0"/>
      <dgm:spPr/>
    </dgm:pt>
    <dgm:pt modelId="{D95DEC8D-73F3-4E68-8867-523BEA9B9C91}" type="pres">
      <dgm:prSet presAssocID="{F29D7340-3DE4-42B3-B282-AA3783655A29}" presName="linNode" presStyleCnt="0"/>
      <dgm:spPr/>
    </dgm:pt>
    <dgm:pt modelId="{08A420FC-2215-497B-A4D9-63E2960AE1ED}" type="pres">
      <dgm:prSet presAssocID="{F29D7340-3DE4-42B3-B282-AA3783655A29}" presName="parentText" presStyleLbl="node1" presStyleIdx="2" presStyleCnt="3">
        <dgm:presLayoutVars>
          <dgm:chMax val="1"/>
          <dgm:bulletEnabled val="1"/>
        </dgm:presLayoutVars>
      </dgm:prSet>
      <dgm:spPr/>
    </dgm:pt>
    <dgm:pt modelId="{F21E0A01-CA22-4862-A953-C858CDAE91C4}" type="pres">
      <dgm:prSet presAssocID="{F29D7340-3DE4-42B3-B282-AA3783655A29}" presName="descendantText" presStyleLbl="alignAccFollowNode1" presStyleIdx="2" presStyleCnt="3" custLinFactNeighborX="624" custLinFactNeighborY="1343">
        <dgm:presLayoutVars>
          <dgm:bulletEnabled val="1"/>
        </dgm:presLayoutVars>
      </dgm:prSet>
      <dgm:spPr/>
    </dgm:pt>
  </dgm:ptLst>
  <dgm:cxnLst>
    <dgm:cxn modelId="{81541A08-79AE-4996-85BB-193241464CE9}" srcId="{65C3CF04-B224-4C10-B144-1FF5DF2FCBE4}" destId="{A1809175-F01C-45FC-A241-CF068DE235C3}" srcOrd="2" destOrd="0" parTransId="{B8F54DFD-38EE-4FF6-AE2F-831FA73BDB5F}" sibTransId="{D6850674-9C0C-462F-9AC9-F1C64DC789C4}"/>
    <dgm:cxn modelId="{51B01E09-C5D8-4966-A85F-1F62B79E11CD}" srcId="{601115F9-C405-4EAB-8313-9BA0433D0C01}" destId="{F29D7340-3DE4-42B3-B282-AA3783655A29}" srcOrd="2" destOrd="0" parTransId="{CD649C85-D67C-4E59-95EB-0A2178329A27}" sibTransId="{BAEA18DC-104A-450E-A2BE-72B25D442DBC}"/>
    <dgm:cxn modelId="{273CF31D-1582-4F0F-9301-AF54AB86DD4D}" srcId="{1FD4C6E7-0062-483D-BCFB-C6DF758D18D1}" destId="{144EC313-A4B8-4597-B16F-3354FC14B284}" srcOrd="1" destOrd="0" parTransId="{197B60DF-6385-4380-827B-E64243966567}" sibTransId="{DD9B60BD-2AF9-4EA4-9C7D-5C94670362D2}"/>
    <dgm:cxn modelId="{CB872128-41D3-455B-A62F-134ADCA3176B}" srcId="{65C3CF04-B224-4C10-B144-1FF5DF2FCBE4}" destId="{F1DE94F0-1C5E-45FD-B050-4E7510F90ACE}" srcOrd="1" destOrd="0" parTransId="{AAC67774-F8A0-41DA-9905-90E14BAE1737}" sibTransId="{FEA41EF4-0C80-47F0-B5D8-40FD3A2D931D}"/>
    <dgm:cxn modelId="{1E056C2C-8F6C-4E10-BB57-A99BC776F9AD}" type="presOf" srcId="{144EC313-A4B8-4597-B16F-3354FC14B284}" destId="{9959A63B-CC22-4508-94F7-F369DB098FAA}" srcOrd="0" destOrd="1" presId="urn:microsoft.com/office/officeart/2005/8/layout/vList5"/>
    <dgm:cxn modelId="{CBDA665C-E2A1-4B37-AA3E-92A9A770DCF4}" srcId="{601115F9-C405-4EAB-8313-9BA0433D0C01}" destId="{65C3CF04-B224-4C10-B144-1FF5DF2FCBE4}" srcOrd="1" destOrd="0" parTransId="{FC7E24C7-4B72-4632-9B28-456A5186FEEF}" sibTransId="{DE19E706-63B4-4ADF-A44F-EC478DDE75B2}"/>
    <dgm:cxn modelId="{00F5CC61-461B-4722-9B22-61B5E4CA9200}" type="presOf" srcId="{F29D7340-3DE4-42B3-B282-AA3783655A29}" destId="{08A420FC-2215-497B-A4D9-63E2960AE1ED}" srcOrd="0" destOrd="0" presId="urn:microsoft.com/office/officeart/2005/8/layout/vList5"/>
    <dgm:cxn modelId="{D68DB46F-42E3-4003-BBA0-513D2B327D4A}" type="presOf" srcId="{D2191C6C-2D3E-4BCC-8516-8673466628BE}" destId="{9959A63B-CC22-4508-94F7-F369DB098FAA}" srcOrd="0" destOrd="2" presId="urn:microsoft.com/office/officeart/2005/8/layout/vList5"/>
    <dgm:cxn modelId="{03B32B52-676F-48B7-85FC-50EB3BDE6338}" type="presOf" srcId="{1FD4C6E7-0062-483D-BCFB-C6DF758D18D1}" destId="{2555F4D7-DF5B-461C-B35E-F1B702731904}" srcOrd="0" destOrd="0" presId="urn:microsoft.com/office/officeart/2005/8/layout/vList5"/>
    <dgm:cxn modelId="{3594D954-B55E-4359-BDFD-7805415418A9}" srcId="{1FD4C6E7-0062-483D-BCFB-C6DF758D18D1}" destId="{D2191C6C-2D3E-4BCC-8516-8673466628BE}" srcOrd="2" destOrd="0" parTransId="{2C5D9BC3-CBCE-40C4-B944-EA6B535284FC}" sibTransId="{B4BC2CE6-0D09-415D-BCAD-08FFA8BF4B73}"/>
    <dgm:cxn modelId="{44D61E84-9E5F-42E1-B76E-9ACB0179385A}" type="presOf" srcId="{A1809175-F01C-45FC-A241-CF068DE235C3}" destId="{204C8D1B-2739-41B4-86B5-8F18642DAAFE}" srcOrd="0" destOrd="2" presId="urn:microsoft.com/office/officeart/2005/8/layout/vList5"/>
    <dgm:cxn modelId="{75650885-F9F8-4201-9283-7E2507FCE582}" srcId="{65C3CF04-B224-4C10-B144-1FF5DF2FCBE4}" destId="{106B1E2C-7106-40A4-A00A-67A2E0CE1FE2}" srcOrd="0" destOrd="0" parTransId="{DA1B4E7F-099D-4886-AECA-6423CE9C3442}" sibTransId="{C59D11E6-F837-4093-AC29-BCFAFE377906}"/>
    <dgm:cxn modelId="{F3450289-A891-480D-9271-1E141429AA51}" type="presOf" srcId="{FD460A4A-F6AC-4790-850F-497380013711}" destId="{9959A63B-CC22-4508-94F7-F369DB098FAA}" srcOrd="0" destOrd="0" presId="urn:microsoft.com/office/officeart/2005/8/layout/vList5"/>
    <dgm:cxn modelId="{15D20A89-630F-4C08-A235-A98CAFD1D9D5}" type="presOf" srcId="{8BC39C8F-3AEB-48E8-B455-9034F46973F6}" destId="{F21E0A01-CA22-4862-A953-C858CDAE91C4}" srcOrd="0" destOrd="1" presId="urn:microsoft.com/office/officeart/2005/8/layout/vList5"/>
    <dgm:cxn modelId="{E78158A7-3AB1-4575-BFEF-9AEE5B30B946}" srcId="{F29D7340-3DE4-42B3-B282-AA3783655A29}" destId="{8BC39C8F-3AEB-48E8-B455-9034F46973F6}" srcOrd="1" destOrd="0" parTransId="{676DB05A-4170-4323-931A-CA52E3A1F2CC}" sibTransId="{1993E3B8-0954-4BDE-A62F-739A9CE5B595}"/>
    <dgm:cxn modelId="{84E1EFAC-14C6-4333-8FE7-BC48F16C3EA7}" srcId="{F29D7340-3DE4-42B3-B282-AA3783655A29}" destId="{272B12EC-49B3-4C03-B2D4-842E41A4A364}" srcOrd="0" destOrd="0" parTransId="{73DCAEAE-610E-485A-A406-7A9C3B5E652D}" sibTransId="{17237D05-7A49-4A24-8865-BE6EB42E5133}"/>
    <dgm:cxn modelId="{6E98A9C1-BCAA-48E4-A34C-29201F7D223F}" type="presOf" srcId="{65C3CF04-B224-4C10-B144-1FF5DF2FCBE4}" destId="{E0D61476-385C-4E2A-9186-6DD53210420F}" srcOrd="0" destOrd="0" presId="urn:microsoft.com/office/officeart/2005/8/layout/vList5"/>
    <dgm:cxn modelId="{FDCC35D2-EE92-4546-A0AA-342DEA6ED6A0}" type="presOf" srcId="{272B12EC-49B3-4C03-B2D4-842E41A4A364}" destId="{F21E0A01-CA22-4862-A953-C858CDAE91C4}" srcOrd="0" destOrd="0" presId="urn:microsoft.com/office/officeart/2005/8/layout/vList5"/>
    <dgm:cxn modelId="{E63F0BDC-2205-4477-9924-E258ED5DBBFA}" type="presOf" srcId="{F1DE94F0-1C5E-45FD-B050-4E7510F90ACE}" destId="{204C8D1B-2739-41B4-86B5-8F18642DAAFE}" srcOrd="0" destOrd="1" presId="urn:microsoft.com/office/officeart/2005/8/layout/vList5"/>
    <dgm:cxn modelId="{BF9C19EB-7C28-424F-A83E-2CF4AFC8513D}" type="presOf" srcId="{601115F9-C405-4EAB-8313-9BA0433D0C01}" destId="{F03939CD-5EF1-4792-A155-7133773C67D5}" srcOrd="0" destOrd="0" presId="urn:microsoft.com/office/officeart/2005/8/layout/vList5"/>
    <dgm:cxn modelId="{21E4E2EB-FAC8-47DB-8D3B-93DD4DC832AB}" type="presOf" srcId="{106B1E2C-7106-40A4-A00A-67A2E0CE1FE2}" destId="{204C8D1B-2739-41B4-86B5-8F18642DAAFE}" srcOrd="0" destOrd="0" presId="urn:microsoft.com/office/officeart/2005/8/layout/vList5"/>
    <dgm:cxn modelId="{A079E7ED-E446-4C30-A058-0F63B7DDF3AA}" srcId="{1FD4C6E7-0062-483D-BCFB-C6DF758D18D1}" destId="{FD460A4A-F6AC-4790-850F-497380013711}" srcOrd="0" destOrd="0" parTransId="{37B18C22-C134-4209-9820-8CD3E6AC5B90}" sibTransId="{8ECB53F9-8D90-4B0D-BB2B-9BB55689A2FC}"/>
    <dgm:cxn modelId="{537966F1-18B4-4F3A-9220-9094D5C86A8A}" srcId="{601115F9-C405-4EAB-8313-9BA0433D0C01}" destId="{1FD4C6E7-0062-483D-BCFB-C6DF758D18D1}" srcOrd="0" destOrd="0" parTransId="{40B161D3-9D89-42BF-B3EE-0F53E99F373E}" sibTransId="{87C4BECA-EA32-423A-91AF-C21A10DD570F}"/>
    <dgm:cxn modelId="{6DEB1F75-A4B3-4AE3-9123-E7234F4D04B3}" type="presParOf" srcId="{F03939CD-5EF1-4792-A155-7133773C67D5}" destId="{40797111-C670-4CCB-B6D6-94BA5DD4BE85}" srcOrd="0" destOrd="0" presId="urn:microsoft.com/office/officeart/2005/8/layout/vList5"/>
    <dgm:cxn modelId="{1FDB9F87-F381-4ABE-9024-66FEB88E285F}" type="presParOf" srcId="{40797111-C670-4CCB-B6D6-94BA5DD4BE85}" destId="{2555F4D7-DF5B-461C-B35E-F1B702731904}" srcOrd="0" destOrd="0" presId="urn:microsoft.com/office/officeart/2005/8/layout/vList5"/>
    <dgm:cxn modelId="{97E044CF-57A0-4CC6-BC7A-1FA883A5BCB7}" type="presParOf" srcId="{40797111-C670-4CCB-B6D6-94BA5DD4BE85}" destId="{9959A63B-CC22-4508-94F7-F369DB098FAA}" srcOrd="1" destOrd="0" presId="urn:microsoft.com/office/officeart/2005/8/layout/vList5"/>
    <dgm:cxn modelId="{1278E2EB-729D-4F0F-BA70-A0D0723725CD}" type="presParOf" srcId="{F03939CD-5EF1-4792-A155-7133773C67D5}" destId="{160CF0C7-3DCC-41DF-AD56-45B1598B665C}" srcOrd="1" destOrd="0" presId="urn:microsoft.com/office/officeart/2005/8/layout/vList5"/>
    <dgm:cxn modelId="{B0E88478-6BB5-479C-906B-6838A583904D}" type="presParOf" srcId="{F03939CD-5EF1-4792-A155-7133773C67D5}" destId="{EAD26FEF-31E5-4B04-B277-81B6D1F88F2E}" srcOrd="2" destOrd="0" presId="urn:microsoft.com/office/officeart/2005/8/layout/vList5"/>
    <dgm:cxn modelId="{F7A48E5C-3B31-431C-B507-8521C6814381}" type="presParOf" srcId="{EAD26FEF-31E5-4B04-B277-81B6D1F88F2E}" destId="{E0D61476-385C-4E2A-9186-6DD53210420F}" srcOrd="0" destOrd="0" presId="urn:microsoft.com/office/officeart/2005/8/layout/vList5"/>
    <dgm:cxn modelId="{B7CC392F-7135-49A5-93D2-39B176C4BF11}" type="presParOf" srcId="{EAD26FEF-31E5-4B04-B277-81B6D1F88F2E}" destId="{204C8D1B-2739-41B4-86B5-8F18642DAAFE}" srcOrd="1" destOrd="0" presId="urn:microsoft.com/office/officeart/2005/8/layout/vList5"/>
    <dgm:cxn modelId="{9D9E432D-DE89-4B29-A8D7-A7393E6918C6}" type="presParOf" srcId="{F03939CD-5EF1-4792-A155-7133773C67D5}" destId="{411ECE40-4F4F-4CFF-8E97-D4C6C6F0D953}" srcOrd="3" destOrd="0" presId="urn:microsoft.com/office/officeart/2005/8/layout/vList5"/>
    <dgm:cxn modelId="{A0C140E0-973E-4115-968C-064E87BD8B5E}" type="presParOf" srcId="{F03939CD-5EF1-4792-A155-7133773C67D5}" destId="{D95DEC8D-73F3-4E68-8867-523BEA9B9C91}" srcOrd="4" destOrd="0" presId="urn:microsoft.com/office/officeart/2005/8/layout/vList5"/>
    <dgm:cxn modelId="{466BD2A9-960C-4885-9B14-9B265B7651A7}" type="presParOf" srcId="{D95DEC8D-73F3-4E68-8867-523BEA9B9C91}" destId="{08A420FC-2215-497B-A4D9-63E2960AE1ED}" srcOrd="0" destOrd="0" presId="urn:microsoft.com/office/officeart/2005/8/layout/vList5"/>
    <dgm:cxn modelId="{2FC0A81D-179F-4A0A-A324-0017BA9A88CD}" type="presParOf" srcId="{D95DEC8D-73F3-4E68-8867-523BEA9B9C91}" destId="{F21E0A01-CA22-4862-A953-C858CDAE91C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63AAC4-D658-42BE-8B8C-19D0EB0531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353FFA-F7B5-45D3-801C-567BED509154}">
      <dgm:prSet/>
      <dgm:spPr>
        <a:solidFill>
          <a:srgbClr val="102F75"/>
        </a:solidFill>
      </dgm:spPr>
      <dgm:t>
        <a:bodyPr/>
        <a:lstStyle/>
        <a:p>
          <a:r>
            <a:rPr lang="nl-NL">
              <a:latin typeface="Calibri Light" panose="020F0302020204030204"/>
            </a:rPr>
            <a:t>Kwaliteitsverpleegkundige</a:t>
          </a:r>
          <a:endParaRPr lang="en-US"/>
        </a:p>
      </dgm:t>
    </dgm:pt>
    <dgm:pt modelId="{D3C3EB17-4B26-4ABA-8699-6FA695432E55}" type="parTrans" cxnId="{9B22545A-A336-4990-AD42-FD9D4E09CED0}">
      <dgm:prSet/>
      <dgm:spPr/>
      <dgm:t>
        <a:bodyPr/>
        <a:lstStyle/>
        <a:p>
          <a:endParaRPr lang="en-US"/>
        </a:p>
      </dgm:t>
    </dgm:pt>
    <dgm:pt modelId="{DF5B788A-96F5-456A-97A3-EAF39C0F9AD2}" type="sibTrans" cxnId="{9B22545A-A336-4990-AD42-FD9D4E09CED0}">
      <dgm:prSet/>
      <dgm:spPr/>
      <dgm:t>
        <a:bodyPr/>
        <a:lstStyle/>
        <a:p>
          <a:endParaRPr lang="en-US"/>
        </a:p>
      </dgm:t>
    </dgm:pt>
    <dgm:pt modelId="{A6176FBC-122A-46AB-AB8C-BF9732BF1CA5}">
      <dgm:prSet/>
      <dgm:spPr>
        <a:solidFill>
          <a:srgbClr val="0073A0"/>
        </a:solidFill>
      </dgm:spPr>
      <dgm:t>
        <a:bodyPr/>
        <a:lstStyle/>
        <a:p>
          <a:r>
            <a:rPr lang="nl-NL"/>
            <a:t>Arts</a:t>
          </a:r>
          <a:endParaRPr lang="en-US"/>
        </a:p>
      </dgm:t>
    </dgm:pt>
    <dgm:pt modelId="{C0936E82-174E-444D-80E6-A6DC9EA259FF}" type="parTrans" cxnId="{A54EE7ED-01AA-466D-89E7-E427C4636953}">
      <dgm:prSet/>
      <dgm:spPr/>
      <dgm:t>
        <a:bodyPr/>
        <a:lstStyle/>
        <a:p>
          <a:endParaRPr lang="en-US"/>
        </a:p>
      </dgm:t>
    </dgm:pt>
    <dgm:pt modelId="{7A524056-E528-46A1-8604-885153662EAA}" type="sibTrans" cxnId="{A54EE7ED-01AA-466D-89E7-E427C4636953}">
      <dgm:prSet/>
      <dgm:spPr/>
      <dgm:t>
        <a:bodyPr/>
        <a:lstStyle/>
        <a:p>
          <a:endParaRPr lang="en-US"/>
        </a:p>
      </dgm:t>
    </dgm:pt>
    <dgm:pt modelId="{4F627747-7DB8-4D22-A0BA-189F25C21E15}">
      <dgm:prSet phldr="0"/>
      <dgm:spPr>
        <a:solidFill>
          <a:srgbClr val="3BA2B3"/>
        </a:solidFill>
      </dgm:spPr>
      <dgm:t>
        <a:bodyPr/>
        <a:lstStyle/>
        <a:p>
          <a:pPr rtl="0"/>
          <a:r>
            <a:rPr lang="en-US" err="1">
              <a:latin typeface="Aptos Display" panose="02110004020202020204"/>
            </a:rPr>
            <a:t>Aandachtsvelders</a:t>
          </a:r>
          <a:r>
            <a:rPr lang="en-US">
              <a:latin typeface="Aptos Display" panose="02110004020202020204"/>
            </a:rPr>
            <a:t> palliatieve </a:t>
          </a:r>
          <a:r>
            <a:rPr lang="en-US" err="1">
              <a:latin typeface="Aptos Display" panose="02110004020202020204"/>
            </a:rPr>
            <a:t>zorg</a:t>
          </a:r>
          <a:endParaRPr lang="en-US" err="1"/>
        </a:p>
      </dgm:t>
    </dgm:pt>
    <dgm:pt modelId="{4A330522-D3DA-4D10-AD88-257AC8265D37}" type="parTrans" cxnId="{01571BFD-531E-45EC-B412-C2BF0A32A550}">
      <dgm:prSet/>
      <dgm:spPr/>
      <dgm:t>
        <a:bodyPr/>
        <a:lstStyle/>
        <a:p>
          <a:endParaRPr lang="en-US"/>
        </a:p>
      </dgm:t>
    </dgm:pt>
    <dgm:pt modelId="{1ACE2EBF-62DC-4CBE-BFBD-9D916CFC07F7}" type="sibTrans" cxnId="{01571BFD-531E-45EC-B412-C2BF0A32A550}">
      <dgm:prSet/>
      <dgm:spPr/>
      <dgm:t>
        <a:bodyPr/>
        <a:lstStyle/>
        <a:p>
          <a:endParaRPr lang="en-US"/>
        </a:p>
      </dgm:t>
    </dgm:pt>
    <dgm:pt modelId="{3D78E795-D3C2-4BF0-B36F-3E296ED159FD}">
      <dgm:prSet/>
      <dgm:spPr>
        <a:solidFill>
          <a:srgbClr val="85D5CC"/>
        </a:solidFill>
      </dgm:spPr>
      <dgm:t>
        <a:bodyPr/>
        <a:lstStyle/>
        <a:p>
          <a:r>
            <a:rPr lang="nl-NL"/>
            <a:t>(Locatie</a:t>
          </a:r>
          <a:r>
            <a:rPr lang="nl-NL" dirty="0"/>
            <a:t>)manager</a:t>
          </a:r>
          <a:endParaRPr lang="en-US" dirty="0"/>
        </a:p>
      </dgm:t>
    </dgm:pt>
    <dgm:pt modelId="{EB8AA2A6-E957-4491-86E4-2A32CFF74FF9}" type="parTrans" cxnId="{93F880A8-CD07-4DED-A864-EA80A8615A1C}">
      <dgm:prSet/>
      <dgm:spPr/>
      <dgm:t>
        <a:bodyPr/>
        <a:lstStyle/>
        <a:p>
          <a:endParaRPr lang="en-US"/>
        </a:p>
      </dgm:t>
    </dgm:pt>
    <dgm:pt modelId="{1517A1BB-9506-49F9-BB49-7E148A53D28D}" type="sibTrans" cxnId="{93F880A8-CD07-4DED-A864-EA80A8615A1C}">
      <dgm:prSet/>
      <dgm:spPr/>
      <dgm:t>
        <a:bodyPr/>
        <a:lstStyle/>
        <a:p>
          <a:endParaRPr lang="en-US"/>
        </a:p>
      </dgm:t>
    </dgm:pt>
    <dgm:pt modelId="{3CB5A338-6F0E-437C-935B-8089932AE12E}">
      <dgm:prSet/>
      <dgm:spPr>
        <a:solidFill>
          <a:srgbClr val="4DBCC6"/>
        </a:solidFill>
      </dgm:spPr>
      <dgm:t>
        <a:bodyPr/>
        <a:lstStyle/>
        <a:p>
          <a:r>
            <a:rPr lang="nl-NL">
              <a:latin typeface="Aptos Display" panose="02110004020202020204"/>
            </a:rPr>
            <a:t>Paramedicus</a:t>
          </a:r>
          <a:endParaRPr lang="en-US"/>
        </a:p>
      </dgm:t>
    </dgm:pt>
    <dgm:pt modelId="{A230B0C1-8AD4-47C8-8A24-13BF99E99A4D}" type="sibTrans" cxnId="{0EDF1563-F23F-4830-A5A7-01132A5FA0B4}">
      <dgm:prSet/>
      <dgm:spPr/>
      <dgm:t>
        <a:bodyPr/>
        <a:lstStyle/>
        <a:p>
          <a:endParaRPr lang="en-US"/>
        </a:p>
      </dgm:t>
    </dgm:pt>
    <dgm:pt modelId="{8F62A532-D255-4309-B328-4E9D7A01021C}" type="parTrans" cxnId="{0EDF1563-F23F-4830-A5A7-01132A5FA0B4}">
      <dgm:prSet/>
      <dgm:spPr/>
      <dgm:t>
        <a:bodyPr/>
        <a:lstStyle/>
        <a:p>
          <a:endParaRPr lang="en-US"/>
        </a:p>
      </dgm:t>
    </dgm:pt>
    <dgm:pt modelId="{C12A2E43-F705-4551-BCE7-189B77FF13B6}" type="pres">
      <dgm:prSet presAssocID="{9463AAC4-D658-42BE-8B8C-19D0EB0531B9}" presName="linear" presStyleCnt="0">
        <dgm:presLayoutVars>
          <dgm:animLvl val="lvl"/>
          <dgm:resizeHandles val="exact"/>
        </dgm:presLayoutVars>
      </dgm:prSet>
      <dgm:spPr/>
    </dgm:pt>
    <dgm:pt modelId="{2868DCB2-1476-4D0B-87AF-B2A9ABE6F646}" type="pres">
      <dgm:prSet presAssocID="{CD353FFA-F7B5-45D3-801C-567BED509154}" presName="parentText" presStyleLbl="node1" presStyleIdx="0" presStyleCnt="5">
        <dgm:presLayoutVars>
          <dgm:chMax val="0"/>
          <dgm:bulletEnabled val="1"/>
        </dgm:presLayoutVars>
      </dgm:prSet>
      <dgm:spPr/>
    </dgm:pt>
    <dgm:pt modelId="{E769AA3C-6D5E-40CD-9E43-B4E3019AFE25}" type="pres">
      <dgm:prSet presAssocID="{DF5B788A-96F5-456A-97A3-EAF39C0F9AD2}" presName="spacer" presStyleCnt="0"/>
      <dgm:spPr/>
    </dgm:pt>
    <dgm:pt modelId="{2902C587-EEE1-48B1-A383-0F20A546BA71}" type="pres">
      <dgm:prSet presAssocID="{A6176FBC-122A-46AB-AB8C-BF9732BF1CA5}" presName="parentText" presStyleLbl="node1" presStyleIdx="1" presStyleCnt="5">
        <dgm:presLayoutVars>
          <dgm:chMax val="0"/>
          <dgm:bulletEnabled val="1"/>
        </dgm:presLayoutVars>
      </dgm:prSet>
      <dgm:spPr/>
    </dgm:pt>
    <dgm:pt modelId="{076A81F7-CD4B-4062-9184-1E70C1CD26B4}" type="pres">
      <dgm:prSet presAssocID="{7A524056-E528-46A1-8604-885153662EAA}" presName="spacer" presStyleCnt="0"/>
      <dgm:spPr/>
    </dgm:pt>
    <dgm:pt modelId="{A0F16F29-1549-4567-9252-47F274B0E9E4}" type="pres">
      <dgm:prSet presAssocID="{4F627747-7DB8-4D22-A0BA-189F25C21E15}" presName="parentText" presStyleLbl="node1" presStyleIdx="2" presStyleCnt="5">
        <dgm:presLayoutVars>
          <dgm:chMax val="0"/>
          <dgm:bulletEnabled val="1"/>
        </dgm:presLayoutVars>
      </dgm:prSet>
      <dgm:spPr/>
    </dgm:pt>
    <dgm:pt modelId="{110DA1D4-DF3B-40E7-9E93-654782BE6C36}" type="pres">
      <dgm:prSet presAssocID="{1ACE2EBF-62DC-4CBE-BFBD-9D916CFC07F7}" presName="spacer" presStyleCnt="0"/>
      <dgm:spPr/>
    </dgm:pt>
    <dgm:pt modelId="{C4E6868D-12D4-4D2F-B716-03152578164F}" type="pres">
      <dgm:prSet presAssocID="{3CB5A338-6F0E-437C-935B-8089932AE12E}" presName="parentText" presStyleLbl="node1" presStyleIdx="3" presStyleCnt="5">
        <dgm:presLayoutVars>
          <dgm:chMax val="0"/>
          <dgm:bulletEnabled val="1"/>
        </dgm:presLayoutVars>
      </dgm:prSet>
      <dgm:spPr/>
    </dgm:pt>
    <dgm:pt modelId="{55B9A8BC-00C6-4B49-8951-89336E6AD5A2}" type="pres">
      <dgm:prSet presAssocID="{A230B0C1-8AD4-47C8-8A24-13BF99E99A4D}" presName="spacer" presStyleCnt="0"/>
      <dgm:spPr/>
    </dgm:pt>
    <dgm:pt modelId="{2BA4508B-0B92-4B2E-8151-31FA3272FB89}" type="pres">
      <dgm:prSet presAssocID="{3D78E795-D3C2-4BF0-B36F-3E296ED159FD}" presName="parentText" presStyleLbl="node1" presStyleIdx="4" presStyleCnt="5">
        <dgm:presLayoutVars>
          <dgm:chMax val="0"/>
          <dgm:bulletEnabled val="1"/>
        </dgm:presLayoutVars>
      </dgm:prSet>
      <dgm:spPr/>
    </dgm:pt>
  </dgm:ptLst>
  <dgm:cxnLst>
    <dgm:cxn modelId="{120FE20C-1A0E-442E-B1AF-2DB06B7AA985}" type="presOf" srcId="{9463AAC4-D658-42BE-8B8C-19D0EB0531B9}" destId="{C12A2E43-F705-4551-BCE7-189B77FF13B6}" srcOrd="0" destOrd="0" presId="urn:microsoft.com/office/officeart/2005/8/layout/vList2"/>
    <dgm:cxn modelId="{FD737F26-46D7-4329-8032-3F8001056FC7}" type="presOf" srcId="{CD353FFA-F7B5-45D3-801C-567BED509154}" destId="{2868DCB2-1476-4D0B-87AF-B2A9ABE6F646}" srcOrd="0" destOrd="0" presId="urn:microsoft.com/office/officeart/2005/8/layout/vList2"/>
    <dgm:cxn modelId="{3021172C-69E9-46DA-905F-8FDCCC8C1FC0}" type="presOf" srcId="{3CB5A338-6F0E-437C-935B-8089932AE12E}" destId="{C4E6868D-12D4-4D2F-B716-03152578164F}" srcOrd="0" destOrd="0" presId="urn:microsoft.com/office/officeart/2005/8/layout/vList2"/>
    <dgm:cxn modelId="{0EDF1563-F23F-4830-A5A7-01132A5FA0B4}" srcId="{9463AAC4-D658-42BE-8B8C-19D0EB0531B9}" destId="{3CB5A338-6F0E-437C-935B-8089932AE12E}" srcOrd="3" destOrd="0" parTransId="{8F62A532-D255-4309-B328-4E9D7A01021C}" sibTransId="{A230B0C1-8AD4-47C8-8A24-13BF99E99A4D}"/>
    <dgm:cxn modelId="{03CF7852-56A9-4173-81C9-4CF872BF1EEC}" type="presOf" srcId="{4F627747-7DB8-4D22-A0BA-189F25C21E15}" destId="{A0F16F29-1549-4567-9252-47F274B0E9E4}" srcOrd="0" destOrd="0" presId="urn:microsoft.com/office/officeart/2005/8/layout/vList2"/>
    <dgm:cxn modelId="{9B22545A-A336-4990-AD42-FD9D4E09CED0}" srcId="{9463AAC4-D658-42BE-8B8C-19D0EB0531B9}" destId="{CD353FFA-F7B5-45D3-801C-567BED509154}" srcOrd="0" destOrd="0" parTransId="{D3C3EB17-4B26-4ABA-8699-6FA695432E55}" sibTransId="{DF5B788A-96F5-456A-97A3-EAF39C0F9AD2}"/>
    <dgm:cxn modelId="{93F880A8-CD07-4DED-A864-EA80A8615A1C}" srcId="{9463AAC4-D658-42BE-8B8C-19D0EB0531B9}" destId="{3D78E795-D3C2-4BF0-B36F-3E296ED159FD}" srcOrd="4" destOrd="0" parTransId="{EB8AA2A6-E957-4491-86E4-2A32CFF74FF9}" sibTransId="{1517A1BB-9506-49F9-BB49-7E148A53D28D}"/>
    <dgm:cxn modelId="{8BD6AAE1-B159-405C-B70B-54E9DEE837B0}" type="presOf" srcId="{A6176FBC-122A-46AB-AB8C-BF9732BF1CA5}" destId="{2902C587-EEE1-48B1-A383-0F20A546BA71}" srcOrd="0" destOrd="0" presId="urn:microsoft.com/office/officeart/2005/8/layout/vList2"/>
    <dgm:cxn modelId="{A54EE7ED-01AA-466D-89E7-E427C4636953}" srcId="{9463AAC4-D658-42BE-8B8C-19D0EB0531B9}" destId="{A6176FBC-122A-46AB-AB8C-BF9732BF1CA5}" srcOrd="1" destOrd="0" parTransId="{C0936E82-174E-444D-80E6-A6DC9EA259FF}" sibTransId="{7A524056-E528-46A1-8604-885153662EAA}"/>
    <dgm:cxn modelId="{11AA5BF1-1579-4EEC-8961-8150980CA9A7}" type="presOf" srcId="{3D78E795-D3C2-4BF0-B36F-3E296ED159FD}" destId="{2BA4508B-0B92-4B2E-8151-31FA3272FB89}" srcOrd="0" destOrd="0" presId="urn:microsoft.com/office/officeart/2005/8/layout/vList2"/>
    <dgm:cxn modelId="{01571BFD-531E-45EC-B412-C2BF0A32A550}" srcId="{9463AAC4-D658-42BE-8B8C-19D0EB0531B9}" destId="{4F627747-7DB8-4D22-A0BA-189F25C21E15}" srcOrd="2" destOrd="0" parTransId="{4A330522-D3DA-4D10-AD88-257AC8265D37}" sibTransId="{1ACE2EBF-62DC-4CBE-BFBD-9D916CFC07F7}"/>
    <dgm:cxn modelId="{1BD9E99E-550E-413B-BDC0-A526D521C50D}" type="presParOf" srcId="{C12A2E43-F705-4551-BCE7-189B77FF13B6}" destId="{2868DCB2-1476-4D0B-87AF-B2A9ABE6F646}" srcOrd="0" destOrd="0" presId="urn:microsoft.com/office/officeart/2005/8/layout/vList2"/>
    <dgm:cxn modelId="{CFE83A08-AEB0-4875-A19D-C5B4B0F9E192}" type="presParOf" srcId="{C12A2E43-F705-4551-BCE7-189B77FF13B6}" destId="{E769AA3C-6D5E-40CD-9E43-B4E3019AFE25}" srcOrd="1" destOrd="0" presId="urn:microsoft.com/office/officeart/2005/8/layout/vList2"/>
    <dgm:cxn modelId="{E8461CBD-E467-4EA8-86B3-EBA613CC249C}" type="presParOf" srcId="{C12A2E43-F705-4551-BCE7-189B77FF13B6}" destId="{2902C587-EEE1-48B1-A383-0F20A546BA71}" srcOrd="2" destOrd="0" presId="urn:microsoft.com/office/officeart/2005/8/layout/vList2"/>
    <dgm:cxn modelId="{2368D45F-FD33-4B8B-9AD0-69A75D14DE62}" type="presParOf" srcId="{C12A2E43-F705-4551-BCE7-189B77FF13B6}" destId="{076A81F7-CD4B-4062-9184-1E70C1CD26B4}" srcOrd="3" destOrd="0" presId="urn:microsoft.com/office/officeart/2005/8/layout/vList2"/>
    <dgm:cxn modelId="{1D027C2E-F7B3-405E-9E94-4EBAAD33E7BA}" type="presParOf" srcId="{C12A2E43-F705-4551-BCE7-189B77FF13B6}" destId="{A0F16F29-1549-4567-9252-47F274B0E9E4}" srcOrd="4" destOrd="0" presId="urn:microsoft.com/office/officeart/2005/8/layout/vList2"/>
    <dgm:cxn modelId="{1AE6B4BC-665B-4FA5-AA7F-49B16B8B41FC}" type="presParOf" srcId="{C12A2E43-F705-4551-BCE7-189B77FF13B6}" destId="{110DA1D4-DF3B-40E7-9E93-654782BE6C36}" srcOrd="5" destOrd="0" presId="urn:microsoft.com/office/officeart/2005/8/layout/vList2"/>
    <dgm:cxn modelId="{584DCEB0-10D3-4F2C-86AE-FE4059AA6D82}" type="presParOf" srcId="{C12A2E43-F705-4551-BCE7-189B77FF13B6}" destId="{C4E6868D-12D4-4D2F-B716-03152578164F}" srcOrd="6" destOrd="0" presId="urn:microsoft.com/office/officeart/2005/8/layout/vList2"/>
    <dgm:cxn modelId="{BBADBA79-7A56-4FB0-BF02-439C65EB8A2F}" type="presParOf" srcId="{C12A2E43-F705-4551-BCE7-189B77FF13B6}" destId="{55B9A8BC-00C6-4B49-8951-89336E6AD5A2}" srcOrd="7" destOrd="0" presId="urn:microsoft.com/office/officeart/2005/8/layout/vList2"/>
    <dgm:cxn modelId="{3490B370-BD7B-443C-A987-3C2C489CC8AA}" type="presParOf" srcId="{C12A2E43-F705-4551-BCE7-189B77FF13B6}" destId="{2BA4508B-0B92-4B2E-8151-31FA3272FB8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7AF0-4B94-48D6-864C-B96BE314278A}">
      <dsp:nvSpPr>
        <dsp:cNvPr id="0" name=""/>
        <dsp:cNvSpPr/>
      </dsp:nvSpPr>
      <dsp:spPr>
        <a:xfrm>
          <a:off x="6360" y="511808"/>
          <a:ext cx="1988233" cy="2385879"/>
        </a:xfrm>
        <a:prstGeom prst="rect">
          <a:avLst/>
        </a:prstGeom>
        <a:solidFill>
          <a:srgbClr val="102F75"/>
        </a:soli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a:lnSpc>
              <a:spcPct val="90000"/>
            </a:lnSpc>
            <a:spcBef>
              <a:spcPct val="0"/>
            </a:spcBef>
            <a:spcAft>
              <a:spcPct val="35000"/>
            </a:spcAft>
            <a:buNone/>
          </a:pPr>
          <a:r>
            <a:rPr lang="nl-NL" sz="1700" b="1" kern="1200" dirty="0"/>
            <a:t>Implementatie van het Zorgpad Palliatieve Zorg waardoor:</a:t>
          </a:r>
          <a:endParaRPr lang="en-US" sz="1700" kern="1200" dirty="0"/>
        </a:p>
      </dsp:txBody>
      <dsp:txXfrm>
        <a:off x="6360" y="1466160"/>
        <a:ext cx="1988233" cy="1431527"/>
      </dsp:txXfrm>
    </dsp:sp>
    <dsp:sp modelId="{503653C8-61A7-47BE-9A30-B8EF8B19C44C}">
      <dsp:nvSpPr>
        <dsp:cNvPr id="0" name=""/>
        <dsp:cNvSpPr/>
      </dsp:nvSpPr>
      <dsp:spPr>
        <a:xfrm>
          <a:off x="6360"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01</a:t>
          </a:r>
        </a:p>
      </dsp:txBody>
      <dsp:txXfrm>
        <a:off x="6360" y="511808"/>
        <a:ext cx="1988233" cy="954351"/>
      </dsp:txXfrm>
    </dsp:sp>
    <dsp:sp modelId="{5919A8F0-B796-427E-9899-AC3F2A9F3AEB}">
      <dsp:nvSpPr>
        <dsp:cNvPr id="0" name=""/>
        <dsp:cNvSpPr/>
      </dsp:nvSpPr>
      <dsp:spPr>
        <a:xfrm>
          <a:off x="2153652" y="511808"/>
          <a:ext cx="1988233" cy="2385879"/>
        </a:xfrm>
        <a:prstGeom prst="rect">
          <a:avLst/>
        </a:prstGeom>
        <a:solidFill>
          <a:srgbClr val="0073A0"/>
        </a:solidFill>
        <a:ln w="12700" cap="flat" cmpd="sng" algn="ctr">
          <a:solidFill>
            <a:schemeClr val="accent5">
              <a:hueOff val="-3038037"/>
              <a:satOff val="-207"/>
              <a:lumOff val="49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a:lnSpc>
              <a:spcPct val="90000"/>
            </a:lnSpc>
            <a:spcBef>
              <a:spcPct val="0"/>
            </a:spcBef>
            <a:spcAft>
              <a:spcPct val="35000"/>
            </a:spcAft>
            <a:buNone/>
          </a:pPr>
          <a:r>
            <a:rPr lang="nl-NL" sz="1700" b="1" kern="1200" dirty="0"/>
            <a:t>Bewoners krijgen op tijd goede palliatieve zorg </a:t>
          </a:r>
          <a:endParaRPr lang="en-US" sz="1700" kern="1200" dirty="0"/>
        </a:p>
      </dsp:txBody>
      <dsp:txXfrm>
        <a:off x="2153652" y="1466160"/>
        <a:ext cx="1988233" cy="1431527"/>
      </dsp:txXfrm>
    </dsp:sp>
    <dsp:sp modelId="{C663F3AD-1985-4E75-BD16-841774F439D1}">
      <dsp:nvSpPr>
        <dsp:cNvPr id="0" name=""/>
        <dsp:cNvSpPr/>
      </dsp:nvSpPr>
      <dsp:spPr>
        <a:xfrm>
          <a:off x="2153652"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02</a:t>
          </a:r>
        </a:p>
      </dsp:txBody>
      <dsp:txXfrm>
        <a:off x="2153652" y="511808"/>
        <a:ext cx="1988233" cy="954351"/>
      </dsp:txXfrm>
    </dsp:sp>
    <dsp:sp modelId="{77200579-D671-4054-9698-5B6993294ACF}">
      <dsp:nvSpPr>
        <dsp:cNvPr id="0" name=""/>
        <dsp:cNvSpPr/>
      </dsp:nvSpPr>
      <dsp:spPr>
        <a:xfrm>
          <a:off x="4300943" y="511808"/>
          <a:ext cx="1988233" cy="2385879"/>
        </a:xfrm>
        <a:prstGeom prst="rect">
          <a:avLst/>
        </a:prstGeom>
        <a:solidFill>
          <a:srgbClr val="3BA2B3"/>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rtl="0">
            <a:lnSpc>
              <a:spcPct val="90000"/>
            </a:lnSpc>
            <a:spcBef>
              <a:spcPct val="0"/>
            </a:spcBef>
            <a:spcAft>
              <a:spcPct val="35000"/>
            </a:spcAft>
            <a:buNone/>
          </a:pPr>
          <a:r>
            <a:rPr lang="nl-NL" sz="1700" b="1" kern="1200" dirty="0">
              <a:latin typeface="+mn-lt"/>
            </a:rPr>
            <a:t>Zorgteam zit op één lijn, ook met de behandelaren.</a:t>
          </a:r>
          <a:endParaRPr lang="en-US" sz="1700" kern="1200" dirty="0">
            <a:latin typeface="+mn-lt"/>
          </a:endParaRPr>
        </a:p>
      </dsp:txBody>
      <dsp:txXfrm>
        <a:off x="4300943" y="1466160"/>
        <a:ext cx="1988233" cy="1431527"/>
      </dsp:txXfrm>
    </dsp:sp>
    <dsp:sp modelId="{25B2237C-AEED-4739-9455-0D3C4B5B5A73}">
      <dsp:nvSpPr>
        <dsp:cNvPr id="0" name=""/>
        <dsp:cNvSpPr/>
      </dsp:nvSpPr>
      <dsp:spPr>
        <a:xfrm>
          <a:off x="4300943"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03</a:t>
          </a:r>
        </a:p>
      </dsp:txBody>
      <dsp:txXfrm>
        <a:off x="4300943" y="511808"/>
        <a:ext cx="1988233" cy="954351"/>
      </dsp:txXfrm>
    </dsp:sp>
    <dsp:sp modelId="{C1B368E3-4AB4-444A-82E3-5BFE9AD5D4DC}">
      <dsp:nvSpPr>
        <dsp:cNvPr id="0" name=""/>
        <dsp:cNvSpPr/>
      </dsp:nvSpPr>
      <dsp:spPr>
        <a:xfrm>
          <a:off x="6448235" y="511808"/>
          <a:ext cx="1988233" cy="2385879"/>
        </a:xfrm>
        <a:prstGeom prst="rect">
          <a:avLst/>
        </a:prstGeom>
        <a:solidFill>
          <a:srgbClr val="4DBCC6"/>
        </a:solidFill>
        <a:ln w="12700" cap="flat" cmpd="sng" algn="ctr">
          <a:solidFill>
            <a:schemeClr val="accent5">
              <a:hueOff val="-9114112"/>
              <a:satOff val="-620"/>
              <a:lumOff val="14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rtl="0">
            <a:lnSpc>
              <a:spcPct val="90000"/>
            </a:lnSpc>
            <a:spcBef>
              <a:spcPct val="0"/>
            </a:spcBef>
            <a:spcAft>
              <a:spcPct val="35000"/>
            </a:spcAft>
            <a:buNone/>
          </a:pPr>
          <a:r>
            <a:rPr lang="nl-NL" sz="1700" b="1" kern="1200" dirty="0"/>
            <a:t>Samen signaleren zij achteruitgang</a:t>
          </a:r>
          <a:endParaRPr lang="en-US" sz="1700" kern="1200" dirty="0"/>
        </a:p>
      </dsp:txBody>
      <dsp:txXfrm>
        <a:off x="6448235" y="1466160"/>
        <a:ext cx="1988233" cy="1431527"/>
      </dsp:txXfrm>
    </dsp:sp>
    <dsp:sp modelId="{BE4CAF43-9156-4D96-A035-67A1F202D159}">
      <dsp:nvSpPr>
        <dsp:cNvPr id="0" name=""/>
        <dsp:cNvSpPr/>
      </dsp:nvSpPr>
      <dsp:spPr>
        <a:xfrm>
          <a:off x="6448235"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04</a:t>
          </a:r>
        </a:p>
      </dsp:txBody>
      <dsp:txXfrm>
        <a:off x="6448235" y="511808"/>
        <a:ext cx="1988233" cy="954351"/>
      </dsp:txXfrm>
    </dsp:sp>
    <dsp:sp modelId="{8A61BEFD-379D-48D0-AC2C-0CCF797693E6}">
      <dsp:nvSpPr>
        <dsp:cNvPr id="0" name=""/>
        <dsp:cNvSpPr/>
      </dsp:nvSpPr>
      <dsp:spPr>
        <a:xfrm>
          <a:off x="8595527" y="511808"/>
          <a:ext cx="1988233" cy="2385879"/>
        </a:xfrm>
        <a:prstGeom prst="rect">
          <a:avLst/>
        </a:prstGeom>
        <a:solidFill>
          <a:srgbClr val="85D5CC"/>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a:lnSpc>
              <a:spcPct val="90000"/>
            </a:lnSpc>
            <a:spcBef>
              <a:spcPct val="0"/>
            </a:spcBef>
            <a:spcAft>
              <a:spcPct val="35000"/>
            </a:spcAft>
            <a:buNone/>
          </a:pPr>
          <a:r>
            <a:rPr lang="nl-NL" sz="1700" b="1" kern="1200" dirty="0"/>
            <a:t>Familie wordt meegenomen in het proces</a:t>
          </a:r>
          <a:br>
            <a:rPr lang="nl-NL" sz="1700" kern="1200" dirty="0"/>
          </a:br>
          <a:endParaRPr lang="en-US" sz="1700" kern="1200" dirty="0"/>
        </a:p>
      </dsp:txBody>
      <dsp:txXfrm>
        <a:off x="8595527" y="1466160"/>
        <a:ext cx="1988233" cy="1431527"/>
      </dsp:txXfrm>
    </dsp:sp>
    <dsp:sp modelId="{A160EB4A-FDE3-45A0-9A5B-3E04F243F384}">
      <dsp:nvSpPr>
        <dsp:cNvPr id="0" name=""/>
        <dsp:cNvSpPr/>
      </dsp:nvSpPr>
      <dsp:spPr>
        <a:xfrm>
          <a:off x="8595527"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05</a:t>
          </a:r>
        </a:p>
      </dsp:txBody>
      <dsp:txXfrm>
        <a:off x="8595527" y="511808"/>
        <a:ext cx="1988233" cy="954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9A63B-CC22-4508-94F7-F369DB098FAA}">
      <dsp:nvSpPr>
        <dsp:cNvPr id="0" name=""/>
        <dsp:cNvSpPr/>
      </dsp:nvSpPr>
      <dsp:spPr>
        <a:xfrm rot="5400000">
          <a:off x="6468837" y="-2636651"/>
          <a:ext cx="1266780" cy="6729984"/>
        </a:xfrm>
        <a:prstGeom prst="round2SameRect">
          <a:avLst/>
        </a:prstGeo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n-lt"/>
              <a:ea typeface="+mn-ea"/>
              <a:cs typeface="+mn-cs"/>
            </a:rPr>
            <a:t>Kick off </a:t>
          </a:r>
          <a:r>
            <a:rPr lang="en-US" sz="1800" kern="1200" dirty="0" err="1">
              <a:solidFill>
                <a:sysClr val="windowText" lastClr="000000">
                  <a:hueOff val="0"/>
                  <a:satOff val="0"/>
                  <a:lumOff val="0"/>
                  <a:alphaOff val="0"/>
                </a:sysClr>
              </a:solidFill>
              <a:latin typeface="+mn-lt"/>
              <a:ea typeface="+mn-ea"/>
              <a:cs typeface="+mn-cs"/>
            </a:rPr>
            <a:t>bijeenkomsten</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zorgmedewerkers</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behandelaren</a:t>
          </a:r>
          <a:r>
            <a:rPr lang="en-US" sz="1800" kern="1200" dirty="0">
              <a:solidFill>
                <a:sysClr val="windowText" lastClr="000000">
                  <a:hueOff val="0"/>
                  <a:satOff val="0"/>
                  <a:lumOff val="0"/>
                  <a:alphaOff val="0"/>
                </a:sysClr>
              </a:solidFill>
              <a:latin typeface="+mn-lt"/>
              <a:ea typeface="+mn-ea"/>
              <a:cs typeface="+mn-cs"/>
            </a:rPr>
            <a:t> en </a:t>
          </a:r>
          <a:r>
            <a:rPr lang="en-US" sz="1800" kern="1200" dirty="0" err="1">
              <a:solidFill>
                <a:sysClr val="windowText" lastClr="000000">
                  <a:hueOff val="0"/>
                  <a:satOff val="0"/>
                  <a:lumOff val="0"/>
                  <a:alphaOff val="0"/>
                </a:sysClr>
              </a:solidFill>
              <a:latin typeface="+mn-lt"/>
              <a:ea typeface="+mn-ea"/>
              <a:cs typeface="+mn-cs"/>
            </a:rPr>
            <a:t>ondersteunende</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diensten</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aandachtsvelders</a:t>
          </a:r>
          <a:r>
            <a:rPr lang="en-US" sz="1800" kern="1200" dirty="0">
              <a:solidFill>
                <a:sysClr val="windowText" lastClr="000000">
                  <a:hueOff val="0"/>
                  <a:satOff val="0"/>
                  <a:lumOff val="0"/>
                  <a:alphaOff val="0"/>
                </a:sysClr>
              </a:solidFill>
              <a:latin typeface="+mn-lt"/>
              <a:ea typeface="+mn-ea"/>
              <a:cs typeface="+mn-cs"/>
            </a:rPr>
            <a:t>)</a:t>
          </a:r>
        </a:p>
        <a:p>
          <a:pPr marL="171450" lvl="1" indent="-171450" algn="l" defTabSz="800100">
            <a:lnSpc>
              <a:spcPct val="90000"/>
            </a:lnSpc>
            <a:spcBef>
              <a:spcPct val="0"/>
            </a:spcBef>
            <a:spcAft>
              <a:spcPct val="15000"/>
            </a:spcAft>
            <a:buChar char="•"/>
          </a:pPr>
          <a:r>
            <a:rPr lang="en-US" sz="1800" kern="1200" dirty="0" err="1">
              <a:solidFill>
                <a:sysClr val="windowText" lastClr="000000">
                  <a:hueOff val="0"/>
                  <a:satOff val="0"/>
                  <a:lumOff val="0"/>
                  <a:alphaOff val="0"/>
                </a:sysClr>
              </a:solidFill>
              <a:latin typeface="+mn-lt"/>
              <a:ea typeface="+mn-ea"/>
              <a:cs typeface="+mn-cs"/>
            </a:rPr>
            <a:t>Informatiebijeenkomst</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voor</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familie</a:t>
          </a:r>
          <a:endParaRPr lang="en-US" sz="1800" kern="1200" dirty="0">
            <a:solidFill>
              <a:sysClr val="windowText" lastClr="000000">
                <a:hueOff val="0"/>
                <a:satOff val="0"/>
                <a:lumOff val="0"/>
                <a:alphaOff val="0"/>
              </a:sysClr>
            </a:solidFill>
            <a:latin typeface="+mn-lt"/>
            <a:ea typeface="+mn-ea"/>
            <a:cs typeface="+mn-cs"/>
          </a:endParaRPr>
        </a:p>
        <a:p>
          <a:pPr marL="171450" lvl="1" indent="-171450" algn="l" defTabSz="800100">
            <a:lnSpc>
              <a:spcPct val="90000"/>
            </a:lnSpc>
            <a:spcBef>
              <a:spcPct val="0"/>
            </a:spcBef>
            <a:spcAft>
              <a:spcPct val="15000"/>
            </a:spcAft>
            <a:buChar char="•"/>
          </a:pPr>
          <a:r>
            <a:rPr lang="en-US" sz="1800" kern="1200" dirty="0" err="1">
              <a:solidFill>
                <a:sysClr val="windowText" lastClr="000000">
                  <a:hueOff val="0"/>
                  <a:satOff val="0"/>
                  <a:lumOff val="0"/>
                  <a:alphaOff val="0"/>
                </a:sysClr>
              </a:solidFill>
              <a:latin typeface="+mn-lt"/>
              <a:ea typeface="+mn-ea"/>
              <a:cs typeface="+mn-cs"/>
            </a:rPr>
            <a:t>Samenstellen</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kernteam</a:t>
          </a:r>
          <a:endParaRPr lang="en-US" sz="1800" kern="1200" dirty="0">
            <a:solidFill>
              <a:sysClr val="windowText" lastClr="000000">
                <a:hueOff val="0"/>
                <a:satOff val="0"/>
                <a:lumOff val="0"/>
                <a:alphaOff val="0"/>
              </a:sysClr>
            </a:solidFill>
            <a:latin typeface="+mn-lt"/>
            <a:ea typeface="+mn-ea"/>
            <a:cs typeface="+mn-cs"/>
          </a:endParaRPr>
        </a:p>
      </dsp:txBody>
      <dsp:txXfrm rot="-5400000">
        <a:off x="3737236" y="156789"/>
        <a:ext cx="6668145" cy="1143102"/>
      </dsp:txXfrm>
    </dsp:sp>
    <dsp:sp modelId="{2555F4D7-DF5B-461C-B35E-F1B702731904}">
      <dsp:nvSpPr>
        <dsp:cNvPr id="0" name=""/>
        <dsp:cNvSpPr/>
      </dsp:nvSpPr>
      <dsp:spPr>
        <a:xfrm>
          <a:off x="0" y="2124"/>
          <a:ext cx="3785616" cy="1402286"/>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nl-NL" sz="3900" b="1" kern="1200" dirty="0">
              <a:solidFill>
                <a:sysClr val="window" lastClr="FFFFFF"/>
              </a:solidFill>
              <a:latin typeface="+mj-lt"/>
              <a:ea typeface="+mn-ea"/>
              <a:cs typeface="+mn-cs"/>
            </a:rPr>
            <a:t>Voorbereiding</a:t>
          </a:r>
          <a:endParaRPr lang="en-US" sz="3900" kern="1200" dirty="0">
            <a:solidFill>
              <a:sysClr val="window" lastClr="FFFFFF"/>
            </a:solidFill>
            <a:latin typeface="+mj-lt"/>
            <a:ea typeface="+mn-ea"/>
            <a:cs typeface="+mn-cs"/>
          </a:endParaRPr>
        </a:p>
      </dsp:txBody>
      <dsp:txXfrm>
        <a:off x="68454" y="70578"/>
        <a:ext cx="3648708" cy="1265378"/>
      </dsp:txXfrm>
    </dsp:sp>
    <dsp:sp modelId="{204C8D1B-2739-41B4-86B5-8F18642DAAFE}">
      <dsp:nvSpPr>
        <dsp:cNvPr id="0" name=""/>
        <dsp:cNvSpPr/>
      </dsp:nvSpPr>
      <dsp:spPr>
        <a:xfrm rot="5400000">
          <a:off x="6589693" y="-1189323"/>
          <a:ext cx="1121829" cy="6729984"/>
        </a:xfrm>
        <a:prstGeom prst="round2SameRect">
          <a:avLst/>
        </a:prstGeom>
        <a:solidFill>
          <a:srgbClr val="5B9BD5">
            <a:tint val="40000"/>
            <a:alpha val="90000"/>
            <a:hueOff val="-3369881"/>
            <a:satOff val="-11416"/>
            <a:lumOff val="-1464"/>
            <a:alphaOff val="0"/>
          </a:srgbClr>
        </a:solidFill>
        <a:ln w="6350" cap="flat" cmpd="sng" algn="ctr">
          <a:solidFill>
            <a:srgbClr val="5B9BD5">
              <a:tint val="40000"/>
              <a:alpha val="90000"/>
              <a:hueOff val="-3369881"/>
              <a:satOff val="-11416"/>
              <a:lumOff val="-1464"/>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n-lt"/>
              <a:ea typeface="+mn-ea"/>
              <a:cs typeface="+mn-cs"/>
            </a:rPr>
            <a:t>4 </a:t>
          </a:r>
          <a:r>
            <a:rPr lang="en-US" sz="1800" kern="1200" dirty="0" err="1">
              <a:solidFill>
                <a:sysClr val="windowText" lastClr="000000">
                  <a:hueOff val="0"/>
                  <a:satOff val="0"/>
                  <a:lumOff val="0"/>
                  <a:alphaOff val="0"/>
                </a:sysClr>
              </a:solidFill>
              <a:latin typeface="+mn-lt"/>
              <a:ea typeface="+mn-ea"/>
              <a:cs typeface="+mn-cs"/>
            </a:rPr>
            <a:t>scholingen</a:t>
          </a:r>
          <a:endParaRPr lang="en-US" sz="1800" kern="1200" dirty="0">
            <a:solidFill>
              <a:sysClr val="windowText" lastClr="000000">
                <a:hueOff val="0"/>
                <a:satOff val="0"/>
                <a:lumOff val="0"/>
                <a:alphaOff val="0"/>
              </a:sysClr>
            </a:solidFill>
            <a:latin typeface="+mn-lt"/>
            <a:ea typeface="+mn-ea"/>
            <a:cs typeface="+mn-cs"/>
          </a:endParaRPr>
        </a:p>
        <a:p>
          <a:pPr marL="171450" lvl="1" indent="-171450" algn="l" defTabSz="800100">
            <a:lnSpc>
              <a:spcPct val="90000"/>
            </a:lnSpc>
            <a:spcBef>
              <a:spcPct val="0"/>
            </a:spcBef>
            <a:spcAft>
              <a:spcPct val="15000"/>
            </a:spcAft>
            <a:buChar char="•"/>
          </a:pPr>
          <a:r>
            <a:rPr lang="nl-NL" sz="1800" kern="1200" dirty="0"/>
            <a:t>Palliatieve zorgbespreking in </a:t>
          </a:r>
          <a:r>
            <a:rPr lang="nl-NL" sz="1800" kern="1200" dirty="0" err="1"/>
            <a:t>teamoverleggen</a:t>
          </a:r>
          <a:r>
            <a:rPr lang="nl-NL" sz="1800" kern="1200" dirty="0"/>
            <a:t> en/of MDO</a:t>
          </a:r>
          <a:r>
            <a:rPr lang="en-US" sz="1800" kern="1200" dirty="0">
              <a:solidFill>
                <a:sysClr val="windowText" lastClr="000000">
                  <a:hueOff val="0"/>
                  <a:satOff val="0"/>
                  <a:lumOff val="0"/>
                  <a:alphaOff val="0"/>
                </a:sysClr>
              </a:solidFill>
              <a:latin typeface="+mn-lt"/>
              <a:ea typeface="+mn-ea"/>
              <a:cs typeface="+mn-cs"/>
            </a:rPr>
            <a:t> </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n-lt"/>
              <a:ea typeface="+mn-ea"/>
              <a:cs typeface="+mn-cs"/>
            </a:rPr>
            <a:t>Aan de slag, met </a:t>
          </a:r>
          <a:r>
            <a:rPr lang="en-US" sz="1800" kern="1200" dirty="0" err="1">
              <a:solidFill>
                <a:sysClr val="windowText" lastClr="000000">
                  <a:hueOff val="0"/>
                  <a:satOff val="0"/>
                  <a:lumOff val="0"/>
                  <a:alphaOff val="0"/>
                </a:sysClr>
              </a:solidFill>
              <a:latin typeface="+mn-lt"/>
              <a:ea typeface="+mn-ea"/>
              <a:cs typeface="+mn-cs"/>
            </a:rPr>
            <a:t>ondersteuning</a:t>
          </a:r>
          <a:r>
            <a:rPr lang="en-US" sz="1800" kern="1200" dirty="0">
              <a:solidFill>
                <a:sysClr val="windowText" lastClr="000000">
                  <a:hueOff val="0"/>
                  <a:satOff val="0"/>
                  <a:lumOff val="0"/>
                  <a:alphaOff val="0"/>
                </a:sysClr>
              </a:solidFill>
              <a:latin typeface="+mn-lt"/>
              <a:ea typeface="+mn-ea"/>
              <a:cs typeface="+mn-cs"/>
            </a:rPr>
            <a:t> door </a:t>
          </a:r>
          <a:r>
            <a:rPr lang="en-US" sz="1800" kern="1200" dirty="0" err="1">
              <a:solidFill>
                <a:sysClr val="windowText" lastClr="000000">
                  <a:hueOff val="0"/>
                  <a:satOff val="0"/>
                  <a:lumOff val="0"/>
                  <a:alphaOff val="0"/>
                </a:sysClr>
              </a:solidFill>
              <a:latin typeface="+mn-lt"/>
              <a:ea typeface="+mn-ea"/>
              <a:cs typeface="+mn-cs"/>
            </a:rPr>
            <a:t>kernteam</a:t>
          </a:r>
          <a:endParaRPr lang="en-US" sz="1800" kern="1200" dirty="0">
            <a:solidFill>
              <a:sysClr val="windowText" lastClr="000000">
                <a:hueOff val="0"/>
                <a:satOff val="0"/>
                <a:lumOff val="0"/>
                <a:alphaOff val="0"/>
              </a:sysClr>
            </a:solidFill>
            <a:latin typeface="+mn-lt"/>
            <a:ea typeface="+mn-ea"/>
            <a:cs typeface="+mn-cs"/>
          </a:endParaRPr>
        </a:p>
      </dsp:txBody>
      <dsp:txXfrm rot="-5400000">
        <a:off x="3785616" y="1669517"/>
        <a:ext cx="6675221" cy="1012303"/>
      </dsp:txXfrm>
    </dsp:sp>
    <dsp:sp modelId="{E0D61476-385C-4E2A-9186-6DD53210420F}">
      <dsp:nvSpPr>
        <dsp:cNvPr id="0" name=""/>
        <dsp:cNvSpPr/>
      </dsp:nvSpPr>
      <dsp:spPr>
        <a:xfrm>
          <a:off x="16421" y="1459352"/>
          <a:ext cx="3785616" cy="1402286"/>
        </a:xfrm>
        <a:prstGeom prst="roundRect">
          <a:avLst/>
        </a:prstGeo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nl-NL" sz="3900" b="1" kern="1200" dirty="0">
              <a:solidFill>
                <a:sysClr val="window" lastClr="FFFFFF"/>
              </a:solidFill>
              <a:latin typeface="+mj-lt"/>
              <a:ea typeface="+mn-ea"/>
              <a:cs typeface="+mn-cs"/>
            </a:rPr>
            <a:t>Implementatie</a:t>
          </a:r>
          <a:endParaRPr lang="en-US" sz="3900" kern="1200" dirty="0">
            <a:solidFill>
              <a:sysClr val="window" lastClr="FFFFFF"/>
            </a:solidFill>
            <a:latin typeface="+mj-lt"/>
            <a:ea typeface="+mn-ea"/>
            <a:cs typeface="+mn-cs"/>
          </a:endParaRPr>
        </a:p>
      </dsp:txBody>
      <dsp:txXfrm>
        <a:off x="84875" y="1527806"/>
        <a:ext cx="3648708" cy="1265378"/>
      </dsp:txXfrm>
    </dsp:sp>
    <dsp:sp modelId="{F21E0A01-CA22-4862-A953-C858CDAE91C4}">
      <dsp:nvSpPr>
        <dsp:cNvPr id="0" name=""/>
        <dsp:cNvSpPr/>
      </dsp:nvSpPr>
      <dsp:spPr>
        <a:xfrm rot="5400000">
          <a:off x="6589693" y="298144"/>
          <a:ext cx="1121829" cy="6729984"/>
        </a:xfrm>
        <a:prstGeom prst="round2SameRect">
          <a:avLst/>
        </a:prstGeom>
        <a:solidFill>
          <a:srgbClr val="5B9BD5">
            <a:tint val="40000"/>
            <a:alpha val="90000"/>
            <a:hueOff val="-6739762"/>
            <a:satOff val="-22832"/>
            <a:lumOff val="-2928"/>
            <a:alphaOff val="0"/>
          </a:srgbClr>
        </a:solidFill>
        <a:ln w="6350" cap="flat" cmpd="sng" algn="ctr">
          <a:solidFill>
            <a:srgbClr val="5B9BD5">
              <a:tint val="40000"/>
              <a:alpha val="90000"/>
              <a:hueOff val="-6739762"/>
              <a:satOff val="-22832"/>
              <a:lumOff val="-2928"/>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a:solidFill>
                <a:sysClr val="windowText" lastClr="000000">
                  <a:hueOff val="0"/>
                  <a:satOff val="0"/>
                  <a:lumOff val="0"/>
                  <a:alphaOff val="0"/>
                </a:sysClr>
              </a:solidFill>
              <a:latin typeface="+mn-lt"/>
              <a:ea typeface="+mn-ea"/>
              <a:cs typeface="+mn-cs"/>
            </a:rPr>
            <a:t>Kernteam</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gaat</a:t>
          </a:r>
          <a:r>
            <a:rPr lang="en-US" sz="1800" kern="1200" dirty="0">
              <a:solidFill>
                <a:sysClr val="windowText" lastClr="000000">
                  <a:hueOff val="0"/>
                  <a:satOff val="0"/>
                  <a:lumOff val="0"/>
                  <a:alphaOff val="0"/>
                </a:sysClr>
              </a:solidFill>
              <a:latin typeface="+mn-lt"/>
              <a:ea typeface="+mn-ea"/>
              <a:cs typeface="+mn-cs"/>
            </a:rPr>
            <a:t> door</a:t>
          </a:r>
        </a:p>
        <a:p>
          <a:pPr marL="171450" lvl="1" indent="-171450" algn="l" defTabSz="800100">
            <a:lnSpc>
              <a:spcPct val="90000"/>
            </a:lnSpc>
            <a:spcBef>
              <a:spcPct val="0"/>
            </a:spcBef>
            <a:spcAft>
              <a:spcPct val="15000"/>
            </a:spcAft>
            <a:buChar char="•"/>
          </a:pPr>
          <a:r>
            <a:rPr lang="en-US" sz="1800" kern="1200" dirty="0" err="1">
              <a:solidFill>
                <a:sysClr val="windowText" lastClr="000000">
                  <a:hueOff val="0"/>
                  <a:satOff val="0"/>
                  <a:lumOff val="0"/>
                  <a:alphaOff val="0"/>
                </a:sysClr>
              </a:solidFill>
              <a:latin typeface="+mn-lt"/>
              <a:ea typeface="+mn-ea"/>
              <a:cs typeface="+mn-cs"/>
            </a:rPr>
            <a:t>Scholingen</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voor</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nieuwe</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medewerkers</a:t>
          </a:r>
          <a:r>
            <a:rPr lang="en-US" sz="1800" kern="1200" dirty="0">
              <a:solidFill>
                <a:sysClr val="windowText" lastClr="000000">
                  <a:hueOff val="0"/>
                  <a:satOff val="0"/>
                  <a:lumOff val="0"/>
                  <a:alphaOff val="0"/>
                </a:sysClr>
              </a:solidFill>
              <a:latin typeface="+mn-lt"/>
              <a:ea typeface="+mn-ea"/>
              <a:cs typeface="+mn-cs"/>
            </a:rPr>
            <a:t> en </a:t>
          </a:r>
          <a:r>
            <a:rPr lang="en-US" sz="1800" kern="1200" dirty="0" err="1">
              <a:solidFill>
                <a:sysClr val="windowText" lastClr="000000">
                  <a:hueOff val="0"/>
                  <a:satOff val="0"/>
                  <a:lumOff val="0"/>
                  <a:alphaOff val="0"/>
                </a:sysClr>
              </a:solidFill>
              <a:latin typeface="+mn-lt"/>
              <a:ea typeface="+mn-ea"/>
              <a:cs typeface="+mn-cs"/>
            </a:rPr>
            <a:t>opfrisbijeenkomsten</a:t>
          </a:r>
          <a:endParaRPr lang="en-US" sz="1800" kern="1200" dirty="0">
            <a:solidFill>
              <a:sysClr val="windowText" lastClr="000000">
                <a:hueOff val="0"/>
                <a:satOff val="0"/>
                <a:lumOff val="0"/>
                <a:alphaOff val="0"/>
              </a:sysClr>
            </a:solidFill>
            <a:latin typeface="+mn-lt"/>
            <a:ea typeface="+mn-ea"/>
            <a:cs typeface="+mn-cs"/>
          </a:endParaRPr>
        </a:p>
      </dsp:txBody>
      <dsp:txXfrm rot="-5400000">
        <a:off x="3785616" y="3156985"/>
        <a:ext cx="6675221" cy="1012303"/>
      </dsp:txXfrm>
    </dsp:sp>
    <dsp:sp modelId="{08A420FC-2215-497B-A4D9-63E2960AE1ED}">
      <dsp:nvSpPr>
        <dsp:cNvPr id="0" name=""/>
        <dsp:cNvSpPr/>
      </dsp:nvSpPr>
      <dsp:spPr>
        <a:xfrm>
          <a:off x="0" y="2946926"/>
          <a:ext cx="3785616" cy="1402286"/>
        </a:xfrm>
        <a:prstGeom prst="round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nl-NL" sz="3900" b="1" kern="1200" dirty="0">
              <a:solidFill>
                <a:sysClr val="window" lastClr="FFFFFF"/>
              </a:solidFill>
              <a:latin typeface="+mj-lt"/>
              <a:ea typeface="+mn-ea"/>
              <a:cs typeface="+mn-cs"/>
            </a:rPr>
            <a:t>Borging</a:t>
          </a:r>
          <a:endParaRPr lang="en-US" sz="3900" kern="1200" dirty="0">
            <a:solidFill>
              <a:sysClr val="window" lastClr="FFFFFF"/>
            </a:solidFill>
            <a:latin typeface="+mj-lt"/>
            <a:ea typeface="+mn-ea"/>
            <a:cs typeface="+mn-cs"/>
          </a:endParaRPr>
        </a:p>
      </dsp:txBody>
      <dsp:txXfrm>
        <a:off x="68454" y="3015380"/>
        <a:ext cx="3648708"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8DCB2-1476-4D0B-87AF-B2A9ABE6F646}">
      <dsp:nvSpPr>
        <dsp:cNvPr id="0" name=""/>
        <dsp:cNvSpPr/>
      </dsp:nvSpPr>
      <dsp:spPr>
        <a:xfrm>
          <a:off x="0" y="1046675"/>
          <a:ext cx="4638568" cy="614250"/>
        </a:xfrm>
        <a:prstGeom prst="roundRect">
          <a:avLst/>
        </a:prstGeom>
        <a:solidFill>
          <a:srgbClr val="102F7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latin typeface="Calibri Light" panose="020F0302020204030204"/>
            </a:rPr>
            <a:t>Kwaliteitsverpleegkundige</a:t>
          </a:r>
          <a:endParaRPr lang="en-US" sz="2500" kern="1200"/>
        </a:p>
      </dsp:txBody>
      <dsp:txXfrm>
        <a:off x="29985" y="1076660"/>
        <a:ext cx="4578598" cy="554280"/>
      </dsp:txXfrm>
    </dsp:sp>
    <dsp:sp modelId="{2902C587-EEE1-48B1-A383-0F20A546BA71}">
      <dsp:nvSpPr>
        <dsp:cNvPr id="0" name=""/>
        <dsp:cNvSpPr/>
      </dsp:nvSpPr>
      <dsp:spPr>
        <a:xfrm>
          <a:off x="0" y="1732926"/>
          <a:ext cx="4638568" cy="614250"/>
        </a:xfrm>
        <a:prstGeom prst="roundRect">
          <a:avLst/>
        </a:prstGeom>
        <a:solidFill>
          <a:srgbClr val="0073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Arts</a:t>
          </a:r>
          <a:endParaRPr lang="en-US" sz="2500" kern="1200"/>
        </a:p>
      </dsp:txBody>
      <dsp:txXfrm>
        <a:off x="29985" y="1762911"/>
        <a:ext cx="4578598" cy="554280"/>
      </dsp:txXfrm>
    </dsp:sp>
    <dsp:sp modelId="{A0F16F29-1549-4567-9252-47F274B0E9E4}">
      <dsp:nvSpPr>
        <dsp:cNvPr id="0" name=""/>
        <dsp:cNvSpPr/>
      </dsp:nvSpPr>
      <dsp:spPr>
        <a:xfrm>
          <a:off x="0" y="2419176"/>
          <a:ext cx="4638568" cy="614250"/>
        </a:xfrm>
        <a:prstGeom prst="roundRect">
          <a:avLst/>
        </a:prstGeom>
        <a:solidFill>
          <a:srgbClr val="3BA2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err="1">
              <a:latin typeface="Aptos Display" panose="02110004020202020204"/>
            </a:rPr>
            <a:t>Aandachtsvelders</a:t>
          </a:r>
          <a:r>
            <a:rPr lang="en-US" sz="2500" kern="1200">
              <a:latin typeface="Aptos Display" panose="02110004020202020204"/>
            </a:rPr>
            <a:t> palliatieve </a:t>
          </a:r>
          <a:r>
            <a:rPr lang="en-US" sz="2500" kern="1200" err="1">
              <a:latin typeface="Aptos Display" panose="02110004020202020204"/>
            </a:rPr>
            <a:t>zorg</a:t>
          </a:r>
          <a:endParaRPr lang="en-US" sz="2500" kern="1200" err="1"/>
        </a:p>
      </dsp:txBody>
      <dsp:txXfrm>
        <a:off x="29985" y="2449161"/>
        <a:ext cx="4578598" cy="554280"/>
      </dsp:txXfrm>
    </dsp:sp>
    <dsp:sp modelId="{C4E6868D-12D4-4D2F-B716-03152578164F}">
      <dsp:nvSpPr>
        <dsp:cNvPr id="0" name=""/>
        <dsp:cNvSpPr/>
      </dsp:nvSpPr>
      <dsp:spPr>
        <a:xfrm>
          <a:off x="0" y="3105426"/>
          <a:ext cx="4638568" cy="614250"/>
        </a:xfrm>
        <a:prstGeom prst="roundRect">
          <a:avLst/>
        </a:prstGeom>
        <a:solidFill>
          <a:srgbClr val="4DBCC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latin typeface="Aptos Display" panose="02110004020202020204"/>
            </a:rPr>
            <a:t>Paramedicus</a:t>
          </a:r>
          <a:endParaRPr lang="en-US" sz="2500" kern="1200"/>
        </a:p>
      </dsp:txBody>
      <dsp:txXfrm>
        <a:off x="29985" y="3135411"/>
        <a:ext cx="4578598" cy="554280"/>
      </dsp:txXfrm>
    </dsp:sp>
    <dsp:sp modelId="{2BA4508B-0B92-4B2E-8151-31FA3272FB89}">
      <dsp:nvSpPr>
        <dsp:cNvPr id="0" name=""/>
        <dsp:cNvSpPr/>
      </dsp:nvSpPr>
      <dsp:spPr>
        <a:xfrm>
          <a:off x="0" y="3791676"/>
          <a:ext cx="4638568" cy="614250"/>
        </a:xfrm>
        <a:prstGeom prst="roundRect">
          <a:avLst/>
        </a:prstGeom>
        <a:solidFill>
          <a:srgbClr val="85D5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(Locatie</a:t>
          </a:r>
          <a:r>
            <a:rPr lang="nl-NL" sz="2500" kern="1200" dirty="0"/>
            <a:t>)manager</a:t>
          </a:r>
          <a:endParaRPr lang="en-US" sz="2500" kern="1200" dirty="0"/>
        </a:p>
      </dsp:txBody>
      <dsp:txXfrm>
        <a:off x="29985" y="3821661"/>
        <a:ext cx="4578598" cy="55428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AF0A8-B07A-49E2-90C9-2DEB34773F39}" type="datetimeFigureOut">
              <a:t>28-5-2026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81AE-4C2D-4502-BAF3-C6349B404442}" type="slidenum">
              <a:t>‹nr.›</a:t>
            </a:fld>
            <a:endParaRPr lang="nl-NL"/>
          </a:p>
        </p:txBody>
      </p:sp>
    </p:spTree>
    <p:extLst>
      <p:ext uri="{BB962C8B-B14F-4D97-AF65-F5344CB8AC3E}">
        <p14:creationId xmlns:p14="http://schemas.microsoft.com/office/powerpoint/2010/main" val="143079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nppz-ii/handreiking-financiering-palliatieve-zorg/handreiking-financiering-pz-verpleeghui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Licht het doel van deze kick-off bijeenkomst toe: </a:t>
            </a:r>
            <a:r>
              <a:rPr lang="nl-NL" sz="1200" kern="1200" dirty="0">
                <a:solidFill>
                  <a:schemeClr val="tx1"/>
                </a:solidFill>
                <a:effectLst/>
                <a:latin typeface="+mn-lt"/>
                <a:ea typeface="+mn-ea"/>
                <a:cs typeface="+mn-cs"/>
              </a:rPr>
              <a:t>inzicht geven in hoe zorg- en welzijnsmedewerkers de komende maanden geschoold gaan worden over palliatieve zorg. </a:t>
            </a:r>
            <a:r>
              <a:rPr lang="nl-NL" dirty="0"/>
              <a:t>Leg uit dat deze bijeenkomt plaatsvindt in het kader van het PACE-NL Programma. Dit is een programma dat de komende tijd wordt uitgerold op de locatie. De medewerkers zullen 4 scholingen krijgen over palliatieve zorg en ondersteuning krijgen bij het geven van goede palliatieve zorg</a:t>
            </a:r>
            <a:r>
              <a:rPr lang="nl-NL" b="0" dirty="0"/>
              <a:t>. </a:t>
            </a:r>
            <a:r>
              <a:rPr lang="nl-NL" sz="1200" b="0" dirty="0">
                <a:solidFill>
                  <a:schemeClr val="tx2"/>
                </a:solidFill>
                <a:latin typeface="Verdana"/>
                <a:ea typeface="Verdana"/>
              </a:rPr>
              <a:t>PACE-NL is de Nederlandse versie van het ‘PACE steps </a:t>
            </a:r>
            <a:r>
              <a:rPr lang="nl-NL" sz="1200" b="0" dirty="0" err="1">
                <a:solidFill>
                  <a:schemeClr val="tx2"/>
                </a:solidFill>
                <a:latin typeface="Verdana"/>
                <a:ea typeface="Verdana"/>
              </a:rPr>
              <a:t>to</a:t>
            </a:r>
            <a:r>
              <a:rPr lang="nl-NL" sz="1200" b="0" dirty="0">
                <a:solidFill>
                  <a:schemeClr val="tx2"/>
                </a:solidFill>
                <a:latin typeface="Verdana"/>
                <a:ea typeface="Verdana"/>
              </a:rPr>
              <a:t> succes’ programma en is doorontwikkeld op basis van ervaringen binnen Omring.</a:t>
            </a:r>
          </a:p>
          <a:p>
            <a:r>
              <a:rPr lang="nl-NL" dirty="0"/>
              <a:t>Leg uit dat deze bijeenkomst ong. 1 uur zal duren. </a:t>
            </a:r>
          </a:p>
          <a:p>
            <a:r>
              <a:rPr lang="nl-NL" sz="1200" kern="1200" dirty="0">
                <a:solidFill>
                  <a:schemeClr val="tx1"/>
                </a:solidFill>
                <a:effectLst/>
                <a:latin typeface="+mn-lt"/>
                <a:ea typeface="+mn-ea"/>
                <a:cs typeface="+mn-cs"/>
              </a:rPr>
              <a:t>Moedig de aanwezigen aan om vragen te stellen tijdens en na de presentatie.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619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4E51A-5E53-3545-B43B-FACE9063F9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CE981C3-9E54-811C-6D40-B26041ED7C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C927C7-0921-E7F2-E4A9-6E56206E88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Teams kunnen bij de start van het PACE-NL programma het idee krijgen dat ze geen goede zorg bieden. Dat is niet het geval, noem positieve punten op als je het team kent, of laat ze met elkaar even stilstaan wat al goed gaat. </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dirty="0"/>
              <a:t>Het programma is er om verder te bouwen op wat de organisatie/het team al met elkaar heeft neergezet. </a:t>
            </a:r>
            <a:br>
              <a:rPr lang="nl-NL" dirty="0"/>
            </a:br>
            <a:r>
              <a:rPr lang="nl-NL" dirty="0"/>
              <a:t>Daarnaast weten we ook dat de zorg steeds complexer wordt, t.o.v. vroeger komen mensen later wonen in een verpleeghuis. Daardoor verblijven er steeds meer mensen met intensieve zorgbehoefte op de afdeling. Daarom is goede afstemming nodig is, en met dit programma zorgen we dat we minder afhankelijk zijn van toeval: dezelfde basis, dezelfde afspraken, dezelfde taal</a:t>
            </a:r>
          </a:p>
        </p:txBody>
      </p:sp>
      <p:sp>
        <p:nvSpPr>
          <p:cNvPr id="4" name="Tijdelijke aanduiding voor dianummer 3">
            <a:extLst>
              <a:ext uri="{FF2B5EF4-FFF2-40B4-BE49-F238E27FC236}">
                <a16:creationId xmlns:a16="http://schemas.microsoft.com/office/drawing/2014/main" id="{9CE69783-C642-F072-C5D9-F3357F8FA7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753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Kwaliteitskader palliatieve zorg (2017)</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A.d.h.v. deze figuur kun je laten zien dat de intensiteit van de zorgbehoefte toeneemt bij voortschrijdende ziekte in de tijd. Hoe verder in het ziekteproces, hoe meer last mensen krijgen van de symptomen die ze al hadden. Denk aan toename van pijn, onrust, angst. Daarnaast kan je te maken krijgen met nieuwe symptomen.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Leg uit: Ziektegerichte palliatie richt zich op het remmen van de ziekte, terwijl symptoomgerichte palliatie zich concentreert op het verlichten van symptomen zoals pijn, benauwdheid en vermoeidheid</a:t>
            </a:r>
            <a:r>
              <a:rPr lang="nl-NL" sz="1200" b="0" i="0" kern="1200" dirty="0">
                <a:solidFill>
                  <a:schemeClr val="tx1"/>
                </a:solidFill>
                <a:effectLst/>
                <a:latin typeface="+mn-lt"/>
                <a:ea typeface="+mn-ea"/>
                <a:cs typeface="+mn-cs"/>
              </a:rPr>
              <a:t>. Vaak worden deze twee benaderingen tegelijkertijd toegepast, maar als de ziekte niet meer te genezen is, verschuift de focus volledig naar symptoomgerichte palliatie om de kwaliteit van leven zo hoog mogelijk te houden, met als ultiem doel een waardig sterfbed.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aan het team: </a:t>
            </a:r>
            <a:r>
              <a:rPr lang="nl-NL" sz="1200" b="0" dirty="0">
                <a:solidFill>
                  <a:srgbClr val="7030A0"/>
                </a:solidFill>
                <a:cs typeface="Calibri"/>
              </a:rPr>
              <a:t>Waar bevindt de grootste groep bewoners zich als je kijkt naar dit figuur? </a:t>
            </a:r>
            <a:br>
              <a:rPr lang="nl-NL" dirty="0"/>
            </a:b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Benadruk nogmaals: het bieden van palliatieve zorg is niet nieuw op de locatie. Vertel dat zorgmedewerkers zelf kunnen aangeven waar ze behoefte aan hebben tijdens de uitrol van het PACE-NL Programma op de locatie. Mogelijk kunnen er aanpassingen gemaakt worden.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C2C7F-9151-4448-B76D-98AA80CC75A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372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a typeface="Calibri"/>
                <a:cs typeface="Calibri"/>
              </a:rPr>
              <a:t>Op deze slide zie je de vijf hoofddoelen van PACE-NL. Ik loop ze kort langs.</a:t>
            </a:r>
            <a:endParaRPr lang="en-US" dirty="0">
              <a:solidFill>
                <a:srgbClr val="444444"/>
              </a:solidFill>
              <a:ea typeface="Calibri"/>
              <a:cs typeface="Calibri"/>
            </a:endParaRPr>
          </a:p>
          <a:p>
            <a:endParaRPr lang="nl-NL" dirty="0"/>
          </a:p>
          <a:p>
            <a:endParaRPr lang="nl-NL" dirty="0">
              <a:solidFill>
                <a:srgbClr val="444444"/>
              </a:solidFill>
            </a:endParaRPr>
          </a:p>
          <a:p>
            <a:r>
              <a:rPr lang="nl-NL" b="1" dirty="0"/>
              <a:t>1. Implementatie van het </a:t>
            </a:r>
            <a:r>
              <a:rPr lang="nl-NL" b="1" dirty="0" err="1"/>
              <a:t>Zorgpad</a:t>
            </a:r>
            <a:r>
              <a:rPr lang="nl-NL" b="1" dirty="0"/>
              <a:t> Palliatieve Zorg</a:t>
            </a:r>
            <a:br>
              <a:rPr lang="nl-NL" b="1" dirty="0">
                <a:cs typeface="+mn-lt"/>
              </a:rPr>
            </a:br>
            <a:r>
              <a:rPr lang="nl-NL" dirty="0"/>
              <a:t> Het</a:t>
            </a:r>
            <a:r>
              <a:rPr lang="nl-NL" b="1" dirty="0"/>
              <a:t> </a:t>
            </a:r>
            <a:r>
              <a:rPr lang="nl-NL" dirty="0" err="1"/>
              <a:t>Zorgpad</a:t>
            </a:r>
            <a:r>
              <a:rPr lang="nl-NL" dirty="0"/>
              <a:t> is de kapstok die zorgmedewerkers gaan gebruiken om palliatieve zorg eerder en consistenter toe te passen. (kort laten zien op volgende slide)</a:t>
            </a:r>
            <a:endParaRPr lang="en-US" dirty="0">
              <a:solidFill>
                <a:srgbClr val="444444"/>
              </a:solidFill>
            </a:endParaRPr>
          </a:p>
          <a:p>
            <a:r>
              <a:rPr lang="nl-NL" b="1" dirty="0"/>
              <a:t>2. Bewoners krijgen op tijd goede palliatieve zorg</a:t>
            </a:r>
            <a:br>
              <a:rPr lang="nl-NL" b="1" dirty="0">
                <a:cs typeface="+mn-lt"/>
              </a:rPr>
            </a:br>
            <a:r>
              <a:rPr lang="nl-NL" dirty="0"/>
              <a:t> Het doel is dat palliatieve zorg niet pas in de laatste dagen start. Zorgmedewerkers gaancomfort, wensen en verwachtingen bespreken en daarmee voorkomen we vaker crisissituaties.</a:t>
            </a:r>
            <a:endParaRPr lang="en-US" dirty="0">
              <a:solidFill>
                <a:srgbClr val="444444"/>
              </a:solidFill>
            </a:endParaRPr>
          </a:p>
          <a:p>
            <a:r>
              <a:rPr lang="nl-NL" b="1" dirty="0"/>
              <a:t>3. Het zorgteam zit op één lijn, ook met behandelaren</a:t>
            </a:r>
            <a:br>
              <a:rPr lang="nl-NL" b="1" dirty="0">
                <a:cs typeface="+mn-lt"/>
              </a:rPr>
            </a:br>
            <a:r>
              <a:rPr lang="nl-NL" dirty="0"/>
              <a:t>vaker gestructureerde vragen en duidelijkere observaties bespreken met de arts, in plaats van alleen ad-hoc ‘er is iets’. </a:t>
            </a:r>
            <a:endParaRPr lang="en-US" dirty="0">
              <a:solidFill>
                <a:srgbClr val="444444"/>
              </a:solidFill>
            </a:endParaRPr>
          </a:p>
          <a:p>
            <a:r>
              <a:rPr lang="nl-NL" b="1" dirty="0"/>
              <a:t>4. Samen signaleren zij achteruitgang</a:t>
            </a:r>
            <a:br>
              <a:rPr lang="nl-NL" b="1" dirty="0">
                <a:cs typeface="+mn-lt"/>
              </a:rPr>
            </a:br>
            <a:r>
              <a:rPr lang="nl-NL" dirty="0"/>
              <a:t> Zorgmedewerkers leren signalen van achteruitgang en toenemende kwetsbaarheid eerder te herkennen en te bespreken met de arts. </a:t>
            </a:r>
            <a:endParaRPr lang="en-US" dirty="0">
              <a:solidFill>
                <a:srgbClr val="444444"/>
              </a:solidFill>
            </a:endParaRPr>
          </a:p>
          <a:p>
            <a:r>
              <a:rPr lang="nl-NL" b="1" dirty="0"/>
              <a:t>5. Familie wordt meegenomen in het proces</a:t>
            </a:r>
            <a:br>
              <a:rPr lang="nl-NL" b="1" dirty="0">
                <a:cs typeface="+mn-lt"/>
              </a:rPr>
            </a:br>
            <a:r>
              <a:rPr lang="nl-NL" dirty="0"/>
              <a:t> Zorgmedewerkers krijgen handvatten om familie tijdig mee te nemen, verwachtingen te bespreken en afspraken vast te leggen. </a:t>
            </a:r>
            <a:endParaRPr lang="en-US" dirty="0">
              <a:solidFill>
                <a:srgbClr val="444444"/>
              </a:solidFill>
            </a:endParaRPr>
          </a:p>
          <a:p>
            <a:endParaRPr lang="nl-NL" dirty="0">
              <a:solidFill>
                <a:srgbClr val="444444"/>
              </a:solidFill>
            </a:endParaRPr>
          </a:p>
          <a:p>
            <a:r>
              <a:rPr lang="nl-NL" b="1" dirty="0" err="1"/>
              <a:t>Trainerprompt</a:t>
            </a:r>
            <a:r>
              <a:rPr lang="nl-NL" b="1" dirty="0"/>
              <a:t> (optioneel, 30 sec):</a:t>
            </a:r>
            <a:br>
              <a:rPr lang="nl-NL" b="1" dirty="0">
                <a:cs typeface="+mn-lt"/>
              </a:rPr>
            </a:br>
            <a:r>
              <a:rPr lang="nl-NL" b="1" dirty="0"/>
              <a:t> Welke van deze vijf doelen gaat bij jullie in de praktijk het meeste verschil maken?</a:t>
            </a:r>
            <a:endParaRPr lang="en-US" dirty="0"/>
          </a:p>
          <a:p>
            <a:endParaRPr lang="nl-NL" dirty="0">
              <a:solidFill>
                <a:srgbClr val="444444"/>
              </a:solidFill>
            </a:endParaRPr>
          </a:p>
          <a:p>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C2C7F-9151-4448-B76D-98AA80CC75A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714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inhoudelijke kapstok van PACE-NL is het </a:t>
            </a:r>
            <a:r>
              <a:rPr lang="nl-NL" dirty="0" err="1"/>
              <a:t>Zorgpad</a:t>
            </a:r>
            <a:r>
              <a:rPr lang="nl-NL" dirty="0"/>
              <a:t> Palliatieve Zorg. Dit </a:t>
            </a:r>
            <a:r>
              <a:rPr lang="nl-NL" dirty="0" err="1"/>
              <a:t>zorgpad</a:t>
            </a:r>
            <a:r>
              <a:rPr lang="nl-NL" dirty="0"/>
              <a:t> bestaat uit tien stappen die zorg- en welzijnsmedewerkers helpen om palliatieve zorg tijdig, gestructureerd en eenduidig te organiseren- van het herkennen van achteruitgang en  kwetsbaarheid tot afstemming met naasten, symptoomzorg, zorg in de stervensfase en nazorg.</a:t>
            </a:r>
          </a:p>
          <a:p>
            <a:endParaRPr lang="nl-NL" dirty="0"/>
          </a:p>
          <a:p>
            <a:endParaRPr lang="nl-NL" dirty="0"/>
          </a:p>
          <a:p>
            <a:endParaRPr lang="nl-NL" dirty="0"/>
          </a:p>
        </p:txBody>
      </p:sp>
      <p:sp>
        <p:nvSpPr>
          <p:cNvPr id="4" name="Slide Number Placeholder 3"/>
          <p:cNvSpPr>
            <a:spLocks noGrp="1"/>
          </p:cNvSpPr>
          <p:nvPr>
            <p:ph type="sldNum" sz="quarter" idx="5"/>
          </p:nvPr>
        </p:nvSpPr>
        <p:spPr/>
        <p:txBody>
          <a:bodyPr/>
          <a:lstStyle/>
          <a:p>
            <a:fld id="{031C2C7F-9151-4448-B76D-98AA80CC75A2}" type="slidenum">
              <a:rPr lang="nl-NL" smtClean="0"/>
              <a:t>13</a:t>
            </a:fld>
            <a:endParaRPr lang="nl-NL"/>
          </a:p>
        </p:txBody>
      </p:sp>
    </p:spTree>
    <p:extLst>
      <p:ext uri="{BB962C8B-B14F-4D97-AF65-F5344CB8AC3E}">
        <p14:creationId xmlns:p14="http://schemas.microsoft.com/office/powerpoint/2010/main" val="2326690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BE964-BDE0-A900-1D97-57E0657C18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A87AE0-FFAF-C972-F625-3703959249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2B7CF7C-EFA3-D3A9-99C4-7DBA5B16B44C}"/>
              </a:ext>
            </a:extLst>
          </p:cNvPr>
          <p:cNvSpPr>
            <a:spLocks noGrp="1"/>
          </p:cNvSpPr>
          <p:nvPr>
            <p:ph type="body" idx="1"/>
          </p:nvPr>
        </p:nvSpPr>
        <p:spPr/>
        <p:txBody>
          <a:bodyPr/>
          <a:lstStyle/>
          <a:p>
            <a:r>
              <a:rPr lang="nl-NL" dirty="0"/>
              <a:t>Dit is de opbouw. Het programma bestaat uit voorbereiding, implementatie en borging. </a:t>
            </a:r>
          </a:p>
          <a:p>
            <a:r>
              <a:rPr lang="nl-NL" dirty="0"/>
              <a:t>In de hierna volgende dia’s worden enkele onderdelen nader toegelicht.</a:t>
            </a:r>
          </a:p>
        </p:txBody>
      </p:sp>
      <p:sp>
        <p:nvSpPr>
          <p:cNvPr id="4" name="Tijdelijke aanduiding voor dianummer 3">
            <a:extLst>
              <a:ext uri="{FF2B5EF4-FFF2-40B4-BE49-F238E27FC236}">
                <a16:creationId xmlns:a16="http://schemas.microsoft.com/office/drawing/2014/main" id="{73EF9493-D66A-C49B-AD4A-6C249E2639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C2C7F-9151-4448-B76D-98AA80CC75A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4404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Licht toe dat de familiebijeenkomst binnenkort volgt (indien bekend, noem de datum). Licht het programma van de familiebijeenkomst toe, zodat de zorgmedewerkers op de hoogte zijn wanneer familie met vragen hierover komt.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0427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F376C-F3D8-484C-4266-E379E02C94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FD12AE-2F66-74B0-F520-6DBC2F6324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A5447BC-A5BE-5ED6-2540-4E3A10A381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Vertel wie er in het kernteam zitten van deze locatie. Het kernteam komt maandelijks een half uur bij elkaar om de voortgang te bespreken van het programma. Zij bespreken wat er goed gaat en wat beter kan, zowel qua onderwijs als qua implementatie en borging van het programma.</a:t>
            </a:r>
            <a:br>
              <a:rPr lang="nl-NL" dirty="0"/>
            </a:br>
            <a:r>
              <a:rPr lang="nl-NL" dirty="0"/>
              <a:t>Leden van het kernteam kun je om ondersteuning vragen als je met de onderdelen van het PACE-NL Programma aan de slag gaat.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Signalen vanuit het team kunnen worden doorgegeven aan deelnemers van het kernteam.</a:t>
            </a:r>
            <a:br>
              <a:rPr lang="nl-NL" dirty="0"/>
            </a:b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Niet elke organisatie heeft dezelfde functies. Kies mensen die deze taken kunnen dragen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b="1" dirty="0" err="1"/>
              <a:t>Aandachtsvelder</a:t>
            </a:r>
            <a:r>
              <a:rPr lang="nl-NL" b="1" dirty="0"/>
              <a:t> palliatieve zorg (verpleegkundige/</a:t>
            </a:r>
            <a:r>
              <a:rPr lang="nl-NL" b="1" dirty="0" err="1"/>
              <a:t>EVV’er</a:t>
            </a:r>
            <a:r>
              <a:rPr lang="nl-NL" b="1" dirty="0"/>
              <a:t> of vergelijkbaar)</a:t>
            </a:r>
          </a:p>
          <a:p>
            <a:r>
              <a:rPr lang="nl-NL" b="1" dirty="0"/>
              <a:t>Wat doet deze persoon?</a:t>
            </a:r>
            <a:endParaRPr lang="nl-NL" dirty="0"/>
          </a:p>
          <a:p>
            <a:r>
              <a:rPr lang="nl-NL" dirty="0"/>
              <a:t>Is het </a:t>
            </a:r>
            <a:r>
              <a:rPr lang="nl-NL" b="0" dirty="0"/>
              <a:t>eerste aanspreekpunt op de werkvloer voor vragen over het zorgpad en de dagelijkse toepassing.</a:t>
            </a:r>
          </a:p>
          <a:p>
            <a:r>
              <a:rPr lang="nl-NL" b="0" dirty="0"/>
              <a:t>Helpt collega’s bij signaleren (verandering zien, interpreteren, bespreekbaar maken).</a:t>
            </a:r>
          </a:p>
          <a:p>
            <a:r>
              <a:rPr lang="nl-NL" b="0" dirty="0"/>
              <a:t>Stimuleert dat afspraken worden vastgelegd en terugkomen in overdracht/MDO.</a:t>
            </a:r>
          </a:p>
          <a:p>
            <a:endParaRPr lang="nl-NL" dirty="0">
              <a:ea typeface="Calibri" panose="020F0502020204030204"/>
              <a:cs typeface="Calibri" panose="020F0502020204030204"/>
            </a:endParaRPr>
          </a:p>
          <a:p>
            <a:r>
              <a:rPr lang="nl-NL" b="1" dirty="0">
                <a:ea typeface="Calibri" panose="020F0502020204030204"/>
                <a:cs typeface="Calibri" panose="020F0502020204030204"/>
              </a:rPr>
              <a:t>Paramedicus</a:t>
            </a:r>
            <a:br>
              <a:rPr lang="nl-NL" b="1" dirty="0">
                <a:ea typeface="Calibri" panose="020F0502020204030204"/>
                <a:cs typeface="+mn-lt"/>
              </a:rPr>
            </a:br>
            <a:r>
              <a:rPr lang="nl-NL" dirty="0">
                <a:ea typeface="Calibri" panose="020F0502020204030204"/>
                <a:cs typeface="Calibri" panose="020F0502020204030204"/>
              </a:rPr>
              <a:t>De paramedicus vertegenwoordigt de behandelaren inclusief psycholoog en koppelt afspraken door naar de behandelen bijvoorbeeld tijdens een behandelaren overleg van de locatie (</a:t>
            </a:r>
            <a:r>
              <a:rPr lang="nl-NL" dirty="0" err="1">
                <a:ea typeface="Calibri" panose="020F0502020204030204"/>
                <a:cs typeface="Calibri" panose="020F0502020204030204"/>
              </a:rPr>
              <a:t>linkin</a:t>
            </a:r>
            <a:r>
              <a:rPr lang="nl-NL" dirty="0">
                <a:ea typeface="Calibri" panose="020F0502020204030204"/>
                <a:cs typeface="Calibri" panose="020F0502020204030204"/>
              </a:rPr>
              <a:t> pin)</a:t>
            </a:r>
          </a:p>
          <a:p>
            <a:endParaRPr lang="nl-NL" dirty="0"/>
          </a:p>
          <a:p>
            <a:r>
              <a:rPr lang="nl-NL" b="1" dirty="0"/>
              <a:t>Arts / specialist ouderengeneeskunde (of HA/VS/PA afhankelijk van setting)</a:t>
            </a:r>
          </a:p>
          <a:p>
            <a:r>
              <a:rPr lang="nl-NL" b="1" dirty="0"/>
              <a:t>Wat doet deze persoon?</a:t>
            </a:r>
            <a:endParaRPr lang="nl-NL" dirty="0"/>
          </a:p>
          <a:p>
            <a:r>
              <a:rPr lang="nl-NL" dirty="0"/>
              <a:t>Heeft een sleutelrol </a:t>
            </a:r>
            <a:r>
              <a:rPr lang="nl-NL" b="0" dirty="0"/>
              <a:t>in markeren en </a:t>
            </a:r>
            <a:r>
              <a:rPr lang="nl-NL" dirty="0"/>
              <a:t>in het medisch beleid (doelen van zorg, behandelgrenzen).</a:t>
            </a:r>
          </a:p>
          <a:p>
            <a:r>
              <a:rPr lang="nl-NL" dirty="0"/>
              <a:t>Ondersteunt bij complexe besluitvorming (bijv. ziekenhuisopname wel/niet, antibiotica, sedatie).</a:t>
            </a:r>
          </a:p>
          <a:p>
            <a:r>
              <a:rPr lang="nl-NL" dirty="0"/>
              <a:t>Helpt bij symptoommanagement en medische afwegingen.</a:t>
            </a:r>
          </a:p>
          <a:p>
            <a:r>
              <a:rPr lang="nl-NL" dirty="0"/>
              <a:t>Borgt dat afspraken passen binnen medische richtlijnen en werkwijze.</a:t>
            </a:r>
          </a:p>
          <a:p>
            <a:endParaRPr lang="nl-NL" dirty="0"/>
          </a:p>
          <a:p>
            <a:r>
              <a:rPr lang="nl-NL" b="1" dirty="0"/>
              <a:t>Kwaliteitsverpleegkundige / kwaliteitsfunctionaris</a:t>
            </a:r>
          </a:p>
          <a:p>
            <a:r>
              <a:rPr lang="nl-NL" dirty="0"/>
              <a:t>De kwaliteitsverpleegkundige is de </a:t>
            </a:r>
            <a:r>
              <a:rPr lang="nl-NL" b="1" dirty="0"/>
              <a:t>implementatiebegeleider op de locatie</a:t>
            </a:r>
            <a:r>
              <a:rPr lang="nl-NL" dirty="0"/>
              <a:t>: zorgt dat het in het dagelijks werk gebeurt, gevolgd wordt en bijgestuurd.</a:t>
            </a:r>
          </a:p>
          <a:p>
            <a:r>
              <a:rPr lang="nl-NL" b="1" dirty="0"/>
              <a:t>Wat doet deze persoon?</a:t>
            </a:r>
            <a:endParaRPr lang="nl-NL" dirty="0"/>
          </a:p>
          <a:p>
            <a:r>
              <a:rPr lang="nl-NL" b="0" dirty="0"/>
              <a:t>Coacht en ondersteunt teams bij toepassing van het zorgpad (signaleren–bespreken–vastleggen–evalueren).</a:t>
            </a:r>
          </a:p>
          <a:p>
            <a:r>
              <a:rPr lang="nl-NL" b="0" dirty="0"/>
              <a:t>Monitort uitvoering: gebeurt het op de werkvloer zoals afgesproken? Waar stokt het?</a:t>
            </a:r>
          </a:p>
          <a:p>
            <a:r>
              <a:rPr lang="nl-NL" b="0" dirty="0"/>
              <a:t>Haalt actief knelpunten en leervragen op (overdracht, dossiervoering, samenwerking met arts, familiegesprekken).</a:t>
            </a:r>
          </a:p>
          <a:p>
            <a:r>
              <a:rPr lang="nl-NL" dirty="0"/>
              <a:t>Zorgt dat de juiste mensen aan tafel komen op locatieniveau/zit kernteam besprekingen voor (aandachtsvelders, teamleiders, artsen waar nodig).</a:t>
            </a:r>
          </a:p>
          <a:p>
            <a:r>
              <a:rPr lang="nl-NL" dirty="0"/>
              <a:t>Rapporteert periodiek aan projectleider/organisatie: “wat gaat goed, wat vraagt borging/aanpassing”.</a:t>
            </a:r>
          </a:p>
          <a:p>
            <a:endParaRPr lang="nl-NL" b="1" dirty="0"/>
          </a:p>
          <a:p>
            <a:r>
              <a:rPr lang="nl-NL" b="1" dirty="0"/>
              <a:t>Locatiemanager / teamleider Wat doet deze persoon?</a:t>
            </a:r>
            <a:endParaRPr lang="nl-NL" dirty="0"/>
          </a:p>
          <a:p>
            <a:r>
              <a:rPr lang="nl-NL" dirty="0"/>
              <a:t>Maakt randvoorwaarden mogelijk: tijd, roosterruimte, prioritering, afspraken in teamoverleggen.</a:t>
            </a:r>
          </a:p>
          <a:p>
            <a:r>
              <a:rPr lang="nl-NL" dirty="0"/>
              <a:t>Zorgt dat gemaakte afspraken ook echt onderdeel worden van “hoe we het hier doen”.</a:t>
            </a:r>
          </a:p>
          <a:p>
            <a:r>
              <a:rPr lang="nl-NL" dirty="0"/>
              <a:t>Verbindt beleid/kwaliteit met de dagelijkse praktijk.</a:t>
            </a:r>
          </a:p>
          <a:p>
            <a:endParaRPr lang="nl-NL" dirty="0"/>
          </a:p>
          <a:p>
            <a:endParaRPr lang="nl-NL" dirty="0"/>
          </a:p>
        </p:txBody>
      </p:sp>
      <p:sp>
        <p:nvSpPr>
          <p:cNvPr id="4" name="Tijdelijke aanduiding voor dianummer 3">
            <a:extLst>
              <a:ext uri="{FF2B5EF4-FFF2-40B4-BE49-F238E27FC236}">
                <a16:creationId xmlns:a16="http://schemas.microsoft.com/office/drawing/2014/main" id="{CAC7EED1-52A6-29E7-DC11-BB7B7942B8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8388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791F-15A6-CE21-5929-6A3CE9D040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B5363D-4CE8-06D8-C8C1-5186EF2C009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695909-7543-2FD0-85D8-B09B2221FF37}"/>
              </a:ext>
            </a:extLst>
          </p:cNvPr>
          <p:cNvSpPr>
            <a:spLocks noGrp="1"/>
          </p:cNvSpPr>
          <p:nvPr>
            <p:ph type="body" idx="1"/>
          </p:nvPr>
        </p:nvSpPr>
        <p:spPr/>
        <p:txBody>
          <a:bodyPr/>
          <a:lstStyle/>
          <a:p>
            <a:r>
              <a:rPr lang="nl-NL"/>
              <a:t>De scholingen duren elk 2 uur. De dia vermeldt de onderwerpen, doelen en hulpmiddelen. Loop deze door.</a:t>
            </a:r>
          </a:p>
        </p:txBody>
      </p:sp>
      <p:sp>
        <p:nvSpPr>
          <p:cNvPr id="4" name="Tijdelijke aanduiding voor dianummer 3">
            <a:extLst>
              <a:ext uri="{FF2B5EF4-FFF2-40B4-BE49-F238E27FC236}">
                <a16:creationId xmlns:a16="http://schemas.microsoft.com/office/drawing/2014/main" id="{07746A8C-1B8C-440B-99A4-2D6DEB0EA0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C2C7F-9151-4448-B76D-98AA80CC75A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945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4500-AF18-E8D9-C337-114F3DE607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AFBD849-256C-7C3D-A746-269212230D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0D4060-2BD3-874A-C105-6990266973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a:t>
            </a:r>
            <a:r>
              <a:rPr lang="nl-NL" dirty="0" err="1"/>
              <a:t>aandachtsvelders</a:t>
            </a:r>
            <a:r>
              <a:rPr lang="nl-NL" dirty="0"/>
              <a:t> palliatieve zorg worden elke maand een half uur gecoacht zodat zij de doelstellingen van de komende maand kennen en weten hoe zij hun team hierbij kunnen ondersteunen. Tegelijkertijd is dit half uur ook de gelegenheid voor uitwisseling en het stellen van vragen. </a:t>
            </a:r>
            <a:br>
              <a:rPr lang="nl-NL" dirty="0"/>
            </a:br>
            <a:endParaRPr lang="nl-NL" dirty="0"/>
          </a:p>
        </p:txBody>
      </p:sp>
      <p:sp>
        <p:nvSpPr>
          <p:cNvPr id="4" name="Tijdelijke aanduiding voor dianummer 3">
            <a:extLst>
              <a:ext uri="{FF2B5EF4-FFF2-40B4-BE49-F238E27FC236}">
                <a16:creationId xmlns:a16="http://schemas.microsoft.com/office/drawing/2014/main" id="{F4A678D2-9B87-4223-221F-3E5EF53BAB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6908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ED6D0-E37A-A553-6620-182EF484C1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FA4F33-73C7-27AE-641C-ECC07D09E6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8729D6A-A751-1240-5A0E-22D0886FF21A}"/>
              </a:ext>
            </a:extLst>
          </p:cNvPr>
          <p:cNvSpPr>
            <a:spLocks noGrp="1"/>
          </p:cNvSpPr>
          <p:nvPr>
            <p:ph type="body" idx="1"/>
          </p:nvPr>
        </p:nvSpPr>
        <p:spPr/>
        <p:txBody>
          <a:bodyPr/>
          <a:lstStyle/>
          <a:p>
            <a:r>
              <a:rPr lang="nl-NL" dirty="0"/>
              <a:t>We werken ernaar toe om hoge kwaliteit palliatieve zorg te bieden. Door dit volgens een </a:t>
            </a:r>
            <a:r>
              <a:rPr lang="nl-NL" dirty="0" err="1"/>
              <a:t>zorgpad</a:t>
            </a:r>
            <a:r>
              <a:rPr lang="nl-NL" dirty="0"/>
              <a:t> te doen, waarin afspraken, werkwijzen en stappen duidelijk staan weergegeven, weet iedereen wat hij moet doen en waar hij aan toe is. </a:t>
            </a:r>
          </a:p>
        </p:txBody>
      </p:sp>
      <p:sp>
        <p:nvSpPr>
          <p:cNvPr id="4" name="Tijdelijke aanduiding voor dianummer 3">
            <a:extLst>
              <a:ext uri="{FF2B5EF4-FFF2-40B4-BE49-F238E27FC236}">
                <a16:creationId xmlns:a16="http://schemas.microsoft.com/office/drawing/2014/main" id="{E26392D3-DFB2-BADD-0671-FFB1FAE133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821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bespreken we vandaag. Eerst: wat verstaan we onder palliatieve zorg. We starten met een paar stellingen om te kijken wat jullie herkennen. Daarna wordt het PACE-Nl Programma uitgelegd. We eindigen met het Zorgpad Palliatieve Zorg: bet betekent dit concreet in ons </a:t>
            </a:r>
            <a:r>
              <a:rPr lang="nl-NL" dirty="0" err="1"/>
              <a:t>dagelijske</a:t>
            </a:r>
            <a:r>
              <a:rPr lang="nl-NL" dirty="0"/>
              <a:t> werk.</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042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nog niet teveel op het Zorgpad Palliatieve Zorg in. Vertel dat in de lesmodules dit Zorgpad steeds terug komt. </a:t>
            </a:r>
          </a:p>
          <a:p>
            <a:endParaRPr lang="nl-NL" dirty="0"/>
          </a:p>
          <a:p>
            <a:r>
              <a:rPr lang="nl-NL" dirty="0"/>
              <a:t>Module 1 Communicatie: stap 1 (en stap 3 en 7)</a:t>
            </a:r>
            <a:br>
              <a:rPr lang="nl-NL" dirty="0"/>
            </a:br>
            <a:r>
              <a:rPr lang="nl-NL" dirty="0"/>
              <a:t>Module 2 Signaleren en Markeren: stappen 2, 4 en 5 (en stap 3 en 7)</a:t>
            </a:r>
          </a:p>
          <a:p>
            <a:r>
              <a:rPr lang="nl-NL" dirty="0"/>
              <a:t>Module 3 Symptoommanagement: stap 6</a:t>
            </a:r>
            <a:br>
              <a:rPr lang="nl-NL" dirty="0"/>
            </a:br>
            <a:r>
              <a:rPr lang="nl-NL" dirty="0"/>
              <a:t>Module 4 Zorg rondom het overlijden: stappen 8, 9 en 10</a:t>
            </a:r>
          </a:p>
          <a:p>
            <a:endParaRPr lang="nl-NL" dirty="0"/>
          </a:p>
        </p:txBody>
      </p:sp>
      <p:sp>
        <p:nvSpPr>
          <p:cNvPr id="4" name="Tijdelijke aanduiding voor dianummer 3"/>
          <p:cNvSpPr>
            <a:spLocks noGrp="1"/>
          </p:cNvSpPr>
          <p:nvPr>
            <p:ph type="sldNum" sz="quarter" idx="5"/>
          </p:nvPr>
        </p:nvSpPr>
        <p:spPr/>
        <p:txBody>
          <a:bodyPr/>
          <a:lstStyle/>
          <a:p>
            <a:fld id="{1D5481AE-4C2D-4502-BAF3-C6349B404442}" type="slidenum">
              <a:rPr lang="nl-NL" smtClean="0"/>
              <a:t>20</a:t>
            </a:fld>
            <a:endParaRPr lang="nl-NL"/>
          </a:p>
        </p:txBody>
      </p:sp>
    </p:spTree>
    <p:extLst>
      <p:ext uri="{BB962C8B-B14F-4D97-AF65-F5344CB8AC3E}">
        <p14:creationId xmlns:p14="http://schemas.microsoft.com/office/powerpoint/2010/main" val="1835721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Bedankt voor de aandacht. Zijn er nog vragen?</a:t>
            </a:r>
          </a:p>
          <a:p>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917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 met een aantal stellingen als opwarmer. Doel is om inzichtelijk te krijgen wat het kennis niveau is en om op een leuke manier met elkaar in gesprek te komen over palliatieve zorg. De stellingen kunnen worden aangepast naar wens en behoefte van het team of zorginstelling. Bij het reageren op de stellingen kun je verschillende vormen kiezen: bv. heen en weer lopen tussen een ja en nee vak, hand opsteken als je het eens bent met de stelling, of een </a:t>
            </a:r>
            <a:r>
              <a:rPr lang="nl-NL" dirty="0" err="1"/>
              <a:t>Mentimeter</a:t>
            </a:r>
            <a:r>
              <a:rPr lang="nl-NL" dirty="0"/>
              <a:t> gebruiken.</a:t>
            </a:r>
          </a:p>
          <a:p>
            <a:br>
              <a:rPr lang="nl-NL" dirty="0"/>
            </a:br>
            <a:r>
              <a:rPr lang="nl-NL" dirty="0"/>
              <a:t>Hieronder volgen de antwoorden op de stellingen:</a:t>
            </a:r>
          </a:p>
          <a:p>
            <a:r>
              <a:rPr lang="nl-NL" dirty="0"/>
              <a:t>1. Palliatieve zorg gaat </a:t>
            </a:r>
            <a:r>
              <a:rPr lang="nl-NL" u="sng" dirty="0"/>
              <a:t>niet alleen </a:t>
            </a:r>
            <a:r>
              <a:rPr lang="nl-NL" dirty="0"/>
              <a:t>over de dood. Het gaat ook over de dood maar eigenlijk nog meer over het leven. Kwaliteit van leven, kwaliteit van afscheid nemen en kwaliteit van sterven. </a:t>
            </a:r>
          </a:p>
          <a:p>
            <a:r>
              <a:rPr lang="nl-NL" dirty="0"/>
              <a:t>2. We zorgen voor de bewoner, familie/naasten maar ook voor elkaar en jezelf. Je kunt hier toevoegen welke vormen van zorg voor zorgmedewerkers de organisatie biedt. Denk aan vitaliteitsprogramma’s, intervisie, </a:t>
            </a:r>
            <a:r>
              <a:rPr lang="nl-NL" dirty="0" err="1"/>
              <a:t>casuistiekbesprekingen</a:t>
            </a:r>
            <a:r>
              <a:rPr lang="nl-NL" dirty="0"/>
              <a:t>, evaluatie etc.</a:t>
            </a:r>
          </a:p>
          <a:p>
            <a:r>
              <a:rPr lang="nl-NL" dirty="0"/>
              <a:t>3. De palliatieve fase is niet begrenst qua tijd, kan jaren, maanden, weken of korter duren. Afhankelijk van de ziekte </a:t>
            </a:r>
          </a:p>
          <a:p>
            <a:r>
              <a:rPr lang="nl-NL" dirty="0"/>
              <a:t>4. .Je kunt niet standaard voor elke stervende een zzp 10 aanvragen. In een zzp zit al tijd en geld opgenomen om ook de stervensfase te financieren. Je kunt hier verwijzen naar de richtlijn van de organisatie of naar </a:t>
            </a:r>
            <a:r>
              <a:rPr lang="nl-NL" dirty="0">
                <a:hlinkClick r:id="rId3"/>
              </a:rPr>
              <a:t>Verpleeghuis &amp; Palliatieve Unit – Palliaweb</a:t>
            </a:r>
            <a:br>
              <a:rPr lang="nl-NL" dirty="0"/>
            </a:br>
            <a:r>
              <a:rPr lang="nl-NL" dirty="0"/>
              <a:t>5. Aanvullende voeding is vaak onderwerp van discussie wanneer dit in verband wordt gebracht met de palliatieve fase. Aangezien de palliatieve fase lang kan duren (meerdere jaren) heeft aanvullende voeding zeker nog een meerwaarde. Toch blijft het goed om opmerkzaam te blijven. Verzorgenden en verpleegkundigen zijn vaak de eersten die achteruitgang signaleren en zien wellicht dat de aanvullende voeding tegen gaat staan. Belangrijk om met elkaar de achteruitgang te signaleren (zorg, diëtiste en arts) en aanpak qua (aanvullende) voeding te bespreken en uit te voeren. Dit PACE-NL programma kan hierin ondersteunend zijn.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92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59B0A-29E8-FDAD-F0FD-B32E91A5D77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39D954E-64A2-7FF0-ED58-5D2EDC744F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DC2427-6FBF-7E6A-1528-B742816D063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44C771C-0053-EC74-32CF-F81EE7AF74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903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3E707-219B-8894-0947-0498F4CB90F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40FB59F-2C2B-D0E9-12EE-1D30167320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2CEA59-CE80-0803-48E7-0FA9905202F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01B6BBE-B062-8A0C-641D-609717A3C8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028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EBDE3-7052-6F29-94C5-227697DB11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3A0FC2-5DAB-5D1F-69FD-151B6685C03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47ADE4-6BD2-910D-2A45-C3D909A402C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9561429-3767-061D-798B-B9D05CBD0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388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94BB0-7C78-7A9E-60F2-A96077A8B10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5A5890-0045-C561-71CF-D79BD1A291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6AB9FF5-1ECC-5B63-7CEA-85AAC29E9AD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DCB62C3-190B-422C-52BA-10ADE905D0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370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D217E-F377-C17E-D3FB-95D994527D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F691976-AFAB-F3DF-1CBB-030BFA4796F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F802C3C-FAA0-15DA-E48D-FCC7C702741B}"/>
              </a:ext>
            </a:extLst>
          </p:cNvPr>
          <p:cNvSpPr>
            <a:spLocks noGrp="1"/>
          </p:cNvSpPr>
          <p:nvPr>
            <p:ph type="body" idx="1"/>
          </p:nvPr>
        </p:nvSpPr>
        <p:spPr/>
        <p:txBody>
          <a:bodyPr/>
          <a:lstStyle/>
          <a:p>
            <a:r>
              <a:rPr lang="nl-NL" dirty="0"/>
              <a:t>Dit is de officiële definitie uit het kwaliteitskader. De kern is: kwaliteit van leven verbeteren, lijden voorkomen/verlichten, en dat doen we breed: lichamelijk, psychisch, sociaal én spiritueel. En het gaat om bewoner én naasten.</a:t>
            </a:r>
          </a:p>
        </p:txBody>
      </p:sp>
      <p:sp>
        <p:nvSpPr>
          <p:cNvPr id="4" name="Tijdelijke aanduiding voor dianummer 3">
            <a:extLst>
              <a:ext uri="{FF2B5EF4-FFF2-40B4-BE49-F238E27FC236}">
                <a16:creationId xmlns:a16="http://schemas.microsoft.com/office/drawing/2014/main" id="{D0520EB8-389C-EF74-3FB7-CFCE68C756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135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dat vrijwel elke bewoner op de locatie een opeenstapeling van verschillende aandoeningen heeft, waarvoor complexe zorg nodig is. Je zou daarom kunnen zeggen dat vrijwel elke bewoner kwetsbaar is, en zich dus in de palliatieve fase bevindt. Deze kan echter wel heel lang ‘stabiel’ blijven en jaren duren. Als een bewoner palliatieve zorg krijgt betekent het dus niet automatisch dat de bewoner elk moment kan komen te overlijden. Wel zal de bewoner op een gegeven moment sterk achteruit kunnen gaan in gezondheid – een fase van verhoogde kwetsbaarheid. De palliatieve zorg wordt dan extra relevant, en de stervensfase nadert.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Palliatieve zorg </a:t>
            </a:r>
            <a:r>
              <a:rPr lang="en-US" sz="1200" dirty="0" err="1"/>
              <a:t>gaat</a:t>
            </a:r>
            <a:r>
              <a:rPr lang="en-US" sz="1200" dirty="0"/>
              <a:t> </a:t>
            </a:r>
            <a:r>
              <a:rPr lang="en-US" sz="1200" dirty="0" err="1"/>
              <a:t>veel</a:t>
            </a:r>
            <a:r>
              <a:rPr lang="en-US" sz="1200" dirty="0"/>
              <a:t> over </a:t>
            </a:r>
            <a:r>
              <a:rPr lang="en-US" sz="1200" dirty="0" err="1"/>
              <a:t>proactief</a:t>
            </a:r>
            <a:r>
              <a:rPr lang="en-US" sz="1200" dirty="0"/>
              <a:t> </a:t>
            </a:r>
            <a:r>
              <a:rPr lang="en-US" sz="1200" dirty="0" err="1"/>
              <a:t>zijn</a:t>
            </a:r>
            <a:r>
              <a:rPr lang="en-US" sz="1200" dirty="0"/>
              <a:t> of </a:t>
            </a:r>
            <a:r>
              <a:rPr lang="en-US" sz="1200" dirty="0" err="1"/>
              <a:t>te</a:t>
            </a:r>
            <a:r>
              <a:rPr lang="en-US" sz="1200" dirty="0"/>
              <a:t> </a:t>
            </a:r>
            <a:r>
              <a:rPr lang="en-US" sz="1200" dirty="0" err="1"/>
              <a:t>wel</a:t>
            </a:r>
            <a:r>
              <a:rPr lang="en-US" sz="1200" dirty="0"/>
              <a:t> </a:t>
            </a:r>
            <a:r>
              <a:rPr lang="en-US" sz="1200" dirty="0" err="1"/>
              <a:t>vooruit</a:t>
            </a:r>
            <a:r>
              <a:rPr lang="en-US" sz="1200" dirty="0"/>
              <a:t> </a:t>
            </a:r>
            <a:r>
              <a:rPr lang="en-US" sz="1200" dirty="0" err="1"/>
              <a:t>kijken</a:t>
            </a:r>
            <a:r>
              <a:rPr lang="en-US" sz="1200" dirty="0"/>
              <a:t> </a:t>
            </a:r>
            <a:r>
              <a:rPr lang="en-US" sz="1200" dirty="0" err="1"/>
              <a:t>naar</a:t>
            </a:r>
            <a:r>
              <a:rPr lang="en-US" sz="1200" dirty="0"/>
              <a:t> wat </a:t>
            </a:r>
            <a:r>
              <a:rPr lang="en-US" sz="1200" dirty="0" err="1"/>
              <a:t>gaat</a:t>
            </a:r>
            <a:r>
              <a:rPr lang="en-US" sz="1200" dirty="0"/>
              <a:t> </a:t>
            </a:r>
            <a:r>
              <a:rPr lang="en-US" sz="1200" dirty="0" err="1"/>
              <a:t>komen</a:t>
            </a:r>
            <a:r>
              <a:rPr lang="en-US" sz="1200" dirty="0"/>
              <a:t>, of wat </a:t>
            </a:r>
            <a:r>
              <a:rPr lang="en-US" sz="1200" dirty="0" err="1"/>
              <a:t>mensen</a:t>
            </a:r>
            <a:r>
              <a:rPr lang="en-US" sz="1200" dirty="0"/>
              <a:t> </a:t>
            </a:r>
            <a:r>
              <a:rPr lang="en-US" sz="1200" dirty="0" err="1"/>
              <a:t>nog</a:t>
            </a:r>
            <a:r>
              <a:rPr lang="en-US" sz="1200" dirty="0"/>
              <a:t> </a:t>
            </a:r>
            <a:r>
              <a:rPr lang="en-US" sz="1200" dirty="0" err="1"/>
              <a:t>zouden</a:t>
            </a:r>
            <a:r>
              <a:rPr lang="en-US" sz="1200" dirty="0"/>
              <a:t> </a:t>
            </a:r>
            <a:r>
              <a:rPr lang="en-US" sz="1200" dirty="0" err="1"/>
              <a:t>willen</a:t>
            </a:r>
            <a:r>
              <a:rPr lang="en-US" sz="1200" dirty="0"/>
              <a:t>. Wat </a:t>
            </a:r>
            <a:r>
              <a:rPr lang="en-US" sz="1200" dirty="0" err="1"/>
              <a:t>kan</a:t>
            </a:r>
            <a:r>
              <a:rPr lang="en-US" sz="1200" dirty="0"/>
              <a:t> dan </a:t>
            </a:r>
            <a:r>
              <a:rPr lang="en-US" sz="1200" dirty="0" err="1"/>
              <a:t>nog</a:t>
            </a:r>
            <a:r>
              <a:rPr lang="en-US" sz="1200" dirty="0"/>
              <a:t> </a:t>
            </a:r>
            <a:r>
              <a:rPr lang="en-US" sz="1200" dirty="0" err="1"/>
              <a:t>wel</a:t>
            </a:r>
            <a:r>
              <a:rPr lang="en-US" sz="1200" dirty="0"/>
              <a:t> of </a:t>
            </a:r>
            <a:r>
              <a:rPr lang="en-US" sz="1200" dirty="0" err="1"/>
              <a:t>juist</a:t>
            </a:r>
            <a:r>
              <a:rPr lang="en-US" sz="1200" dirty="0"/>
              <a:t> </a:t>
            </a:r>
            <a:r>
              <a:rPr lang="en-US" sz="1200" dirty="0" err="1"/>
              <a:t>niet</a:t>
            </a:r>
            <a:r>
              <a:rPr lang="en-US" sz="1200" dirty="0"/>
              <a:t>? </a:t>
            </a:r>
            <a:r>
              <a:rPr lang="en-US" sz="1200" dirty="0" err="1"/>
              <a:t>Spelen</a:t>
            </a:r>
            <a:r>
              <a:rPr lang="en-US" sz="1200" dirty="0"/>
              <a:t> er </a:t>
            </a:r>
            <a:r>
              <a:rPr lang="en-US" sz="1200" dirty="0" err="1"/>
              <a:t>mogelijke</a:t>
            </a:r>
            <a:r>
              <a:rPr lang="en-US" sz="1200" dirty="0"/>
              <a:t> </a:t>
            </a:r>
            <a:r>
              <a:rPr lang="en-US" sz="1200" dirty="0" err="1"/>
              <a:t>angsten</a:t>
            </a:r>
            <a:r>
              <a:rPr lang="en-US" sz="1200" dirty="0"/>
              <a:t> die </a:t>
            </a:r>
            <a:r>
              <a:rPr lang="en-US" sz="1200" dirty="0" err="1"/>
              <a:t>weggenomen</a:t>
            </a:r>
            <a:r>
              <a:rPr lang="en-US" sz="1200" dirty="0"/>
              <a:t> </a:t>
            </a:r>
            <a:r>
              <a:rPr lang="en-US" sz="1200" dirty="0" err="1"/>
              <a:t>kunnen</a:t>
            </a:r>
            <a:r>
              <a:rPr lang="en-US" sz="1200" dirty="0"/>
              <a:t> </a:t>
            </a:r>
            <a:r>
              <a:rPr lang="en-US" sz="1200" dirty="0" err="1"/>
              <a:t>worden</a:t>
            </a:r>
            <a:r>
              <a:rPr lang="en-US" sz="1200" dirty="0"/>
              <a:t>? En wat is </a:t>
            </a:r>
            <a:r>
              <a:rPr lang="en-US" sz="1200" dirty="0" err="1"/>
              <a:t>belangrijk</a:t>
            </a:r>
            <a:r>
              <a:rPr lang="en-US" sz="1200" dirty="0"/>
              <a:t> om </a:t>
            </a:r>
            <a:r>
              <a:rPr lang="en-US" sz="1200" dirty="0" err="1"/>
              <a:t>nog</a:t>
            </a:r>
            <a:r>
              <a:rPr lang="en-US" sz="1200" dirty="0"/>
              <a:t> </a:t>
            </a:r>
            <a:r>
              <a:rPr lang="en-US" sz="1200" dirty="0" err="1"/>
              <a:t>te</a:t>
            </a:r>
            <a:r>
              <a:rPr lang="en-US" sz="1200" dirty="0"/>
              <a:t> </a:t>
            </a:r>
            <a:r>
              <a:rPr lang="en-US" sz="1200" dirty="0" err="1"/>
              <a:t>doen</a:t>
            </a:r>
            <a:r>
              <a:rPr lang="en-US" sz="1200" dirty="0"/>
              <a:t> of </a:t>
            </a:r>
            <a:r>
              <a:rPr lang="en-US" sz="1200" dirty="0" err="1"/>
              <a:t>bespreken</a:t>
            </a:r>
            <a:r>
              <a:rPr lang="en-US" sz="1200" dirty="0"/>
              <a: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115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EF28E-9F35-9226-1B02-F06EBDC6992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3587CD2-2445-ABA9-E676-741F49F02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A7F59D-9484-EA4F-F2EA-FEA5AD438299}"/>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A5A2DF1C-07BE-23AF-C25E-AA315E28D2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A407D3-7C29-DC12-55BC-0CB3D7FAD91B}"/>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344903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FBA4E-0B5A-1B9B-7A2C-682A2AD6B12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080D546-3185-95A9-49BC-E6395655C52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644035-C81F-0F24-7053-48B495845207}"/>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A9F3FE8D-F63A-72ED-2F5C-7BCF99517A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7EF51-88B5-D97A-98BD-ABC4A73015AE}"/>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365000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77D451C-0B5D-322E-220C-C46C3864452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FBA0CA8-57A8-4D5B-0E79-DFF54A39F3C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72DABF-E6B1-82C6-420F-BAB17622C30D}"/>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2A1B4196-1E45-BE6A-A08F-F47A6E2C0C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315D2F-489A-0150-ECA0-D149D594DC9C}"/>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112752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9B01-720F-A1A7-DEF7-EF81B5A4D9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9FA4B9-05B0-AB70-6085-4E30E510B21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21688-6F93-2A1D-A323-38D55997701E}"/>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F9A80608-82B8-78E6-31B3-1CEA95C664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259F7E-802D-90D7-9E45-5093C6144470}"/>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4402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7D99C-1166-32FB-C9F0-AC6C163748B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A65869E-C942-BAE1-9D6D-BCCCC77DAD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965A7F9-1F22-0788-30C9-BE919CB4D738}"/>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8D4280C4-FCBC-5457-F67E-84A259D3E6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6F54D7-DF41-DF61-C96C-37CEF16034E4}"/>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180303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3B2DC-64BA-4A84-E3D9-FA9F555192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419F7D-B56B-7D1E-1B80-B265E9A2602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670A3C-7DEE-8595-9E01-657E3448279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5F5825D-9AEB-C266-8BA8-43B0CC4651FC}"/>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6" name="Tijdelijke aanduiding voor voettekst 5">
            <a:extLst>
              <a:ext uri="{FF2B5EF4-FFF2-40B4-BE49-F238E27FC236}">
                <a16:creationId xmlns:a16="http://schemas.microsoft.com/office/drawing/2014/main" id="{D9C7B648-A814-32DA-B98A-04A7392805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70236D1-70F6-4176-091B-D71DAECC0CBA}"/>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9853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5CEF9-7993-1546-18BB-9AEA19B5368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B730AFD-C634-DE05-72CB-A879E05BB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25A7BC2-FF3C-FFF5-C5EB-C79124960C8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7A5DC0-E16F-B335-0483-105EC5120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B2BB8B4-24A3-3E53-E7EB-1A4DD43E69A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1813879-0E7F-1526-0D7F-BF3677A7DD78}"/>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8" name="Tijdelijke aanduiding voor voettekst 7">
            <a:extLst>
              <a:ext uri="{FF2B5EF4-FFF2-40B4-BE49-F238E27FC236}">
                <a16:creationId xmlns:a16="http://schemas.microsoft.com/office/drawing/2014/main" id="{E18F0184-FD45-6350-6E5E-8DFDF75859D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70C0B71-1819-7629-543F-C18D11EA8088}"/>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17830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07AF6-7408-FE3F-D3B8-F2AD45A05D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22F6FA3-66A6-D2DD-1D6B-D42E1FFC7AE2}"/>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4" name="Tijdelijke aanduiding voor voettekst 3">
            <a:extLst>
              <a:ext uri="{FF2B5EF4-FFF2-40B4-BE49-F238E27FC236}">
                <a16:creationId xmlns:a16="http://schemas.microsoft.com/office/drawing/2014/main" id="{58CC5DFB-6E01-2F30-4EC5-9DD0E425F8A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7B786AF-B0DE-2B7E-846C-792D715FA9DF}"/>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335457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017601-E556-D404-7E24-0EDB3D4D4213}"/>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3" name="Tijdelijke aanduiding voor voettekst 2">
            <a:extLst>
              <a:ext uri="{FF2B5EF4-FFF2-40B4-BE49-F238E27FC236}">
                <a16:creationId xmlns:a16="http://schemas.microsoft.com/office/drawing/2014/main" id="{BE53E3CD-C343-8CE2-55FB-D9EDE9F493A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F6AD6C2-06A1-9549-C5AE-25A5B2C6421D}"/>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21319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21D95-0A92-304D-2896-8F3A0722928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4F499A1-3541-2581-3C5C-8CCD584DD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BB04084-8630-3A0E-78FE-9622CBA25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8FC4DE8-FE9E-19D4-C281-FC0DB82CB3BE}"/>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6" name="Tijdelijke aanduiding voor voettekst 5">
            <a:extLst>
              <a:ext uri="{FF2B5EF4-FFF2-40B4-BE49-F238E27FC236}">
                <a16:creationId xmlns:a16="http://schemas.microsoft.com/office/drawing/2014/main" id="{A9898496-2739-C13B-B675-D61219FD0B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127811-BD4D-71C1-6EBA-95B8FF1EEF4F}"/>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310255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EBD61-99EC-6C50-AC06-50D29AA1A57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5244476-776D-1076-98A3-9B7254372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93CD2D-F6AD-6FF8-B7B5-7478CE5E6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E11C1C-FB92-E4F5-8C04-BEC9210194D2}"/>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6" name="Tijdelijke aanduiding voor voettekst 5">
            <a:extLst>
              <a:ext uri="{FF2B5EF4-FFF2-40B4-BE49-F238E27FC236}">
                <a16:creationId xmlns:a16="http://schemas.microsoft.com/office/drawing/2014/main" id="{A5134719-478E-10B6-9E9D-E77D78D70AE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53BF24-821B-F5E5-5F57-989B09066B79}"/>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39591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1D1EB4-B919-BEC9-AC9E-3B410469B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38D9CDF-6EDD-008D-1B68-FC5C59547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E75830-A8D0-CA6B-C600-086AE7052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4FB797B1-18F5-49DF-4C7E-81E93561A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857AC7C-D7CC-FA8B-0AB9-4B2CAB057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646156-EB3F-4FEC-A3C3-93B1E0E82A68}" type="slidenum">
              <a:rPr lang="nl-NL" smtClean="0"/>
              <a:t>‹nr.›</a:t>
            </a:fld>
            <a:endParaRPr lang="nl-NL"/>
          </a:p>
        </p:txBody>
      </p:sp>
    </p:spTree>
    <p:extLst>
      <p:ext uri="{BB962C8B-B14F-4D97-AF65-F5344CB8AC3E}">
        <p14:creationId xmlns:p14="http://schemas.microsoft.com/office/powerpoint/2010/main" val="197104316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72F8C1-FDB7-1CDF-14F2-CC5B6C9D1CFF}"/>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1" name="Rectangle 7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3" name="Freeform: Shape 7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5" name="Group 7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76" name="Freeform: Shape 7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7" name="Freeform: Shape 7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8" name="Freeform: Shape 7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9" name="Freeform: Shape 7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0" name="Freeform: Shape 7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1" name="Freeform: Shape 8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2" name="Freeform: Shape 8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3" name="Tekstvak 2">
            <a:extLst>
              <a:ext uri="{FF2B5EF4-FFF2-40B4-BE49-F238E27FC236}">
                <a16:creationId xmlns:a16="http://schemas.microsoft.com/office/drawing/2014/main" id="{CE267B17-FBAE-C7A7-19F5-7073C84C2ACF}"/>
              </a:ext>
            </a:extLst>
          </p:cNvPr>
          <p:cNvSpPr txBox="1"/>
          <p:nvPr/>
        </p:nvSpPr>
        <p:spPr>
          <a:xfrm>
            <a:off x="2181506" y="1785480"/>
            <a:ext cx="8021471" cy="3983275"/>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nl-NL" sz="4900" b="1" i="0" u="none" strike="noStrike" kern="1200" cap="none" spc="0" normalizeH="0" baseline="0" noProof="0" dirty="0">
                <a:ln>
                  <a:noFill/>
                </a:ln>
                <a:solidFill>
                  <a:srgbClr val="0E2841"/>
                </a:solidFill>
                <a:effectLst/>
                <a:uLnTx/>
                <a:uFillTx/>
                <a:latin typeface="Aptos" panose="02110004020202020204"/>
                <a:ea typeface="+mn-ea"/>
                <a:cs typeface="+mn-cs"/>
              </a:rPr>
              <a:t>Kick-off bijeenkomst voor zorg- en welzijnsmedewerkers</a:t>
            </a:r>
            <a:endParaRPr kumimoji="0" lang="en-US" sz="4900" b="1" i="0" u="none" strike="noStrike" kern="1200" cap="none" spc="0" normalizeH="0" baseline="0" noProof="0" dirty="0">
              <a:ln>
                <a:noFill/>
              </a:ln>
              <a:solidFill>
                <a:srgbClr val="0E2841"/>
              </a:solidFill>
              <a:effectLst/>
              <a:uLnTx/>
              <a:uFillTx/>
              <a:latin typeface="Aptos Display" panose="02110004020202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Hoe </a:t>
            </a: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werken</a:t>
            </a: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 we </a:t>
            </a: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aan</a:t>
            </a: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goede</a:t>
            </a: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 </a:t>
            </a: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palliatieve</a:t>
            </a: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 zorg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met het PACE-NL </a:t>
            </a: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Programma</a:t>
            </a: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600" b="1" i="0" u="none" strike="noStrike" kern="1200" cap="none" spc="0" normalizeH="0" baseline="0" noProof="0" dirty="0">
              <a:ln>
                <a:noFill/>
              </a:ln>
              <a:solidFill>
                <a:srgbClr val="0E2841"/>
              </a:solidFill>
              <a:effectLst/>
              <a:uLnTx/>
              <a:uFillTx/>
              <a:latin typeface="Aptos Display" panose="02110004020202020204"/>
              <a:ea typeface="+mn-ea"/>
              <a:cs typeface="+mn-cs"/>
            </a:endParaRPr>
          </a:p>
        </p:txBody>
      </p:sp>
      <p:grpSp>
        <p:nvGrpSpPr>
          <p:cNvPr id="84" name="Group 8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85" name="Freeform: Shape 8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6" name="Freeform: Shape 8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7" name="Freeform: Shape 8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8" name="Freeform: Shape 8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90" name="Group 8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91" name="Freeform: Shape 9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2" name="Freeform: Shape 9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3" name="Freeform: Shape 9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4" name="Freeform: Shape 9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2" name="Afbeelding 1" descr="Afbeelding met wit, Lettertype, ontwerp&#10;&#10;Door AI gegenereerde inhoud is mogelijk onjuist.">
            <a:extLst>
              <a:ext uri="{FF2B5EF4-FFF2-40B4-BE49-F238E27FC236}">
                <a16:creationId xmlns:a16="http://schemas.microsoft.com/office/drawing/2014/main" id="{574CE062-D59F-3F6B-8337-E3C84F32995B}"/>
              </a:ext>
            </a:extLst>
          </p:cNvPr>
          <p:cNvPicPr>
            <a:picLocks noChangeAspect="1"/>
          </p:cNvPicPr>
          <p:nvPr/>
        </p:nvPicPr>
        <p:blipFill>
          <a:blip r:embed="rId3">
            <a:extLst>
              <a:ext uri="{28A0092B-C50C-407E-A947-70E740481C1C}">
                <a14:useLocalDpi xmlns:a14="http://schemas.microsoft.com/office/drawing/2010/main" val="0"/>
              </a:ext>
            </a:extLst>
          </a:blip>
          <a:srcRect l="28814" t="51447" r="34886" b="34756"/>
          <a:stretch/>
        </p:blipFill>
        <p:spPr>
          <a:xfrm>
            <a:off x="10691448" y="6227037"/>
            <a:ext cx="1420735" cy="539985"/>
          </a:xfrm>
          <a:prstGeom prst="rect">
            <a:avLst/>
          </a:prstGeom>
        </p:spPr>
      </p:pic>
    </p:spTree>
    <p:extLst>
      <p:ext uri="{BB962C8B-B14F-4D97-AF65-F5344CB8AC3E}">
        <p14:creationId xmlns:p14="http://schemas.microsoft.com/office/powerpoint/2010/main" val="126521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2CC479-74E1-77E8-2E54-E136BA157A4D}"/>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033D904-6591-F592-5BE5-67FF13D96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Rectangle 36">
            <a:extLst>
              <a:ext uri="{FF2B5EF4-FFF2-40B4-BE49-F238E27FC236}">
                <a16:creationId xmlns:a16="http://schemas.microsoft.com/office/drawing/2014/main" id="{EB3B8B5F-0004-01DA-6961-BC926AE66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9" name="Group 38">
            <a:extLst>
              <a:ext uri="{FF2B5EF4-FFF2-40B4-BE49-F238E27FC236}">
                <a16:creationId xmlns:a16="http://schemas.microsoft.com/office/drawing/2014/main" id="{16BEEBFE-B138-8F2D-B948-B6806ACFE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40" name="Freeform: Shape 39">
              <a:extLst>
                <a:ext uri="{FF2B5EF4-FFF2-40B4-BE49-F238E27FC236}">
                  <a16:creationId xmlns:a16="http://schemas.microsoft.com/office/drawing/2014/main" id="{64BF650F-4DEE-DD80-A410-2A711DA05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E7F4E2A4-15EF-8C31-B59E-08E2472D7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51FE77A8-6BF4-8A15-DFB1-585C227B8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FF912790-AAB9-DC62-6F80-26476B994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E113B3F7-F38F-1696-0915-A14E1709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el 1">
            <a:extLst>
              <a:ext uri="{FF2B5EF4-FFF2-40B4-BE49-F238E27FC236}">
                <a16:creationId xmlns:a16="http://schemas.microsoft.com/office/drawing/2014/main" id="{6C17AF82-5A62-D5F8-04DB-B2689C11779C}"/>
              </a:ext>
            </a:extLst>
          </p:cNvPr>
          <p:cNvSpPr>
            <a:spLocks noGrp="1"/>
          </p:cNvSpPr>
          <p:nvPr>
            <p:ph type="title"/>
          </p:nvPr>
        </p:nvSpPr>
        <p:spPr>
          <a:xfrm>
            <a:off x="575222" y="2137071"/>
            <a:ext cx="4704667" cy="2760098"/>
          </a:xfrm>
        </p:spPr>
        <p:txBody>
          <a:bodyPr vert="horz" lIns="91440" tIns="45720" rIns="91440" bIns="45720" rtlCol="0" anchor="ctr">
            <a:normAutofit/>
          </a:bodyPr>
          <a:lstStyle/>
          <a:p>
            <a:r>
              <a:rPr lang="en-US" sz="4000" b="1" dirty="0">
                <a:solidFill>
                  <a:schemeClr val="tx2"/>
                </a:solidFill>
              </a:rPr>
              <a:t>Palliatieve zorg is </a:t>
            </a:r>
            <a:r>
              <a:rPr lang="en-US" sz="4000" b="1" dirty="0" err="1">
                <a:solidFill>
                  <a:schemeClr val="tx2"/>
                </a:solidFill>
              </a:rPr>
              <a:t>niet</a:t>
            </a:r>
            <a:r>
              <a:rPr lang="en-US" sz="4000" b="1" dirty="0">
                <a:solidFill>
                  <a:schemeClr val="tx2"/>
                </a:solidFill>
              </a:rPr>
              <a:t> </a:t>
            </a:r>
            <a:r>
              <a:rPr lang="en-US" sz="4000" b="1" dirty="0" err="1">
                <a:solidFill>
                  <a:schemeClr val="tx2"/>
                </a:solidFill>
              </a:rPr>
              <a:t>nieuw</a:t>
            </a:r>
            <a:r>
              <a:rPr lang="en-US" sz="4000" b="1" dirty="0">
                <a:solidFill>
                  <a:schemeClr val="tx2"/>
                </a:solidFill>
              </a:rPr>
              <a:t>… </a:t>
            </a:r>
            <a:br>
              <a:rPr lang="en-US" sz="4000" b="1" dirty="0">
                <a:solidFill>
                  <a:schemeClr val="tx2"/>
                </a:solidFill>
              </a:rPr>
            </a:br>
            <a:r>
              <a:rPr lang="en-US" sz="4000" b="1" dirty="0" err="1">
                <a:solidFill>
                  <a:schemeClr val="tx2"/>
                </a:solidFill>
              </a:rPr>
              <a:t>waarom</a:t>
            </a:r>
            <a:r>
              <a:rPr lang="en-US" sz="4000" b="1" dirty="0">
                <a:solidFill>
                  <a:schemeClr val="tx2"/>
                </a:solidFill>
              </a:rPr>
              <a:t> dan </a:t>
            </a:r>
            <a:r>
              <a:rPr lang="en-US" sz="4000" b="1" dirty="0" err="1">
                <a:solidFill>
                  <a:schemeClr val="tx2"/>
                </a:solidFill>
              </a:rPr>
              <a:t>dit</a:t>
            </a:r>
            <a:r>
              <a:rPr lang="en-US" sz="4000" b="1" dirty="0">
                <a:solidFill>
                  <a:schemeClr val="tx2"/>
                </a:solidFill>
              </a:rPr>
              <a:t> </a:t>
            </a:r>
            <a:r>
              <a:rPr lang="en-US" sz="4000" b="1" dirty="0" err="1">
                <a:solidFill>
                  <a:schemeClr val="tx2"/>
                </a:solidFill>
              </a:rPr>
              <a:t>programma</a:t>
            </a:r>
            <a:r>
              <a:rPr lang="en-US" sz="4000" b="1" dirty="0">
                <a:solidFill>
                  <a:schemeClr val="tx2"/>
                </a:solidFill>
              </a:rPr>
              <a:t>?</a:t>
            </a:r>
            <a:br>
              <a:rPr lang="en-US" sz="3100" b="1" kern="1200" dirty="0">
                <a:solidFill>
                  <a:schemeClr val="tx2"/>
                </a:solidFill>
                <a:latin typeface="+mj-lt"/>
                <a:ea typeface="+mj-ea"/>
                <a:cs typeface="+mj-cs"/>
              </a:rPr>
            </a:br>
            <a:endParaRPr lang="en-US" sz="3100" b="1" kern="1200" dirty="0">
              <a:solidFill>
                <a:schemeClr val="tx2"/>
              </a:solidFill>
              <a:latin typeface="+mj-lt"/>
              <a:ea typeface="+mj-ea"/>
              <a:cs typeface="+mj-cs"/>
            </a:endParaRPr>
          </a:p>
        </p:txBody>
      </p:sp>
      <p:sp>
        <p:nvSpPr>
          <p:cNvPr id="3" name="Tekstvak 2">
            <a:extLst>
              <a:ext uri="{FF2B5EF4-FFF2-40B4-BE49-F238E27FC236}">
                <a16:creationId xmlns:a16="http://schemas.microsoft.com/office/drawing/2014/main" id="{7430D3CD-36D0-731A-2318-10BC85121011}"/>
              </a:ext>
            </a:extLst>
          </p:cNvPr>
          <p:cNvSpPr txBox="1"/>
          <p:nvPr/>
        </p:nvSpPr>
        <p:spPr>
          <a:xfrm>
            <a:off x="5705665" y="176242"/>
            <a:ext cx="6183098" cy="6681758"/>
          </a:xfrm>
          <a:prstGeom prst="rect">
            <a:avLst/>
          </a:prstGeom>
          <a:noFill/>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lvl="0" indent="-228600">
              <a:buFont typeface="Arial" panose="020B0604020202020204" pitchFamily="34" charset="0"/>
              <a:buChar char="•"/>
            </a:pPr>
            <a:r>
              <a:rPr lang="nl-NL" sz="2400" dirty="0">
                <a:solidFill>
                  <a:schemeClr val="tx2"/>
                </a:solidFill>
              </a:rPr>
              <a:t>Voortbouwen op wat jullie al ontwikkeld hebben</a:t>
            </a:r>
            <a:br>
              <a:rPr lang="nl-NL" sz="2400" dirty="0">
                <a:solidFill>
                  <a:schemeClr val="tx2"/>
                </a:solidFill>
              </a:rPr>
            </a:b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lvl="0" indent="-228600">
              <a:buFont typeface="Arial" panose="020B0604020202020204" pitchFamily="34" charset="0"/>
              <a:buChar char="•"/>
            </a:pPr>
            <a:r>
              <a:rPr lang="nl-NL" sz="2400" dirty="0">
                <a:solidFill>
                  <a:schemeClr val="tx2"/>
                </a:solidFill>
              </a:rPr>
              <a:t>Steeds complexere zorg en zorgvragers; ondersteuning bieden met het PACE-NL programma</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846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6" name="Rectangle 2075">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78" name="Rectangle 2077">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D1C6377B-FD4E-D7E6-A8A2-39D034D39455}"/>
              </a:ext>
            </a:extLst>
          </p:cNvPr>
          <p:cNvSpPr>
            <a:spLocks noGrp="1"/>
          </p:cNvSpPr>
          <p:nvPr>
            <p:ph type="title"/>
          </p:nvPr>
        </p:nvSpPr>
        <p:spPr>
          <a:xfrm>
            <a:off x="1059347" y="973948"/>
            <a:ext cx="10640754" cy="775845"/>
          </a:xfrm>
        </p:spPr>
        <p:txBody>
          <a:bodyPr vert="horz" lIns="91440" tIns="45720" rIns="91440" bIns="45720" rtlCol="0" anchor="b">
            <a:normAutofit/>
          </a:bodyPr>
          <a:lstStyle/>
          <a:p>
            <a:r>
              <a:rPr lang="en-US" sz="4000" b="1" kern="1200" dirty="0">
                <a:solidFill>
                  <a:schemeClr val="tx2"/>
                </a:solidFill>
                <a:latin typeface="+mj-lt"/>
                <a:ea typeface="+mj-ea"/>
                <a:cs typeface="+mj-cs"/>
              </a:rPr>
              <a:t>De vier </a:t>
            </a:r>
            <a:r>
              <a:rPr lang="en-US" sz="4000" b="1" kern="1200" dirty="0" err="1">
                <a:solidFill>
                  <a:schemeClr val="tx2"/>
                </a:solidFill>
                <a:latin typeface="+mj-lt"/>
                <a:ea typeface="+mj-ea"/>
                <a:cs typeface="+mj-cs"/>
              </a:rPr>
              <a:t>fasen</a:t>
            </a:r>
            <a:r>
              <a:rPr lang="en-US" sz="4000" b="1" kern="1200" dirty="0">
                <a:solidFill>
                  <a:schemeClr val="tx2"/>
                </a:solidFill>
                <a:latin typeface="+mj-lt"/>
                <a:ea typeface="+mj-ea"/>
                <a:cs typeface="+mj-cs"/>
              </a:rPr>
              <a:t> van </a:t>
            </a:r>
            <a:r>
              <a:rPr lang="en-US" sz="4000" b="1" kern="1200" dirty="0" err="1">
                <a:solidFill>
                  <a:schemeClr val="tx2"/>
                </a:solidFill>
                <a:latin typeface="+mj-lt"/>
                <a:ea typeface="+mj-ea"/>
                <a:cs typeface="+mj-cs"/>
              </a:rPr>
              <a:t>palliatieve</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zorg</a:t>
            </a:r>
            <a:endParaRPr lang="en-US" sz="4000" kern="1200" dirty="0">
              <a:solidFill>
                <a:schemeClr val="tx2"/>
              </a:solidFill>
              <a:latin typeface="+mj-lt"/>
              <a:ea typeface="+mj-ea"/>
              <a:cs typeface="+mj-cs"/>
            </a:endParaRPr>
          </a:p>
        </p:txBody>
      </p:sp>
      <p:grpSp>
        <p:nvGrpSpPr>
          <p:cNvPr id="2080" name="Group 2079">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081" name="Freeform: Shape 2080">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82" name="Freeform: Shape 2081">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83" name="Freeform: Shape 2082">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84" name="Freeform: Shape 2083">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2050" name="Picture 2" descr="https://www.praktijkfysiozeeland.nl/wp-content/uploads/2021/09/Fase-palliatieve-zorg-2-845x321.jpg">
            <a:extLst>
              <a:ext uri="{FF2B5EF4-FFF2-40B4-BE49-F238E27FC236}">
                <a16:creationId xmlns:a16="http://schemas.microsoft.com/office/drawing/2014/main" id="{2CE711F0-95DD-4714-B8AD-202E279773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1592" y="2011463"/>
            <a:ext cx="11208509" cy="4259233"/>
          </a:xfrm>
          <a:prstGeom prst="rect">
            <a:avLst/>
          </a:prstGeom>
          <a:noFill/>
          <a:extLst>
            <a:ext uri="{909E8E84-426E-40DD-AFC4-6F175D3DCCD1}">
              <a14:hiddenFill xmlns:a14="http://schemas.microsoft.com/office/drawing/2010/main">
                <a:solidFill>
                  <a:srgbClr val="FFFFFF"/>
                </a:solidFill>
              </a14:hiddenFill>
            </a:ext>
          </a:extLst>
        </p:spPr>
      </p:pic>
      <p:grpSp>
        <p:nvGrpSpPr>
          <p:cNvPr id="2086" name="Group 2085">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87" name="Freeform: Shape 2086">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88" name="Freeform: Shape 2087">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89" name="Freeform: Shape 2088">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90" name="Freeform: Shape 2089">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44390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aphicFrame>
        <p:nvGraphicFramePr>
          <p:cNvPr id="4" name="Tijdelijke aanduiding voor inhoud 2">
            <a:extLst>
              <a:ext uri="{FF2B5EF4-FFF2-40B4-BE49-F238E27FC236}">
                <a16:creationId xmlns:a16="http://schemas.microsoft.com/office/drawing/2014/main" id="{9BBB7EFD-CCB3-A977-A2C3-7C377CB3EEAD}"/>
              </a:ext>
            </a:extLst>
          </p:cNvPr>
          <p:cNvGraphicFramePr>
            <a:graphicFrameLocks noGrp="1"/>
          </p:cNvGraphicFramePr>
          <p:nvPr>
            <p:ph idx="1"/>
            <p:extLst>
              <p:ext uri="{D42A27DB-BD31-4B8C-83A1-F6EECF244321}">
                <p14:modId xmlns:p14="http://schemas.microsoft.com/office/powerpoint/2010/main" val="3932850335"/>
              </p:ext>
            </p:extLst>
          </p:nvPr>
        </p:nvGraphicFramePr>
        <p:xfrm>
          <a:off x="1179513" y="2175330"/>
          <a:ext cx="10590121" cy="3409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1">
            <a:extLst>
              <a:ext uri="{FF2B5EF4-FFF2-40B4-BE49-F238E27FC236}">
                <a16:creationId xmlns:a16="http://schemas.microsoft.com/office/drawing/2014/main" id="{33746F4B-9455-726A-2581-008F68A2FBE1}"/>
              </a:ext>
            </a:extLst>
          </p:cNvPr>
          <p:cNvSpPr>
            <a:spLocks noGrp="1"/>
          </p:cNvSpPr>
          <p:nvPr>
            <p:ph type="title"/>
          </p:nvPr>
        </p:nvSpPr>
        <p:spPr>
          <a:xfrm>
            <a:off x="1179359" y="394635"/>
            <a:ext cx="9832975" cy="1325562"/>
          </a:xfrm>
        </p:spPr>
        <p:txBody>
          <a:bodyPr anchor="b">
            <a:normAutofit/>
          </a:bodyPr>
          <a:lstStyle/>
          <a:p>
            <a:r>
              <a:rPr lang="nl-NL" sz="4000" b="1" dirty="0">
                <a:solidFill>
                  <a:schemeClr val="tx2"/>
                </a:solidFill>
                <a:latin typeface="+mn-lt"/>
                <a:ea typeface="Verdana"/>
              </a:rPr>
              <a:t>Doelen van het PACE-NL Programma</a:t>
            </a:r>
            <a:endParaRPr lang="nl-NL" sz="4000" b="1" dirty="0">
              <a:solidFill>
                <a:schemeClr val="tx2"/>
              </a:solidFill>
              <a:latin typeface="+mn-lt"/>
            </a:endParaRPr>
          </a:p>
        </p:txBody>
      </p:sp>
      <p:pic>
        <p:nvPicPr>
          <p:cNvPr id="2" name="Afbeelding 1" descr="Afbeelding met wit, Lettertype, ontwerp&#10;&#10;Door AI gegenereerde inhoud is mogelijk onjuist.">
            <a:extLst>
              <a:ext uri="{FF2B5EF4-FFF2-40B4-BE49-F238E27FC236}">
                <a16:creationId xmlns:a16="http://schemas.microsoft.com/office/drawing/2014/main" id="{45DDB1E3-BAF2-06ED-3DD8-181034D87EF3}"/>
              </a:ext>
            </a:extLst>
          </p:cNvPr>
          <p:cNvPicPr>
            <a:picLocks noChangeAspect="1"/>
          </p:cNvPicPr>
          <p:nvPr/>
        </p:nvPicPr>
        <p:blipFill>
          <a:blip r:embed="rId8">
            <a:extLst>
              <a:ext uri="{28A0092B-C50C-407E-A947-70E740481C1C}">
                <a14:useLocalDpi xmlns:a14="http://schemas.microsoft.com/office/drawing/2010/main" val="0"/>
              </a:ext>
            </a:extLst>
          </a:blip>
          <a:srcRect l="28814" t="51447" r="34886" b="34756"/>
          <a:stretch/>
        </p:blipFill>
        <p:spPr>
          <a:xfrm>
            <a:off x="9624392" y="5742387"/>
            <a:ext cx="2329740" cy="885494"/>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65872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7689-B65A-FAAB-EDA8-24948C4567E3}"/>
            </a:ext>
          </a:extLst>
        </p:cNvPr>
        <p:cNvGrpSpPr/>
        <p:nvPr/>
      </p:nvGrpSpPr>
      <p:grpSpPr>
        <a:xfrm>
          <a:off x="0" y="0"/>
          <a:ext cx="0" cy="0"/>
          <a:chOff x="0" y="0"/>
          <a:chExt cx="0" cy="0"/>
        </a:xfrm>
      </p:grpSpPr>
      <p:sp>
        <p:nvSpPr>
          <p:cNvPr id="30" name="Titel 8">
            <a:extLst>
              <a:ext uri="{FF2B5EF4-FFF2-40B4-BE49-F238E27FC236}">
                <a16:creationId xmlns:a16="http://schemas.microsoft.com/office/drawing/2014/main" id="{29E30A20-0A3B-4D28-2341-ABE73A34E666}"/>
              </a:ext>
            </a:extLst>
          </p:cNvPr>
          <p:cNvSpPr>
            <a:spLocks noGrp="1"/>
          </p:cNvSpPr>
          <p:nvPr>
            <p:ph type="title"/>
          </p:nvPr>
        </p:nvSpPr>
        <p:spPr>
          <a:xfrm>
            <a:off x="858168" y="-612013"/>
            <a:ext cx="9833548" cy="1325563"/>
          </a:xfrm>
        </p:spPr>
        <p:txBody>
          <a:bodyPr vert="horz" lIns="91440" tIns="45720" rIns="91440" bIns="45720" rtlCol="0" anchor="b">
            <a:normAutofit/>
          </a:bodyPr>
          <a:lstStyle/>
          <a:p>
            <a:r>
              <a:rPr lang="en-US" sz="3600" b="1" kern="1200" dirty="0">
                <a:solidFill>
                  <a:schemeClr val="tx2"/>
                </a:solidFill>
                <a:latin typeface="+mj-lt"/>
                <a:ea typeface="+mj-ea"/>
                <a:cs typeface="+mj-cs"/>
              </a:rPr>
              <a:t>Het Zorgpad Palliatieve Zorg</a:t>
            </a:r>
          </a:p>
        </p:txBody>
      </p:sp>
      <p:pic>
        <p:nvPicPr>
          <p:cNvPr id="2" name="Afbeelding 1" descr="Afbeelding met tekst, schermopname, Lettertype, diagram&#10;&#10;Door AI gegenereerde inhoud is mogelijk onjuist.">
            <a:extLst>
              <a:ext uri="{FF2B5EF4-FFF2-40B4-BE49-F238E27FC236}">
                <a16:creationId xmlns:a16="http://schemas.microsoft.com/office/drawing/2014/main" id="{9E46215A-5A21-A391-AC98-05D26C46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7" y="1695618"/>
            <a:ext cx="11996640" cy="3974422"/>
          </a:xfrm>
          <a:prstGeom prst="rect">
            <a:avLst/>
          </a:prstGeom>
        </p:spPr>
      </p:pic>
    </p:spTree>
    <p:extLst>
      <p:ext uri="{BB962C8B-B14F-4D97-AF65-F5344CB8AC3E}">
        <p14:creationId xmlns:p14="http://schemas.microsoft.com/office/powerpoint/2010/main" val="227650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8750F-8A4A-F8AE-2BA2-105D2DD352F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5BD5F0-8544-B650-395D-A00A80443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1D54C3BF-BAB4-2AB6-E40B-040E7545A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455BCCB3-CB8F-175C-39F4-27C74980D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876A0119-D3F1-D6C8-B745-A3154EA63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F8C3C1BA-129A-B584-F95F-0363045F9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769445D-8C9F-1039-16A5-03575CAEB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3D5A3D8C-F729-BFF8-AEB8-A4A07B3A9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8" name="Group 17">
            <a:extLst>
              <a:ext uri="{FF2B5EF4-FFF2-40B4-BE49-F238E27FC236}">
                <a16:creationId xmlns:a16="http://schemas.microsoft.com/office/drawing/2014/main" id="{FA665359-6121-5622-38E4-A0AED0B92E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8D61102B-8600-B5FE-3125-EBB628F36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A2C0C734-86CE-2950-018A-24A27324E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827EBECA-8428-1C46-299E-63C5CDD26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8E274682-73A0-4A98-888E-38F7C9687F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Titel 1">
            <a:extLst>
              <a:ext uri="{FF2B5EF4-FFF2-40B4-BE49-F238E27FC236}">
                <a16:creationId xmlns:a16="http://schemas.microsoft.com/office/drawing/2014/main" id="{BBA82908-873D-7146-D759-57E38352A7AA}"/>
              </a:ext>
            </a:extLst>
          </p:cNvPr>
          <p:cNvSpPr>
            <a:spLocks noGrp="1"/>
          </p:cNvSpPr>
          <p:nvPr>
            <p:ph type="title"/>
          </p:nvPr>
        </p:nvSpPr>
        <p:spPr>
          <a:xfrm>
            <a:off x="1179359" y="394635"/>
            <a:ext cx="9832975" cy="1325562"/>
          </a:xfrm>
        </p:spPr>
        <p:txBody>
          <a:bodyPr anchor="b">
            <a:normAutofit/>
          </a:bodyPr>
          <a:lstStyle/>
          <a:p>
            <a:r>
              <a:rPr lang="nl-NL" sz="4000" b="1" dirty="0">
                <a:solidFill>
                  <a:schemeClr val="tx2"/>
                </a:solidFill>
                <a:latin typeface="+mn-lt"/>
                <a:ea typeface="Verdana"/>
              </a:rPr>
              <a:t>Opbouw van het PACE-NL Programma</a:t>
            </a:r>
            <a:endParaRPr lang="nl-NL" sz="4000" b="1" dirty="0">
              <a:solidFill>
                <a:schemeClr val="tx2"/>
              </a:solidFill>
              <a:latin typeface="+mn-lt"/>
            </a:endParaRPr>
          </a:p>
        </p:txBody>
      </p:sp>
      <p:graphicFrame>
        <p:nvGraphicFramePr>
          <p:cNvPr id="17" name="Tijdelijke aanduiding voor inhoud 2">
            <a:extLst>
              <a:ext uri="{FF2B5EF4-FFF2-40B4-BE49-F238E27FC236}">
                <a16:creationId xmlns:a16="http://schemas.microsoft.com/office/drawing/2014/main" id="{DE9D51BC-FA04-FE2F-9886-9053FEEBA42F}"/>
              </a:ext>
            </a:extLst>
          </p:cNvPr>
          <p:cNvGraphicFramePr>
            <a:graphicFrameLocks/>
          </p:cNvGraphicFramePr>
          <p:nvPr>
            <p:extLst>
              <p:ext uri="{D42A27DB-BD31-4B8C-83A1-F6EECF244321}">
                <p14:modId xmlns:p14="http://schemas.microsoft.com/office/powerpoint/2010/main" val="1145033600"/>
              </p:ext>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11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Rectangle 3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9" name="Group 3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40" name="Freeform: Shape 3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el 1">
            <a:extLst>
              <a:ext uri="{FF2B5EF4-FFF2-40B4-BE49-F238E27FC236}">
                <a16:creationId xmlns:a16="http://schemas.microsoft.com/office/drawing/2014/main" id="{776CCB80-15AD-7C62-2B05-A6AAB9F2A0F9}"/>
              </a:ext>
            </a:extLst>
          </p:cNvPr>
          <p:cNvSpPr>
            <a:spLocks noGrp="1"/>
          </p:cNvSpPr>
          <p:nvPr>
            <p:ph type="title"/>
          </p:nvPr>
        </p:nvSpPr>
        <p:spPr>
          <a:xfrm>
            <a:off x="257669" y="2048951"/>
            <a:ext cx="5118251" cy="2760098"/>
          </a:xfrm>
        </p:spPr>
        <p:txBody>
          <a:bodyPr vert="horz" lIns="91440" tIns="45720" rIns="91440" bIns="45720" rtlCol="0" anchor="ctr">
            <a:normAutofit/>
          </a:bodyPr>
          <a:lstStyle/>
          <a:p>
            <a:r>
              <a:rPr lang="en-US" sz="4000" b="1" kern="1200" dirty="0" err="1">
                <a:solidFill>
                  <a:schemeClr val="tx2"/>
                </a:solidFill>
                <a:latin typeface="+mj-lt"/>
                <a:ea typeface="+mj-ea"/>
                <a:cs typeface="+mj-cs"/>
              </a:rPr>
              <a:t>Programma</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informatiebijeenkomst</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familie</a:t>
            </a:r>
            <a:br>
              <a:rPr lang="en-US" sz="3100" b="1" kern="1200" dirty="0">
                <a:solidFill>
                  <a:schemeClr val="tx2"/>
                </a:solidFill>
                <a:latin typeface="+mj-lt"/>
                <a:ea typeface="+mj-ea"/>
                <a:cs typeface="+mj-cs"/>
              </a:rPr>
            </a:br>
            <a:endParaRPr lang="en-US" sz="3100" b="1" kern="1200" dirty="0">
              <a:solidFill>
                <a:schemeClr val="tx2"/>
              </a:solidFill>
              <a:latin typeface="+mj-lt"/>
              <a:ea typeface="+mj-ea"/>
              <a:cs typeface="+mj-cs"/>
            </a:endParaRPr>
          </a:p>
        </p:txBody>
      </p:sp>
      <p:sp>
        <p:nvSpPr>
          <p:cNvPr id="3" name="Tekstvak 2">
            <a:extLst>
              <a:ext uri="{FF2B5EF4-FFF2-40B4-BE49-F238E27FC236}">
                <a16:creationId xmlns:a16="http://schemas.microsoft.com/office/drawing/2014/main" id="{010BC493-22A2-7F2A-27C2-32BFCBC7E908}"/>
              </a:ext>
            </a:extLst>
          </p:cNvPr>
          <p:cNvSpPr txBox="1"/>
          <p:nvPr/>
        </p:nvSpPr>
        <p:spPr>
          <a:xfrm>
            <a:off x="5646907" y="176241"/>
            <a:ext cx="6443492" cy="6681758"/>
          </a:xfrm>
          <a:prstGeom prst="rect">
            <a:avLst/>
          </a:prstGeom>
          <a:noFill/>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R="0" lvl="0" algn="l" defTabSz="914400" rtl="0" eaLnBrk="1" fontAlgn="auto" latinLnBrk="0" hangingPunct="1">
              <a:lnSpc>
                <a:spcPct val="100000"/>
              </a:lnSpc>
              <a:spcBef>
                <a:spcPts val="0"/>
              </a:spcBef>
              <a:spcAft>
                <a:spcPts val="0"/>
              </a:spcAft>
              <a:buClrTx/>
              <a:buSzTx/>
              <a:tabLst/>
              <a:defRPr/>
            </a:pPr>
            <a:r>
              <a:rPr lang="en-US" sz="2400" u="sng" dirty="0" err="1">
                <a:solidFill>
                  <a:srgbClr val="0E2841"/>
                </a:solidFill>
                <a:latin typeface="Aptos" panose="02110004020202020204"/>
              </a:rPr>
              <a:t>Uitleg</a:t>
            </a:r>
            <a:r>
              <a:rPr lang="en-US" sz="2400" u="sng" dirty="0">
                <a:solidFill>
                  <a:srgbClr val="0E2841"/>
                </a:solidFill>
                <a:latin typeface="Aptos" panose="02110004020202020204"/>
              </a:rPr>
              <a:t> over:</a:t>
            </a:r>
            <a:endParaRPr kumimoji="0" lang="en-US" sz="2400" b="0" i="0" u="sng"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Wat is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palliatieve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zorg?</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Samen in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gesprek</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over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wensen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en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mogelijkheden</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Het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wensenboekje</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Herkennen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van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toenemende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kwetsbaarheid</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De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stervensfase</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Palliatieve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sedatie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en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verschil</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met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euthanasie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665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15C4E8-9033-1A69-886B-A94DF0431A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el 3">
            <a:extLst>
              <a:ext uri="{FF2B5EF4-FFF2-40B4-BE49-F238E27FC236}">
                <a16:creationId xmlns:a16="http://schemas.microsoft.com/office/drawing/2014/main" id="{B451CB46-C7B4-2AF4-F105-B3ACB3A4F3E2}"/>
              </a:ext>
            </a:extLst>
          </p:cNvPr>
          <p:cNvSpPr>
            <a:spLocks noGrp="1"/>
          </p:cNvSpPr>
          <p:nvPr>
            <p:ph type="title"/>
          </p:nvPr>
        </p:nvSpPr>
        <p:spPr>
          <a:xfrm>
            <a:off x="7082288" y="980728"/>
            <a:ext cx="3855720" cy="4371974"/>
          </a:xfrm>
        </p:spPr>
        <p:txBody>
          <a:bodyPr vert="horz" lIns="91440" tIns="45720" rIns="91440" bIns="45720" rtlCol="0" anchor="ctr">
            <a:normAutofit/>
          </a:bodyPr>
          <a:lstStyle/>
          <a:p>
            <a:r>
              <a:rPr lang="en-US" sz="3600" b="1" kern="1200" dirty="0">
                <a:solidFill>
                  <a:schemeClr val="tx2"/>
                </a:solidFill>
                <a:latin typeface="+mj-lt"/>
                <a:ea typeface="+mj-ea"/>
                <a:cs typeface="+mj-cs"/>
              </a:rPr>
              <a:t>Het </a:t>
            </a:r>
            <a:r>
              <a:rPr lang="en-US" sz="3600" b="1" kern="1200" dirty="0" err="1">
                <a:solidFill>
                  <a:schemeClr val="tx2"/>
                </a:solidFill>
                <a:latin typeface="+mj-lt"/>
                <a:ea typeface="+mj-ea"/>
                <a:cs typeface="+mj-cs"/>
              </a:rPr>
              <a:t>kernteam</a:t>
            </a:r>
            <a:endParaRPr lang="en-US" sz="3600" b="1" kern="1200" dirty="0">
              <a:solidFill>
                <a:schemeClr val="tx2"/>
              </a:solidFill>
              <a:latin typeface="+mj-lt"/>
              <a:ea typeface="+mj-ea"/>
              <a:cs typeface="+mj-cs"/>
            </a:endParaRPr>
          </a:p>
        </p:txBody>
      </p:sp>
      <p:grpSp>
        <p:nvGrpSpPr>
          <p:cNvPr id="13" name="Group 1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4" name="Freeform: Shape 1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aphicFrame>
        <p:nvGraphicFramePr>
          <p:cNvPr id="2" name="Tijdelijke aanduiding voor inhoud 2">
            <a:extLst>
              <a:ext uri="{FF2B5EF4-FFF2-40B4-BE49-F238E27FC236}">
                <a16:creationId xmlns:a16="http://schemas.microsoft.com/office/drawing/2014/main" id="{00D1F115-06DB-BD0A-DC7F-8F939E8BB2EE}"/>
              </a:ext>
            </a:extLst>
          </p:cNvPr>
          <p:cNvGraphicFramePr>
            <a:graphicFrameLocks/>
          </p:cNvGraphicFramePr>
          <p:nvPr>
            <p:extLst>
              <p:ext uri="{D42A27DB-BD31-4B8C-83A1-F6EECF244321}">
                <p14:modId xmlns:p14="http://schemas.microsoft.com/office/powerpoint/2010/main" val="972332954"/>
              </p:ext>
            </p:extLst>
          </p:nvPr>
        </p:nvGraphicFramePr>
        <p:xfrm>
          <a:off x="1055440" y="702699"/>
          <a:ext cx="4638568" cy="5452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581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FFFA2E-4B7F-017B-96BC-BE109EEFE26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F2B858-9AAE-3D63-B1C5-0E0E7FC20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4539B4A-240A-6785-2A5F-14950632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04C5F0CA-335F-0824-D4B2-9A69DA70B6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3DCAEE54-6CF0-5F17-7833-93F0661D2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3584F897-EF85-2F7B-EA11-DC8E19DC8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94031E5D-8B53-F60F-7F82-5F4A95DBE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9326E2E1-3C44-C6BA-9045-4F28862D0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8" name="Group 17">
            <a:extLst>
              <a:ext uri="{FF2B5EF4-FFF2-40B4-BE49-F238E27FC236}">
                <a16:creationId xmlns:a16="http://schemas.microsoft.com/office/drawing/2014/main" id="{F4E9BB40-445F-A067-7118-9F213331CF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884BFAD5-5633-B793-38E2-368153C86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E666BDED-35F6-3269-3CC8-E3C2E0047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A4CBFEF1-6318-8201-3C5D-C1764C4A5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E771CAA0-2D0B-C002-D824-D15260387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1" name="Titel 2">
            <a:extLst>
              <a:ext uri="{FF2B5EF4-FFF2-40B4-BE49-F238E27FC236}">
                <a16:creationId xmlns:a16="http://schemas.microsoft.com/office/drawing/2014/main" id="{D1E70A2D-30FA-2E5A-E45D-27E93A3352F6}"/>
              </a:ext>
            </a:extLst>
          </p:cNvPr>
          <p:cNvSpPr txBox="1">
            <a:spLocks/>
          </p:cNvSpPr>
          <p:nvPr/>
        </p:nvSpPr>
        <p:spPr>
          <a:xfrm>
            <a:off x="678185" y="0"/>
            <a:ext cx="9833548" cy="901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0E2841"/>
                </a:solidFill>
                <a:effectLst/>
                <a:uLnTx/>
                <a:uFillTx/>
                <a:latin typeface="Aptos Display" panose="02110004020202020204"/>
                <a:ea typeface="Verdana"/>
                <a:cs typeface="+mj-cs"/>
              </a:rPr>
              <a:t>Vier scholingen PACE-NL Programma</a:t>
            </a:r>
          </a:p>
        </p:txBody>
      </p:sp>
      <p:pic>
        <p:nvPicPr>
          <p:cNvPr id="31" name="Afbeelding 30" descr="Afbeelding met tekst, schermopname, menu, Lettertype&#10;&#10;Door AI gegenereerde inhoud is mogelijk onjuist.">
            <a:extLst>
              <a:ext uri="{FF2B5EF4-FFF2-40B4-BE49-F238E27FC236}">
                <a16:creationId xmlns:a16="http://schemas.microsoft.com/office/drawing/2014/main" id="{DD6294BD-5867-FC30-650E-8854815D3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 y="901051"/>
            <a:ext cx="12192000" cy="5866726"/>
          </a:xfrm>
          <a:prstGeom prst="rect">
            <a:avLst/>
          </a:prstGeom>
        </p:spPr>
      </p:pic>
    </p:spTree>
    <p:extLst>
      <p:ext uri="{BB962C8B-B14F-4D97-AF65-F5344CB8AC3E}">
        <p14:creationId xmlns:p14="http://schemas.microsoft.com/office/powerpoint/2010/main" val="27972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DF1B65-B932-2A64-EAA6-C4A43BC80D7A}"/>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8A07B00-2C25-2E01-10C6-6C8C24CA9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Rectangle 36">
            <a:extLst>
              <a:ext uri="{FF2B5EF4-FFF2-40B4-BE49-F238E27FC236}">
                <a16:creationId xmlns:a16="http://schemas.microsoft.com/office/drawing/2014/main" id="{59DD15FE-6845-66A2-5B04-35D609FF4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9" name="Group 38">
            <a:extLst>
              <a:ext uri="{FF2B5EF4-FFF2-40B4-BE49-F238E27FC236}">
                <a16:creationId xmlns:a16="http://schemas.microsoft.com/office/drawing/2014/main" id="{360C6020-AF0C-D379-B737-301D7A106E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40" name="Freeform: Shape 39">
              <a:extLst>
                <a:ext uri="{FF2B5EF4-FFF2-40B4-BE49-F238E27FC236}">
                  <a16:creationId xmlns:a16="http://schemas.microsoft.com/office/drawing/2014/main" id="{95470564-970D-D918-8E8C-8213F0951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3D10DDF9-CC67-B739-7CF0-2BE715255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0228AAC1-A179-AF92-64DB-F0D2CD8F9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43D88D9F-CEAE-FE0B-3F6C-1C5CA48B4B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E8101710-7FA7-4A00-3975-0DE185D3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el 1">
            <a:extLst>
              <a:ext uri="{FF2B5EF4-FFF2-40B4-BE49-F238E27FC236}">
                <a16:creationId xmlns:a16="http://schemas.microsoft.com/office/drawing/2014/main" id="{D8AA0EFF-60E9-B814-D965-9E7B1B0CD93F}"/>
              </a:ext>
            </a:extLst>
          </p:cNvPr>
          <p:cNvSpPr>
            <a:spLocks noGrp="1"/>
          </p:cNvSpPr>
          <p:nvPr>
            <p:ph type="title"/>
          </p:nvPr>
        </p:nvSpPr>
        <p:spPr>
          <a:xfrm>
            <a:off x="398267" y="2048951"/>
            <a:ext cx="4704667" cy="2760098"/>
          </a:xfrm>
        </p:spPr>
        <p:txBody>
          <a:bodyPr vert="horz" lIns="91440" tIns="45720" rIns="91440" bIns="45720" rtlCol="0" anchor="ctr">
            <a:normAutofit/>
          </a:bodyPr>
          <a:lstStyle/>
          <a:p>
            <a:r>
              <a:rPr lang="en-US" sz="4000" b="1" kern="1200" dirty="0" err="1">
                <a:solidFill>
                  <a:schemeClr val="tx2"/>
                </a:solidFill>
                <a:latin typeface="+mj-lt"/>
                <a:ea typeface="+mj-ea"/>
                <a:cs typeface="+mj-cs"/>
              </a:rPr>
              <a:t>Interessante</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dingen</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geleerd</a:t>
            </a:r>
            <a:r>
              <a:rPr lang="en-US" sz="4000" b="1" kern="1200" dirty="0">
                <a:solidFill>
                  <a:schemeClr val="tx2"/>
                </a:solidFill>
                <a:latin typeface="+mj-lt"/>
                <a:ea typeface="+mj-ea"/>
                <a:cs typeface="+mj-cs"/>
              </a:rPr>
              <a:t>… en dan?</a:t>
            </a:r>
            <a:br>
              <a:rPr lang="en-US" sz="3100" b="1" kern="1200" dirty="0">
                <a:solidFill>
                  <a:schemeClr val="tx2"/>
                </a:solidFill>
                <a:latin typeface="+mj-lt"/>
                <a:ea typeface="+mj-ea"/>
                <a:cs typeface="+mj-cs"/>
              </a:rPr>
            </a:br>
            <a:endParaRPr lang="en-US" sz="3100" b="1" kern="1200" dirty="0">
              <a:solidFill>
                <a:schemeClr val="tx2"/>
              </a:solidFill>
              <a:latin typeface="+mj-lt"/>
              <a:ea typeface="+mj-ea"/>
              <a:cs typeface="+mj-cs"/>
            </a:endParaRPr>
          </a:p>
        </p:txBody>
      </p:sp>
      <p:sp>
        <p:nvSpPr>
          <p:cNvPr id="3" name="Tekstvak 2">
            <a:extLst>
              <a:ext uri="{FF2B5EF4-FFF2-40B4-BE49-F238E27FC236}">
                <a16:creationId xmlns:a16="http://schemas.microsoft.com/office/drawing/2014/main" id="{35D3D279-9E9C-415F-2256-F7A38BA5914B}"/>
              </a:ext>
            </a:extLst>
          </p:cNvPr>
          <p:cNvSpPr txBox="1"/>
          <p:nvPr/>
        </p:nvSpPr>
        <p:spPr>
          <a:xfrm>
            <a:off x="5219700" y="176241"/>
            <a:ext cx="6870699" cy="6681758"/>
          </a:xfrm>
          <a:prstGeom prst="rect">
            <a:avLst/>
          </a:prstGeom>
          <a:noFill/>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a:solidFill>
                  <a:srgbClr val="0E2841"/>
                </a:solidFill>
                <a:latin typeface="Aptos" panose="02110004020202020204"/>
              </a:rPr>
              <a:t>Geleerde</a:t>
            </a:r>
            <a:r>
              <a:rPr lang="en-US" sz="2400" dirty="0">
                <a:solidFill>
                  <a:srgbClr val="0E2841"/>
                </a:solidFill>
                <a:latin typeface="Aptos" panose="02110004020202020204"/>
              </a:rPr>
              <a:t> in </a:t>
            </a:r>
            <a:r>
              <a:rPr lang="en-US" sz="2400" dirty="0" err="1">
                <a:solidFill>
                  <a:srgbClr val="0E2841"/>
                </a:solidFill>
                <a:latin typeface="Aptos" panose="02110004020202020204"/>
              </a:rPr>
              <a:t>praktijk</a:t>
            </a:r>
            <a:r>
              <a:rPr lang="en-US" sz="2400" dirty="0">
                <a:solidFill>
                  <a:srgbClr val="0E2841"/>
                </a:solidFill>
                <a:latin typeface="Aptos" panose="02110004020202020204"/>
              </a:rPr>
              <a:t> </a:t>
            </a:r>
            <a:r>
              <a:rPr lang="en-US" sz="2400" dirty="0" err="1">
                <a:solidFill>
                  <a:srgbClr val="0E2841"/>
                </a:solidFill>
                <a:latin typeface="Aptos" panose="02110004020202020204"/>
              </a:rPr>
              <a:t>brengen</a:t>
            </a:r>
            <a:endParaRPr lang="en-US" sz="2400" dirty="0">
              <a:solidFill>
                <a:srgbClr val="0E2841"/>
              </a:solidFill>
              <a:latin typeface="Aptos" panose="02110004020202020204"/>
            </a:endParaRPr>
          </a:p>
          <a:p>
            <a:pPr lvl="1" indent="-228600">
              <a:buFont typeface="Arial" panose="020B0604020202020204" pitchFamily="34" charset="0"/>
              <a:buChar char="•"/>
            </a:pPr>
            <a:r>
              <a:rPr lang="nl-NL" sz="2400" dirty="0">
                <a:solidFill>
                  <a:schemeClr val="tx2"/>
                </a:solidFill>
              </a:rPr>
              <a:t>Ondersteuning aan het team van </a:t>
            </a:r>
            <a:r>
              <a:rPr lang="nl-NL" sz="2400" dirty="0" err="1">
                <a:solidFill>
                  <a:schemeClr val="tx2"/>
                </a:solidFill>
              </a:rPr>
              <a:t>aandachtsvelders</a:t>
            </a:r>
            <a:endParaRPr lang="nl-NL" sz="2400" dirty="0">
              <a:solidFill>
                <a:schemeClr val="tx2"/>
              </a:solidFill>
            </a:endParaRPr>
          </a:p>
          <a:p>
            <a:pPr lvl="1" indent="-228600">
              <a:buFont typeface="Arial" panose="020B0604020202020204" pitchFamily="34" charset="0"/>
              <a:buChar char="•"/>
            </a:pPr>
            <a:r>
              <a:rPr lang="nl-NL" sz="2400" dirty="0">
                <a:solidFill>
                  <a:schemeClr val="tx2"/>
                </a:solidFill>
              </a:rPr>
              <a:t>Ondersteuning aan de </a:t>
            </a:r>
            <a:r>
              <a:rPr lang="nl-NL" sz="2400" dirty="0" err="1">
                <a:solidFill>
                  <a:schemeClr val="tx2"/>
                </a:solidFill>
              </a:rPr>
              <a:t>aandachtsvelders</a:t>
            </a:r>
            <a:r>
              <a:rPr lang="nl-NL" sz="2400" dirty="0">
                <a:solidFill>
                  <a:schemeClr val="tx2"/>
                </a:solidFill>
              </a:rPr>
              <a:t> vanuit kernteam/kwaliteitsverpleegkundige/ projectleider/gespecialiseerd </a:t>
            </a:r>
            <a:r>
              <a:rPr lang="nl-NL" sz="2400" dirty="0" err="1">
                <a:solidFill>
                  <a:schemeClr val="tx2"/>
                </a:solidFill>
              </a:rPr>
              <a:t>vpk</a:t>
            </a:r>
            <a:endParaRPr lang="nl-NL" sz="2400" dirty="0">
              <a:solidFill>
                <a:schemeClr val="tx2"/>
              </a:solidFill>
            </a:endParaRPr>
          </a:p>
          <a:p>
            <a:pPr lvl="1" indent="-228600">
              <a:buFont typeface="Arial" panose="020B0604020202020204" pitchFamily="34" charset="0"/>
              <a:buChar char="•"/>
            </a:pPr>
            <a:r>
              <a:rPr lang="nl-NL" sz="2400" dirty="0">
                <a:solidFill>
                  <a:schemeClr val="tx2"/>
                </a:solidFill>
              </a:rPr>
              <a:t>Maak afspraken in het teamoverleg</a:t>
            </a:r>
          </a:p>
          <a:p>
            <a:pPr lvl="1" indent="-228600">
              <a:buFont typeface="Arial" panose="020B0604020202020204" pitchFamily="34" charset="0"/>
              <a:buChar cha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lvl="1" indent="-228600">
              <a:buFont typeface="Arial" panose="020B0604020202020204" pitchFamily="34" charset="0"/>
              <a:buChar cha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Waar</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kun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je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ondersteuning</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bij</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vragen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Bijv</a:t>
            </a:r>
            <a:r>
              <a:rPr lang="en-US" sz="2400" dirty="0">
                <a:solidFill>
                  <a:srgbClr val="0E2841"/>
                </a:solidFill>
                <a:latin typeface="Aptos" panose="02110004020202020204"/>
              </a:rPr>
              <a:t>. Bij</a:t>
            </a:r>
          </a:p>
          <a:p>
            <a:pPr lvl="1" indent="-228600">
              <a:buFont typeface="Arial" panose="020B0604020202020204" pitchFamily="34" charset="0"/>
              <a:buChar char="•"/>
            </a:pP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Gespreksvoering</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lvl="1" indent="-228600">
              <a:buFont typeface="Arial" panose="020B0604020202020204" pitchFamily="34" charset="0"/>
              <a:buChar char="•"/>
            </a:pPr>
            <a:r>
              <a:rPr lang="en-US" sz="2400" dirty="0" err="1">
                <a:solidFill>
                  <a:srgbClr val="0E2841"/>
                </a:solidFill>
                <a:latin typeface="Aptos" panose="02110004020202020204"/>
              </a:rPr>
              <a:t>Complexe</a:t>
            </a:r>
            <a:r>
              <a:rPr lang="en-US" sz="2400" dirty="0">
                <a:solidFill>
                  <a:srgbClr val="0E2841"/>
                </a:solidFill>
                <a:latin typeface="Aptos" panose="02110004020202020204"/>
              </a:rPr>
              <a:t> </a:t>
            </a:r>
            <a:r>
              <a:rPr lang="en-US" sz="2400">
                <a:solidFill>
                  <a:srgbClr val="0E2841"/>
                </a:solidFill>
                <a:latin typeface="Aptos" panose="02110004020202020204"/>
              </a:rPr>
              <a:t>casuïstiek</a:t>
            </a:r>
            <a:r>
              <a:rPr lang="en-US" sz="2400" dirty="0">
                <a:solidFill>
                  <a:srgbClr val="0E2841"/>
                </a:solidFill>
                <a:latin typeface="Aptos" panose="02110004020202020204"/>
              </a:rPr>
              <a:t> </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828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8F8BA1-BF9F-A190-5973-EF52E35654E7}"/>
            </a:ext>
          </a:extLst>
        </p:cNvPr>
        <p:cNvGrpSpPr/>
        <p:nvPr/>
      </p:nvGrpSpPr>
      <p:grpSpPr>
        <a:xfrm>
          <a:off x="0" y="0"/>
          <a:ext cx="0" cy="0"/>
          <a:chOff x="0" y="0"/>
          <a:chExt cx="0" cy="0"/>
        </a:xfrm>
      </p:grpSpPr>
      <p:sp useBgFill="1">
        <p:nvSpPr>
          <p:cNvPr id="34"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Voetstappen Zand-beelden | Gratis vectoren, stockfoto's &amp; PSD's">
            <a:extLst>
              <a:ext uri="{FF2B5EF4-FFF2-40B4-BE49-F238E27FC236}">
                <a16:creationId xmlns:a16="http://schemas.microsoft.com/office/drawing/2014/main" id="{68541BBB-7FC6-F50C-399E-56554CCDC4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32584"/>
          <a:stretch>
            <a:fillRect/>
          </a:stretch>
        </p:blipFill>
        <p:spPr bwMode="auto">
          <a:xfrm>
            <a:off x="20" y="10"/>
            <a:ext cx="12191979" cy="5486390"/>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useBgFill="1">
        <p:nvSpPr>
          <p:cNvPr id="36" name="Rectangle 35">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el 8">
            <a:extLst>
              <a:ext uri="{FF2B5EF4-FFF2-40B4-BE49-F238E27FC236}">
                <a16:creationId xmlns:a16="http://schemas.microsoft.com/office/drawing/2014/main" id="{694CC653-5C6D-36CC-80A2-CE7EC1250979}"/>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b="1" dirty="0">
                <a:solidFill>
                  <a:schemeClr val="tx2"/>
                </a:solidFill>
              </a:rPr>
              <a:t>Het Zorgpad Palliatieve Zorg</a:t>
            </a:r>
          </a:p>
        </p:txBody>
      </p:sp>
      <p:sp>
        <p:nvSpPr>
          <p:cNvPr id="10" name="Tekstvak 9">
            <a:extLst>
              <a:ext uri="{FF2B5EF4-FFF2-40B4-BE49-F238E27FC236}">
                <a16:creationId xmlns:a16="http://schemas.microsoft.com/office/drawing/2014/main" id="{52F7A9F9-2C52-9609-06B7-383971D6CC01}"/>
              </a:ext>
            </a:extLst>
          </p:cNvPr>
          <p:cNvSpPr txBox="1"/>
          <p:nvPr/>
        </p:nvSpPr>
        <p:spPr>
          <a:xfrm>
            <a:off x="1179072" y="2064403"/>
            <a:ext cx="9996683" cy="3499161"/>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1" u="none" strike="noStrike" kern="1200" cap="none" spc="0" normalizeH="0" baseline="0" noProof="0" dirty="0">
              <a:ln>
                <a:noFill/>
              </a:ln>
              <a:solidFill>
                <a:srgbClr val="0E2841"/>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03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Rectangle 3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9" name="Group 3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40" name="Freeform: Shape 3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el 1">
            <a:extLst>
              <a:ext uri="{FF2B5EF4-FFF2-40B4-BE49-F238E27FC236}">
                <a16:creationId xmlns:a16="http://schemas.microsoft.com/office/drawing/2014/main" id="{776CCB80-15AD-7C62-2B05-A6AAB9F2A0F9}"/>
              </a:ext>
            </a:extLst>
          </p:cNvPr>
          <p:cNvSpPr>
            <a:spLocks noGrp="1"/>
          </p:cNvSpPr>
          <p:nvPr>
            <p:ph type="title"/>
          </p:nvPr>
        </p:nvSpPr>
        <p:spPr>
          <a:xfrm>
            <a:off x="398267" y="2048951"/>
            <a:ext cx="4704667" cy="2760098"/>
          </a:xfrm>
        </p:spPr>
        <p:txBody>
          <a:bodyPr vert="horz" lIns="91440" tIns="45720" rIns="91440" bIns="45720" rtlCol="0" anchor="ctr">
            <a:normAutofit/>
          </a:bodyPr>
          <a:lstStyle/>
          <a:p>
            <a:r>
              <a:rPr lang="en-US" sz="4000" b="1" kern="1200" dirty="0" err="1">
                <a:solidFill>
                  <a:schemeClr val="tx2"/>
                </a:solidFill>
                <a:latin typeface="+mj-lt"/>
                <a:ea typeface="+mj-ea"/>
                <a:cs typeface="+mj-cs"/>
              </a:rPr>
              <a:t>Programma</a:t>
            </a:r>
            <a:r>
              <a:rPr lang="en-US" sz="4000" b="1" kern="1200" dirty="0">
                <a:solidFill>
                  <a:schemeClr val="tx2"/>
                </a:solidFill>
                <a:latin typeface="+mj-lt"/>
                <a:ea typeface="+mj-ea"/>
                <a:cs typeface="+mj-cs"/>
              </a:rPr>
              <a:t> kick-off </a:t>
            </a:r>
            <a:r>
              <a:rPr lang="en-US" sz="4000" b="1" kern="1200" dirty="0" err="1">
                <a:solidFill>
                  <a:schemeClr val="tx2"/>
                </a:solidFill>
                <a:latin typeface="+mj-lt"/>
                <a:ea typeface="+mj-ea"/>
                <a:cs typeface="+mj-cs"/>
              </a:rPr>
              <a:t>bijeenkomst</a:t>
            </a:r>
            <a:br>
              <a:rPr lang="en-US" sz="3100" b="1" kern="1200" dirty="0">
                <a:solidFill>
                  <a:schemeClr val="tx2"/>
                </a:solidFill>
                <a:latin typeface="+mj-lt"/>
                <a:ea typeface="+mj-ea"/>
                <a:cs typeface="+mj-cs"/>
              </a:rPr>
            </a:br>
            <a:endParaRPr lang="en-US" sz="3100" b="1" kern="1200" dirty="0">
              <a:solidFill>
                <a:schemeClr val="tx2"/>
              </a:solidFill>
              <a:latin typeface="+mj-lt"/>
              <a:ea typeface="+mj-ea"/>
              <a:cs typeface="+mj-cs"/>
            </a:endParaRPr>
          </a:p>
        </p:txBody>
      </p:sp>
      <p:sp>
        <p:nvSpPr>
          <p:cNvPr id="3" name="Tekstvak 2">
            <a:extLst>
              <a:ext uri="{FF2B5EF4-FFF2-40B4-BE49-F238E27FC236}">
                <a16:creationId xmlns:a16="http://schemas.microsoft.com/office/drawing/2014/main" id="{010BC493-22A2-7F2A-27C2-32BFCBC7E908}"/>
              </a:ext>
            </a:extLst>
          </p:cNvPr>
          <p:cNvSpPr txBox="1"/>
          <p:nvPr/>
        </p:nvSpPr>
        <p:spPr>
          <a:xfrm>
            <a:off x="5907301" y="176241"/>
            <a:ext cx="6183098" cy="6681758"/>
          </a:xfrm>
          <a:prstGeom prst="rect">
            <a:avLst/>
          </a:prstGeom>
          <a:noFill/>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Wat is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palliatieve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zorg?</a:t>
            </a:r>
          </a:p>
          <a:p>
            <a:pPr lvl="1" indent="-228600">
              <a:buFont typeface="Arial" panose="020B0604020202020204" pitchFamily="34" charset="0"/>
              <a:buChar char="•"/>
            </a:pPr>
            <a:r>
              <a:rPr lang="en-US" sz="2400" dirty="0" err="1">
                <a:solidFill>
                  <a:srgbClr val="0E2841"/>
                </a:solidFill>
                <a:latin typeface="Aptos" panose="02110004020202020204"/>
              </a:rPr>
              <a:t>Stellingen</a:t>
            </a:r>
            <a:endParaRPr lang="en-US" sz="2400" dirty="0">
              <a:solidFill>
                <a:srgbClr val="0E2841"/>
              </a:solidFill>
              <a:latin typeface="Aptos" panose="02110004020202020204"/>
            </a:endParaRPr>
          </a:p>
          <a:p>
            <a:pPr lvl="1" indent="-228600">
              <a:buFont typeface="Arial" panose="020B0604020202020204" pitchFamily="34" charset="0"/>
              <a:buChar char="•"/>
            </a:pPr>
            <a:r>
              <a:rPr lang="en-US" sz="2400" dirty="0" err="1">
                <a:solidFill>
                  <a:srgbClr val="0E2841"/>
                </a:solidFill>
                <a:latin typeface="Aptos" panose="02110004020202020204"/>
              </a:rPr>
              <a:t>Definitie</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Wat is het PACE-NL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Programma</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Het Zorgpad Palliatieve Zorg</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569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8">
            <a:extLst>
              <a:ext uri="{FF2B5EF4-FFF2-40B4-BE49-F238E27FC236}">
                <a16:creationId xmlns:a16="http://schemas.microsoft.com/office/drawing/2014/main" id="{54294E6D-1338-D450-2105-79E26701D33B}"/>
              </a:ext>
            </a:extLst>
          </p:cNvPr>
          <p:cNvSpPr>
            <a:spLocks noGrp="1"/>
          </p:cNvSpPr>
          <p:nvPr>
            <p:ph type="title"/>
          </p:nvPr>
        </p:nvSpPr>
        <p:spPr>
          <a:xfrm>
            <a:off x="858168" y="-612013"/>
            <a:ext cx="9833548" cy="1325563"/>
          </a:xfrm>
        </p:spPr>
        <p:txBody>
          <a:bodyPr vert="horz" lIns="91440" tIns="45720" rIns="91440" bIns="45720" rtlCol="0" anchor="b">
            <a:normAutofit/>
          </a:bodyPr>
          <a:lstStyle/>
          <a:p>
            <a:r>
              <a:rPr lang="en-US" sz="3600" b="1" kern="1200" dirty="0">
                <a:solidFill>
                  <a:schemeClr val="tx2"/>
                </a:solidFill>
                <a:latin typeface="+mj-lt"/>
                <a:ea typeface="+mj-ea"/>
                <a:cs typeface="+mj-cs"/>
              </a:rPr>
              <a:t>Het Zorgpad Palliatieve Zorg</a:t>
            </a:r>
          </a:p>
        </p:txBody>
      </p:sp>
      <p:pic>
        <p:nvPicPr>
          <p:cNvPr id="2" name="Afbeelding 1" descr="Afbeelding met tekst, schermopname, Lettertype, diagram&#10;&#10;Door AI gegenereerde inhoud is mogelijk onjuist.">
            <a:extLst>
              <a:ext uri="{FF2B5EF4-FFF2-40B4-BE49-F238E27FC236}">
                <a16:creationId xmlns:a16="http://schemas.microsoft.com/office/drawing/2014/main" id="{94DBCAA0-58E9-639B-9211-928A7CC79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7" y="1695618"/>
            <a:ext cx="11996640" cy="3974422"/>
          </a:xfrm>
          <a:prstGeom prst="rect">
            <a:avLst/>
          </a:prstGeom>
        </p:spPr>
      </p:pic>
    </p:spTree>
    <p:extLst>
      <p:ext uri="{BB962C8B-B14F-4D97-AF65-F5344CB8AC3E}">
        <p14:creationId xmlns:p14="http://schemas.microsoft.com/office/powerpoint/2010/main" val="718593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 name="Titel 1">
            <a:extLst>
              <a:ext uri="{FF2B5EF4-FFF2-40B4-BE49-F238E27FC236}">
                <a16:creationId xmlns:a16="http://schemas.microsoft.com/office/drawing/2014/main" id="{BBAC69BC-0C68-407E-AF92-5B3FBE92F68A}"/>
              </a:ext>
            </a:extLst>
          </p:cNvPr>
          <p:cNvSpPr>
            <a:spLocks noGrp="1"/>
          </p:cNvSpPr>
          <p:nvPr>
            <p:ph type="title"/>
          </p:nvPr>
        </p:nvSpPr>
        <p:spPr>
          <a:xfrm>
            <a:off x="2066451" y="2126171"/>
            <a:ext cx="8058792" cy="2387918"/>
          </a:xfrm>
        </p:spPr>
        <p:txBody>
          <a:bodyPr vert="horz" lIns="91440" tIns="45720" rIns="91440" bIns="45720" rtlCol="0" anchor="b">
            <a:normAutofit/>
          </a:bodyPr>
          <a:lstStyle/>
          <a:p>
            <a:pPr algn="ctr"/>
            <a:r>
              <a:rPr lang="en-US" sz="4000" b="1" kern="1200" dirty="0">
                <a:solidFill>
                  <a:schemeClr val="tx2"/>
                </a:solidFill>
                <a:latin typeface="+mj-lt"/>
                <a:ea typeface="+mj-ea"/>
                <a:cs typeface="+mj-cs"/>
              </a:rPr>
              <a:t>Dank </a:t>
            </a:r>
            <a:r>
              <a:rPr lang="en-US" sz="4000" b="1" kern="1200" dirty="0" err="1">
                <a:solidFill>
                  <a:schemeClr val="tx2"/>
                </a:solidFill>
                <a:latin typeface="+mj-lt"/>
                <a:ea typeface="+mj-ea"/>
                <a:cs typeface="+mj-cs"/>
              </a:rPr>
              <a:t>voor</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jullie</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aandacht</a:t>
            </a:r>
            <a:r>
              <a:rPr lang="en-US" sz="4000" b="1" kern="1200" dirty="0">
                <a:solidFill>
                  <a:schemeClr val="tx2"/>
                </a:solidFill>
                <a:latin typeface="+mj-lt"/>
                <a:ea typeface="+mj-ea"/>
                <a:cs typeface="+mj-cs"/>
              </a:rPr>
              <a:t>!</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				</a:t>
            </a:r>
            <a:br>
              <a:rPr lang="en-US" sz="4000" b="1" kern="1200" dirty="0">
                <a:solidFill>
                  <a:schemeClr val="tx2"/>
                </a:solidFill>
                <a:latin typeface="+mj-lt"/>
                <a:ea typeface="+mj-ea"/>
                <a:cs typeface="+mj-cs"/>
              </a:rPr>
            </a:br>
            <a:r>
              <a:rPr lang="en-US" sz="4000" b="1" kern="1200" dirty="0" err="1">
                <a:solidFill>
                  <a:schemeClr val="tx2"/>
                </a:solidFill>
                <a:latin typeface="+mj-lt"/>
                <a:ea typeface="+mj-ea"/>
                <a:cs typeface="+mj-cs"/>
              </a:rPr>
              <a:t>Vragen</a:t>
            </a:r>
            <a:r>
              <a:rPr lang="en-US" sz="4000" b="1" kern="1200" dirty="0">
                <a:solidFill>
                  <a:schemeClr val="tx2"/>
                </a:solidFill>
                <a:latin typeface="+mj-lt"/>
                <a:ea typeface="+mj-ea"/>
                <a:cs typeface="+mj-cs"/>
              </a:rPr>
              <a:t>?</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Afbeelding 4" descr="Afbeelding met wit, Lettertype, ontwerp&#10;&#10;Door AI gegenereerde inhoud is mogelijk onjuist.">
            <a:extLst>
              <a:ext uri="{FF2B5EF4-FFF2-40B4-BE49-F238E27FC236}">
                <a16:creationId xmlns:a16="http://schemas.microsoft.com/office/drawing/2014/main" id="{AE22B034-9D5E-61CF-9FEB-7B4F7688D98A}"/>
              </a:ext>
            </a:extLst>
          </p:cNvPr>
          <p:cNvPicPr>
            <a:picLocks noChangeAspect="1"/>
          </p:cNvPicPr>
          <p:nvPr/>
        </p:nvPicPr>
        <p:blipFill>
          <a:blip r:embed="rId3">
            <a:extLst>
              <a:ext uri="{28A0092B-C50C-407E-A947-70E740481C1C}">
                <a14:useLocalDpi xmlns:a14="http://schemas.microsoft.com/office/drawing/2010/main" val="0"/>
              </a:ext>
            </a:extLst>
          </a:blip>
          <a:srcRect l="28814" t="51447" r="34886" b="34756"/>
          <a:stretch/>
        </p:blipFill>
        <p:spPr>
          <a:xfrm>
            <a:off x="10694945" y="6222418"/>
            <a:ext cx="1420735" cy="539985"/>
          </a:xfrm>
          <a:prstGeom prst="rect">
            <a:avLst/>
          </a:prstGeom>
        </p:spPr>
      </p:pic>
    </p:spTree>
    <p:extLst>
      <p:ext uri="{BB962C8B-B14F-4D97-AF65-F5344CB8AC3E}">
        <p14:creationId xmlns:p14="http://schemas.microsoft.com/office/powerpoint/2010/main" val="305780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itel 8">
            <a:extLst>
              <a:ext uri="{FF2B5EF4-FFF2-40B4-BE49-F238E27FC236}">
                <a16:creationId xmlns:a16="http://schemas.microsoft.com/office/drawing/2014/main" id="{FF5D7770-653B-4FA3-B3CB-02874E76DE13}"/>
              </a:ext>
            </a:extLst>
          </p:cNvPr>
          <p:cNvSpPr>
            <a:spLocks noGrp="1"/>
          </p:cNvSpPr>
          <p:nvPr>
            <p:ph type="title"/>
          </p:nvPr>
        </p:nvSpPr>
        <p:spPr>
          <a:xfrm>
            <a:off x="1204472" y="295283"/>
            <a:ext cx="9833548" cy="1325563"/>
          </a:xfrm>
        </p:spPr>
        <p:txBody>
          <a:bodyPr vert="horz" lIns="91440" tIns="45720" rIns="91440" bIns="45720" rtlCol="0" anchor="b">
            <a:normAutofit/>
          </a:bodyPr>
          <a:lstStyle/>
          <a:p>
            <a:r>
              <a:rPr lang="en-US" sz="3600" b="1" kern="1200" dirty="0">
                <a:solidFill>
                  <a:schemeClr val="tx2"/>
                </a:solidFill>
                <a:latin typeface="+mj-lt"/>
                <a:ea typeface="+mj-ea"/>
                <a:cs typeface="+mj-cs"/>
              </a:rPr>
              <a:t>Stelling 1</a:t>
            </a:r>
          </a:p>
        </p:txBody>
      </p:sp>
      <p:grpSp>
        <p:nvGrpSpPr>
          <p:cNvPr id="19" name="Group 18">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0" name="Tekstvak 9">
            <a:extLst>
              <a:ext uri="{FF2B5EF4-FFF2-40B4-BE49-F238E27FC236}">
                <a16:creationId xmlns:a16="http://schemas.microsoft.com/office/drawing/2014/main" id="{A868CA06-473C-4DD0-B3B9-7F7A988AE6CF}"/>
              </a:ext>
            </a:extLst>
          </p:cNvPr>
          <p:cNvSpPr txBox="1"/>
          <p:nvPr/>
        </p:nvSpPr>
        <p:spPr>
          <a:xfrm>
            <a:off x="1041337" y="2870908"/>
            <a:ext cx="9996683" cy="3499161"/>
          </a:xfrm>
          <a:prstGeom prst="rect">
            <a:avLst/>
          </a:prstGeom>
        </p:spPr>
        <p:txBody>
          <a:bodyPr vert="horz" lIns="91440" tIns="45720" rIns="91440" bIns="45720" rtlCol="0">
            <a:noAutofit/>
          </a:bodyPr>
          <a:lstStyle/>
          <a:p>
            <a:pPr marL="214313"/>
            <a:r>
              <a:rPr lang="en-US" sz="4000" dirty="0">
                <a:solidFill>
                  <a:schemeClr val="tx2"/>
                </a:solidFill>
              </a:rPr>
              <a:t>Palliatieve zorg </a:t>
            </a:r>
            <a:r>
              <a:rPr lang="en-US" sz="4000" dirty="0" err="1">
                <a:solidFill>
                  <a:schemeClr val="tx2"/>
                </a:solidFill>
              </a:rPr>
              <a:t>gaat</a:t>
            </a:r>
            <a:r>
              <a:rPr lang="en-US" sz="4000" dirty="0">
                <a:solidFill>
                  <a:schemeClr val="tx2"/>
                </a:solidFill>
              </a:rPr>
              <a:t> over de </a:t>
            </a:r>
            <a:r>
              <a:rPr lang="en-US" sz="4000" dirty="0" err="1">
                <a:solidFill>
                  <a:schemeClr val="tx2"/>
                </a:solidFill>
              </a:rPr>
              <a:t>dood</a:t>
            </a:r>
            <a:endParaRPr lang="en-US" sz="4000" dirty="0">
              <a:solidFill>
                <a:schemeClr val="tx2"/>
              </a:solidFill>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0E2841"/>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6" name="Freeform: Shape 25">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Freeform: Shape 28">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5619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FA4019-C8CA-4989-3248-D84A31375D5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94640B-8E99-BB8D-1A9E-0536EBCD1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CC2B667-CD3E-3F9C-C626-27931668D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itel 8">
            <a:extLst>
              <a:ext uri="{FF2B5EF4-FFF2-40B4-BE49-F238E27FC236}">
                <a16:creationId xmlns:a16="http://schemas.microsoft.com/office/drawing/2014/main" id="{48114BBF-5F10-20CA-8ED8-DF022E2AB167}"/>
              </a:ext>
            </a:extLst>
          </p:cNvPr>
          <p:cNvSpPr>
            <a:spLocks noGrp="1"/>
          </p:cNvSpPr>
          <p:nvPr>
            <p:ph type="title"/>
          </p:nvPr>
        </p:nvSpPr>
        <p:spPr>
          <a:xfrm>
            <a:off x="1204472" y="295283"/>
            <a:ext cx="9833548" cy="1325563"/>
          </a:xfrm>
        </p:spPr>
        <p:txBody>
          <a:bodyPr vert="horz" lIns="91440" tIns="45720" rIns="91440" bIns="45720" rtlCol="0" anchor="b">
            <a:normAutofit/>
          </a:bodyPr>
          <a:lstStyle/>
          <a:p>
            <a:r>
              <a:rPr lang="en-US" sz="3600" b="1" kern="1200" dirty="0">
                <a:solidFill>
                  <a:schemeClr val="tx2"/>
                </a:solidFill>
                <a:latin typeface="+mj-lt"/>
                <a:ea typeface="+mj-ea"/>
                <a:cs typeface="+mj-cs"/>
              </a:rPr>
              <a:t>Stelling 2</a:t>
            </a:r>
          </a:p>
        </p:txBody>
      </p:sp>
      <p:grpSp>
        <p:nvGrpSpPr>
          <p:cNvPr id="19" name="Group 18">
            <a:extLst>
              <a:ext uri="{FF2B5EF4-FFF2-40B4-BE49-F238E27FC236}">
                <a16:creationId xmlns:a16="http://schemas.microsoft.com/office/drawing/2014/main" id="{90E31046-8C47-006E-39E7-A6D2029571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7B5E234D-8158-0663-119D-B0BC46DD9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12493CCF-2850-6B45-D84F-C9CEB538C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360FCC2C-A86B-6BD8-6A88-E039E38E4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098AB5EC-B21A-A7D1-98AE-A0A2DF8E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0" name="Tekstvak 9">
            <a:extLst>
              <a:ext uri="{FF2B5EF4-FFF2-40B4-BE49-F238E27FC236}">
                <a16:creationId xmlns:a16="http://schemas.microsoft.com/office/drawing/2014/main" id="{6FCB1446-D42F-4F25-E023-6EE20B3B18D4}"/>
              </a:ext>
            </a:extLst>
          </p:cNvPr>
          <p:cNvSpPr txBox="1"/>
          <p:nvPr/>
        </p:nvSpPr>
        <p:spPr>
          <a:xfrm>
            <a:off x="1041337" y="2870908"/>
            <a:ext cx="9996683" cy="3499161"/>
          </a:xfrm>
          <a:prstGeom prst="rect">
            <a:avLst/>
          </a:prstGeom>
        </p:spPr>
        <p:txBody>
          <a:bodyPr vert="horz" lIns="91440" tIns="45720" rIns="91440" bIns="45720" rtlCol="0">
            <a:noAutofit/>
          </a:bodyPr>
          <a:lstStyle/>
          <a:p>
            <a:pPr marL="214313"/>
            <a:r>
              <a:rPr lang="en-US" sz="4000" dirty="0">
                <a:solidFill>
                  <a:schemeClr val="tx2"/>
                </a:solidFill>
              </a:rPr>
              <a:t>In de </a:t>
            </a:r>
            <a:r>
              <a:rPr lang="en-US" sz="4000" dirty="0" err="1">
                <a:solidFill>
                  <a:schemeClr val="tx2"/>
                </a:solidFill>
              </a:rPr>
              <a:t>palliatieve</a:t>
            </a:r>
            <a:r>
              <a:rPr lang="en-US" sz="4000" dirty="0">
                <a:solidFill>
                  <a:schemeClr val="tx2"/>
                </a:solidFill>
              </a:rPr>
              <a:t> </a:t>
            </a:r>
            <a:r>
              <a:rPr lang="en-US" sz="4000" dirty="0" err="1">
                <a:solidFill>
                  <a:schemeClr val="tx2"/>
                </a:solidFill>
              </a:rPr>
              <a:t>fase</a:t>
            </a:r>
            <a:r>
              <a:rPr lang="en-US" sz="4000" dirty="0">
                <a:solidFill>
                  <a:schemeClr val="tx2"/>
                </a:solidFill>
              </a:rPr>
              <a:t> </a:t>
            </a:r>
            <a:r>
              <a:rPr lang="en-US" sz="4000" dirty="0" err="1">
                <a:solidFill>
                  <a:schemeClr val="tx2"/>
                </a:solidFill>
              </a:rPr>
              <a:t>zorgen</a:t>
            </a:r>
            <a:r>
              <a:rPr lang="en-US" sz="4000" dirty="0">
                <a:solidFill>
                  <a:schemeClr val="tx2"/>
                </a:solidFill>
              </a:rPr>
              <a:t> we </a:t>
            </a:r>
            <a:r>
              <a:rPr lang="en-US" sz="4000" dirty="0" err="1">
                <a:solidFill>
                  <a:schemeClr val="tx2"/>
                </a:solidFill>
              </a:rPr>
              <a:t>voor</a:t>
            </a:r>
            <a:r>
              <a:rPr lang="en-US" sz="4000" dirty="0">
                <a:solidFill>
                  <a:schemeClr val="tx2"/>
                </a:solidFill>
              </a:rPr>
              <a:t> de </a:t>
            </a:r>
            <a:r>
              <a:rPr lang="en-US" sz="4000" dirty="0" err="1">
                <a:solidFill>
                  <a:schemeClr val="tx2"/>
                </a:solidFill>
              </a:rPr>
              <a:t>bewoner</a:t>
            </a:r>
            <a:r>
              <a:rPr lang="en-US" sz="4000" dirty="0">
                <a:solidFill>
                  <a:schemeClr val="tx2"/>
                </a:solidFill>
              </a:rPr>
              <a:t> en </a:t>
            </a:r>
            <a:r>
              <a:rPr lang="en-US" sz="4000" dirty="0" err="1">
                <a:solidFill>
                  <a:schemeClr val="tx2"/>
                </a:solidFill>
              </a:rPr>
              <a:t>familie</a:t>
            </a:r>
            <a:endParaRPr lang="en-US" sz="4000" dirty="0">
              <a:solidFill>
                <a:schemeClr val="tx2"/>
              </a:solidFill>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0E2841"/>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0F3233C0-A1EC-5E9B-7FD6-8607D43FB8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6" name="Freeform: Shape 25">
              <a:extLst>
                <a:ext uri="{FF2B5EF4-FFF2-40B4-BE49-F238E27FC236}">
                  <a16:creationId xmlns:a16="http://schemas.microsoft.com/office/drawing/2014/main" id="{92997FF6-F9DD-A515-5774-7473EBFDE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795B667F-775C-03C2-F5B8-A4A5F58E8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D93B84F-E594-395C-C2A2-C0A861743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Freeform: Shape 28">
              <a:extLst>
                <a:ext uri="{FF2B5EF4-FFF2-40B4-BE49-F238E27FC236}">
                  <a16:creationId xmlns:a16="http://schemas.microsoft.com/office/drawing/2014/main" id="{4F905796-6FD4-7D60-3E86-87BCEB81A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74554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242F81-C1DD-9AEA-FB79-C177E8D429B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3281EB1-AB68-FD3A-11B5-BD4F7BA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00675879-BED6-1B07-370D-EA50BAECB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itel 8">
            <a:extLst>
              <a:ext uri="{FF2B5EF4-FFF2-40B4-BE49-F238E27FC236}">
                <a16:creationId xmlns:a16="http://schemas.microsoft.com/office/drawing/2014/main" id="{74174032-7DE9-CEBB-366B-181797398E0F}"/>
              </a:ext>
            </a:extLst>
          </p:cNvPr>
          <p:cNvSpPr>
            <a:spLocks noGrp="1"/>
          </p:cNvSpPr>
          <p:nvPr>
            <p:ph type="title"/>
          </p:nvPr>
        </p:nvSpPr>
        <p:spPr>
          <a:xfrm>
            <a:off x="1204472" y="295283"/>
            <a:ext cx="9833548" cy="1325563"/>
          </a:xfrm>
        </p:spPr>
        <p:txBody>
          <a:bodyPr vert="horz" lIns="91440" tIns="45720" rIns="91440" bIns="45720" rtlCol="0" anchor="b">
            <a:normAutofit/>
          </a:bodyPr>
          <a:lstStyle/>
          <a:p>
            <a:r>
              <a:rPr lang="en-US" sz="3600" b="1" kern="1200" dirty="0">
                <a:solidFill>
                  <a:schemeClr val="tx2"/>
                </a:solidFill>
                <a:latin typeface="+mj-lt"/>
                <a:ea typeface="+mj-ea"/>
                <a:cs typeface="+mj-cs"/>
              </a:rPr>
              <a:t>Stelling 3</a:t>
            </a:r>
          </a:p>
        </p:txBody>
      </p:sp>
      <p:grpSp>
        <p:nvGrpSpPr>
          <p:cNvPr id="19" name="Group 18">
            <a:extLst>
              <a:ext uri="{FF2B5EF4-FFF2-40B4-BE49-F238E27FC236}">
                <a16:creationId xmlns:a16="http://schemas.microsoft.com/office/drawing/2014/main" id="{C5810A07-AA69-F4E2-0255-6B9ED8C0B8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6F2E673C-175D-458F-19E1-34CC10423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0C0600F9-43F8-F8D8-C88A-850933AD8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8AE979E-759C-6837-C1B4-80652E6EE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E039F1F3-86FD-C3EC-953E-5FD7A016F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0" name="Tekstvak 9">
            <a:extLst>
              <a:ext uri="{FF2B5EF4-FFF2-40B4-BE49-F238E27FC236}">
                <a16:creationId xmlns:a16="http://schemas.microsoft.com/office/drawing/2014/main" id="{262872BD-F4EA-C643-C271-EB4B89B5C83C}"/>
              </a:ext>
            </a:extLst>
          </p:cNvPr>
          <p:cNvSpPr txBox="1"/>
          <p:nvPr/>
        </p:nvSpPr>
        <p:spPr>
          <a:xfrm>
            <a:off x="1041337" y="2870908"/>
            <a:ext cx="9996683" cy="3499161"/>
          </a:xfrm>
          <a:prstGeom prst="rect">
            <a:avLst/>
          </a:prstGeom>
        </p:spPr>
        <p:txBody>
          <a:bodyPr vert="horz" lIns="91440" tIns="45720" rIns="91440" bIns="45720" rtlCol="0">
            <a:noAutofit/>
          </a:bodyPr>
          <a:lstStyle/>
          <a:p>
            <a:pPr marL="214313"/>
            <a:r>
              <a:rPr lang="en-US" sz="4000" dirty="0">
                <a:solidFill>
                  <a:schemeClr val="tx2"/>
                </a:solidFill>
              </a:rPr>
              <a:t>In de </a:t>
            </a:r>
            <a:r>
              <a:rPr lang="en-US" sz="4000" dirty="0" err="1">
                <a:solidFill>
                  <a:schemeClr val="tx2"/>
                </a:solidFill>
              </a:rPr>
              <a:t>palliatieve</a:t>
            </a:r>
            <a:r>
              <a:rPr lang="en-US" sz="4000" dirty="0">
                <a:solidFill>
                  <a:schemeClr val="tx2"/>
                </a:solidFill>
              </a:rPr>
              <a:t> </a:t>
            </a:r>
            <a:r>
              <a:rPr lang="en-US" sz="4000" dirty="0" err="1">
                <a:solidFill>
                  <a:schemeClr val="tx2"/>
                </a:solidFill>
              </a:rPr>
              <a:t>fase</a:t>
            </a:r>
            <a:r>
              <a:rPr lang="en-US" sz="4000" dirty="0">
                <a:solidFill>
                  <a:schemeClr val="tx2"/>
                </a:solidFill>
              </a:rPr>
              <a:t> is de </a:t>
            </a:r>
            <a:r>
              <a:rPr lang="en-US" sz="4000" dirty="0" err="1">
                <a:solidFill>
                  <a:schemeClr val="tx2"/>
                </a:solidFill>
              </a:rPr>
              <a:t>levensverwachting</a:t>
            </a:r>
            <a:r>
              <a:rPr lang="en-US" sz="4000" dirty="0">
                <a:solidFill>
                  <a:schemeClr val="tx2"/>
                </a:solidFill>
              </a:rPr>
              <a:t> </a:t>
            </a:r>
            <a:r>
              <a:rPr lang="en-US" sz="4000" dirty="0" err="1">
                <a:solidFill>
                  <a:schemeClr val="tx2"/>
                </a:solidFill>
              </a:rPr>
              <a:t>nog</a:t>
            </a:r>
            <a:r>
              <a:rPr lang="en-US" sz="4000" dirty="0">
                <a:solidFill>
                  <a:schemeClr val="tx2"/>
                </a:solidFill>
              </a:rPr>
              <a:t> 3 </a:t>
            </a:r>
            <a:r>
              <a:rPr lang="en-US" sz="4000" dirty="0" err="1">
                <a:solidFill>
                  <a:schemeClr val="tx2"/>
                </a:solidFill>
              </a:rPr>
              <a:t>maanden</a:t>
            </a:r>
            <a:endParaRPr lang="en-US" sz="4000" dirty="0">
              <a:solidFill>
                <a:schemeClr val="tx2"/>
              </a:solidFill>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0E2841"/>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A0642E4A-8C8B-964C-5254-15A7708E6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6" name="Freeform: Shape 25">
              <a:extLst>
                <a:ext uri="{FF2B5EF4-FFF2-40B4-BE49-F238E27FC236}">
                  <a16:creationId xmlns:a16="http://schemas.microsoft.com/office/drawing/2014/main" id="{C059F9CD-6FB2-C64F-8710-13B733699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984CE830-0035-8783-69BC-A5EF5A9CF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CB0366E5-31A6-6FCF-DB3D-2D0E5A68A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Freeform: Shape 28">
              <a:extLst>
                <a:ext uri="{FF2B5EF4-FFF2-40B4-BE49-F238E27FC236}">
                  <a16:creationId xmlns:a16="http://schemas.microsoft.com/office/drawing/2014/main" id="{410C21A4-100A-0AF1-7170-A554D3A07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68169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ABF648-7EF9-B1C2-3FBD-48997BFF96B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30A9F3-58AF-D6B4-2A92-4ADEC9BA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7D94D64-BF81-A5C4-C558-B87C741B3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itel 8">
            <a:extLst>
              <a:ext uri="{FF2B5EF4-FFF2-40B4-BE49-F238E27FC236}">
                <a16:creationId xmlns:a16="http://schemas.microsoft.com/office/drawing/2014/main" id="{33C552E7-D143-91BD-E949-96B71485E835}"/>
              </a:ext>
            </a:extLst>
          </p:cNvPr>
          <p:cNvSpPr>
            <a:spLocks noGrp="1"/>
          </p:cNvSpPr>
          <p:nvPr>
            <p:ph type="title"/>
          </p:nvPr>
        </p:nvSpPr>
        <p:spPr>
          <a:xfrm>
            <a:off x="1204472" y="295283"/>
            <a:ext cx="9833548" cy="1325563"/>
          </a:xfrm>
        </p:spPr>
        <p:txBody>
          <a:bodyPr vert="horz" lIns="91440" tIns="45720" rIns="91440" bIns="45720" rtlCol="0" anchor="b">
            <a:normAutofit/>
          </a:bodyPr>
          <a:lstStyle/>
          <a:p>
            <a:r>
              <a:rPr lang="en-US" sz="3600" b="1" kern="1200" dirty="0">
                <a:solidFill>
                  <a:schemeClr val="tx2"/>
                </a:solidFill>
                <a:latin typeface="+mj-lt"/>
                <a:ea typeface="+mj-ea"/>
                <a:cs typeface="+mj-cs"/>
              </a:rPr>
              <a:t>Stelling 4</a:t>
            </a:r>
          </a:p>
        </p:txBody>
      </p:sp>
      <p:grpSp>
        <p:nvGrpSpPr>
          <p:cNvPr id="19" name="Group 18">
            <a:extLst>
              <a:ext uri="{FF2B5EF4-FFF2-40B4-BE49-F238E27FC236}">
                <a16:creationId xmlns:a16="http://schemas.microsoft.com/office/drawing/2014/main" id="{00D98D27-295C-E81C-25EB-8FF1926EE8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D414FE1C-908D-4F92-D0E5-8D42F74D3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86767BD6-7317-4586-3D9E-0F1162675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7D96B388-1267-DA07-2AD7-8E5CEF2DF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F9024FCC-C4F4-420F-5F2F-5D616C6C6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0" name="Tekstvak 9">
            <a:extLst>
              <a:ext uri="{FF2B5EF4-FFF2-40B4-BE49-F238E27FC236}">
                <a16:creationId xmlns:a16="http://schemas.microsoft.com/office/drawing/2014/main" id="{E657C7C0-3BB1-8D1E-34C8-D001D9765C69}"/>
              </a:ext>
            </a:extLst>
          </p:cNvPr>
          <p:cNvSpPr txBox="1"/>
          <p:nvPr/>
        </p:nvSpPr>
        <p:spPr>
          <a:xfrm>
            <a:off x="1041337" y="2870908"/>
            <a:ext cx="9996683" cy="3499161"/>
          </a:xfrm>
          <a:prstGeom prst="rect">
            <a:avLst/>
          </a:prstGeom>
        </p:spPr>
        <p:txBody>
          <a:bodyPr vert="horz" lIns="91440" tIns="45720" rIns="91440" bIns="45720" rtlCol="0">
            <a:noAutofit/>
          </a:bodyPr>
          <a:lstStyle/>
          <a:p>
            <a:pPr marL="214313"/>
            <a:r>
              <a:rPr lang="en-US" sz="4000" dirty="0">
                <a:solidFill>
                  <a:schemeClr val="tx2"/>
                </a:solidFill>
              </a:rPr>
              <a:t>In de </a:t>
            </a:r>
            <a:r>
              <a:rPr lang="en-US" sz="4000" dirty="0" err="1">
                <a:solidFill>
                  <a:schemeClr val="tx2"/>
                </a:solidFill>
              </a:rPr>
              <a:t>stervensfase</a:t>
            </a:r>
            <a:r>
              <a:rPr lang="en-US" sz="4000" dirty="0">
                <a:solidFill>
                  <a:schemeClr val="tx2"/>
                </a:solidFill>
              </a:rPr>
              <a:t> </a:t>
            </a:r>
            <a:r>
              <a:rPr lang="en-US" sz="4000" dirty="0" err="1">
                <a:solidFill>
                  <a:schemeClr val="tx2"/>
                </a:solidFill>
              </a:rPr>
              <a:t>moet</a:t>
            </a:r>
            <a:r>
              <a:rPr lang="en-US" sz="4000" dirty="0">
                <a:solidFill>
                  <a:schemeClr val="tx2"/>
                </a:solidFill>
              </a:rPr>
              <a:t> je </a:t>
            </a:r>
            <a:r>
              <a:rPr lang="en-US" sz="4000" dirty="0" err="1">
                <a:solidFill>
                  <a:schemeClr val="tx2"/>
                </a:solidFill>
              </a:rPr>
              <a:t>een</a:t>
            </a:r>
            <a:r>
              <a:rPr lang="en-US" sz="4000" dirty="0">
                <a:solidFill>
                  <a:schemeClr val="tx2"/>
                </a:solidFill>
              </a:rPr>
              <a:t> </a:t>
            </a:r>
            <a:r>
              <a:rPr lang="en-US" sz="4000" dirty="0" err="1">
                <a:solidFill>
                  <a:schemeClr val="tx2"/>
                </a:solidFill>
              </a:rPr>
              <a:t>zzp</a:t>
            </a:r>
            <a:r>
              <a:rPr lang="en-US" sz="4000" dirty="0">
                <a:solidFill>
                  <a:schemeClr val="tx2"/>
                </a:solidFill>
              </a:rPr>
              <a:t> 10 </a:t>
            </a:r>
            <a:r>
              <a:rPr lang="en-US" sz="4000" dirty="0" err="1">
                <a:solidFill>
                  <a:schemeClr val="tx2"/>
                </a:solidFill>
              </a:rPr>
              <a:t>aanvragen</a:t>
            </a:r>
            <a:endParaRPr lang="en-US" sz="4000" dirty="0">
              <a:solidFill>
                <a:schemeClr val="tx2"/>
              </a:solidFill>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0E2841"/>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AAF580DF-4AA9-6367-C6A1-3A1F9EAE6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6" name="Freeform: Shape 25">
              <a:extLst>
                <a:ext uri="{FF2B5EF4-FFF2-40B4-BE49-F238E27FC236}">
                  <a16:creationId xmlns:a16="http://schemas.microsoft.com/office/drawing/2014/main" id="{7FCAA594-8DA3-6A86-2E33-929C7932B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6B68B2F6-280C-2EA5-7C99-8411C210A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93B1ED72-E059-C055-8F27-C1ED355D0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Freeform: Shape 28">
              <a:extLst>
                <a:ext uri="{FF2B5EF4-FFF2-40B4-BE49-F238E27FC236}">
                  <a16:creationId xmlns:a16="http://schemas.microsoft.com/office/drawing/2014/main" id="{143B0D9F-1059-BDB5-681F-F9F3611CE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87965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F28A8B-4399-9B7F-2F98-E914256AAC21}"/>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24F9F38-DA21-B3CF-97E2-29BC93E9C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72E852D0-450D-92BD-C5FE-D57CBDD53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itel 8">
            <a:extLst>
              <a:ext uri="{FF2B5EF4-FFF2-40B4-BE49-F238E27FC236}">
                <a16:creationId xmlns:a16="http://schemas.microsoft.com/office/drawing/2014/main" id="{ABB3067E-52ED-D394-5B74-91D68714AB40}"/>
              </a:ext>
            </a:extLst>
          </p:cNvPr>
          <p:cNvSpPr>
            <a:spLocks noGrp="1"/>
          </p:cNvSpPr>
          <p:nvPr>
            <p:ph type="title"/>
          </p:nvPr>
        </p:nvSpPr>
        <p:spPr>
          <a:xfrm>
            <a:off x="1204472" y="295283"/>
            <a:ext cx="9833548" cy="1325563"/>
          </a:xfrm>
        </p:spPr>
        <p:txBody>
          <a:bodyPr vert="horz" lIns="91440" tIns="45720" rIns="91440" bIns="45720" rtlCol="0" anchor="b">
            <a:normAutofit/>
          </a:bodyPr>
          <a:lstStyle/>
          <a:p>
            <a:r>
              <a:rPr lang="en-US" sz="3600" b="1" kern="1200" dirty="0">
                <a:solidFill>
                  <a:schemeClr val="tx2"/>
                </a:solidFill>
                <a:latin typeface="+mj-lt"/>
                <a:ea typeface="+mj-ea"/>
                <a:cs typeface="+mj-cs"/>
              </a:rPr>
              <a:t>Stelling 5</a:t>
            </a:r>
          </a:p>
        </p:txBody>
      </p:sp>
      <p:grpSp>
        <p:nvGrpSpPr>
          <p:cNvPr id="19" name="Group 18">
            <a:extLst>
              <a:ext uri="{FF2B5EF4-FFF2-40B4-BE49-F238E27FC236}">
                <a16:creationId xmlns:a16="http://schemas.microsoft.com/office/drawing/2014/main" id="{8ED7613A-B1E1-C8EE-CF63-204BA658B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573F2BAC-7AC5-1BF1-1C32-94CF367F6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5A8D3D15-3CF3-C83C-B1BC-DEC098027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132918E2-8053-63CC-5A19-9BC8658AA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D9D12E7F-73FF-F498-0828-FD1D17809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0" name="Tekstvak 9">
            <a:extLst>
              <a:ext uri="{FF2B5EF4-FFF2-40B4-BE49-F238E27FC236}">
                <a16:creationId xmlns:a16="http://schemas.microsoft.com/office/drawing/2014/main" id="{EB91302A-4221-2ADB-28B4-472C5621F01F}"/>
              </a:ext>
            </a:extLst>
          </p:cNvPr>
          <p:cNvSpPr txBox="1"/>
          <p:nvPr/>
        </p:nvSpPr>
        <p:spPr>
          <a:xfrm>
            <a:off x="1041337" y="2870908"/>
            <a:ext cx="9996683" cy="3499161"/>
          </a:xfrm>
          <a:prstGeom prst="rect">
            <a:avLst/>
          </a:prstGeom>
        </p:spPr>
        <p:txBody>
          <a:bodyPr vert="horz" lIns="91440" tIns="45720" rIns="91440" bIns="45720" rtlCol="0">
            <a:noAutofit/>
          </a:bodyPr>
          <a:lstStyle/>
          <a:p>
            <a:pPr marL="214313"/>
            <a:r>
              <a:rPr lang="en-US" sz="4000" dirty="0" err="1">
                <a:solidFill>
                  <a:schemeClr val="tx2"/>
                </a:solidFill>
                <a:cs typeface="Calibri"/>
              </a:rPr>
              <a:t>Aanvullende</a:t>
            </a:r>
            <a:r>
              <a:rPr lang="en-US" sz="4000" dirty="0">
                <a:solidFill>
                  <a:schemeClr val="tx2"/>
                </a:solidFill>
                <a:cs typeface="Calibri"/>
              </a:rPr>
              <a:t> </a:t>
            </a:r>
            <a:r>
              <a:rPr lang="en-US" sz="4000" dirty="0" err="1">
                <a:solidFill>
                  <a:schemeClr val="tx2"/>
                </a:solidFill>
                <a:cs typeface="Calibri"/>
              </a:rPr>
              <a:t>voeding</a:t>
            </a:r>
            <a:r>
              <a:rPr lang="en-US" sz="4000" dirty="0">
                <a:solidFill>
                  <a:schemeClr val="tx2"/>
                </a:solidFill>
                <a:cs typeface="Calibri"/>
              </a:rPr>
              <a:t> in de </a:t>
            </a:r>
            <a:r>
              <a:rPr lang="en-US" sz="4000" dirty="0" err="1">
                <a:solidFill>
                  <a:schemeClr val="tx2"/>
                </a:solidFill>
                <a:cs typeface="Calibri"/>
              </a:rPr>
              <a:t>palliatieve</a:t>
            </a:r>
            <a:r>
              <a:rPr lang="en-US" sz="4000" dirty="0">
                <a:solidFill>
                  <a:schemeClr val="tx2"/>
                </a:solidFill>
                <a:cs typeface="Calibri"/>
              </a:rPr>
              <a:t> </a:t>
            </a:r>
            <a:r>
              <a:rPr lang="en-US" sz="4000" dirty="0" err="1">
                <a:solidFill>
                  <a:schemeClr val="tx2"/>
                </a:solidFill>
                <a:cs typeface="Calibri"/>
              </a:rPr>
              <a:t>fase</a:t>
            </a:r>
            <a:r>
              <a:rPr lang="en-US" sz="4000" dirty="0">
                <a:solidFill>
                  <a:schemeClr val="tx2"/>
                </a:solidFill>
                <a:cs typeface="Calibri"/>
              </a:rPr>
              <a:t> </a:t>
            </a:r>
            <a:r>
              <a:rPr lang="en-US" sz="4000" dirty="0" err="1">
                <a:solidFill>
                  <a:schemeClr val="tx2"/>
                </a:solidFill>
                <a:cs typeface="Calibri"/>
              </a:rPr>
              <a:t>heeft</a:t>
            </a:r>
            <a:r>
              <a:rPr lang="en-US" sz="4000" dirty="0">
                <a:solidFill>
                  <a:schemeClr val="tx2"/>
                </a:solidFill>
                <a:cs typeface="Calibri"/>
              </a:rPr>
              <a:t> </a:t>
            </a:r>
            <a:r>
              <a:rPr lang="en-US" sz="4000" dirty="0" err="1">
                <a:solidFill>
                  <a:schemeClr val="tx2"/>
                </a:solidFill>
                <a:cs typeface="Calibri"/>
              </a:rPr>
              <a:t>geen</a:t>
            </a:r>
            <a:r>
              <a:rPr lang="en-US" sz="4000" dirty="0">
                <a:solidFill>
                  <a:schemeClr val="tx2"/>
                </a:solidFill>
                <a:cs typeface="Calibri"/>
              </a:rPr>
              <a:t> </a:t>
            </a:r>
            <a:r>
              <a:rPr lang="en-US" sz="4000" dirty="0" err="1">
                <a:solidFill>
                  <a:schemeClr val="tx2"/>
                </a:solidFill>
                <a:cs typeface="Calibri"/>
              </a:rPr>
              <a:t>toegevoegde</a:t>
            </a:r>
            <a:r>
              <a:rPr lang="en-US" sz="4000" dirty="0">
                <a:solidFill>
                  <a:schemeClr val="tx2"/>
                </a:solidFill>
                <a:cs typeface="Calibri"/>
              </a:rPr>
              <a:t> </a:t>
            </a:r>
            <a:r>
              <a:rPr lang="en-US" sz="4000" dirty="0" err="1">
                <a:solidFill>
                  <a:schemeClr val="tx2"/>
                </a:solidFill>
                <a:cs typeface="Calibri"/>
              </a:rPr>
              <a:t>waarde</a:t>
            </a:r>
            <a:r>
              <a:rPr lang="en-US" sz="4000" dirty="0">
                <a:solidFill>
                  <a:schemeClr val="tx2"/>
                </a:solidFill>
                <a:cs typeface="Calibri"/>
              </a:rPr>
              <a:t> </a:t>
            </a:r>
            <a:r>
              <a:rPr lang="en-US" sz="4000" dirty="0" err="1">
                <a:solidFill>
                  <a:schemeClr val="tx2"/>
                </a:solidFill>
                <a:cs typeface="Calibri"/>
              </a:rPr>
              <a:t>meer</a:t>
            </a:r>
            <a:endParaRPr lang="en-US" sz="4000" dirty="0">
              <a:solidFill>
                <a:schemeClr val="tx2"/>
              </a:solidFill>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0E2841"/>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E941D6C7-B1B2-5137-6EE6-87D248B9EB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6" name="Freeform: Shape 25">
              <a:extLst>
                <a:ext uri="{FF2B5EF4-FFF2-40B4-BE49-F238E27FC236}">
                  <a16:creationId xmlns:a16="http://schemas.microsoft.com/office/drawing/2014/main" id="{7947B912-8EE5-5DA1-E9F8-600C4515B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11CDE8F4-46F3-9F30-14C4-D99D18991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19524C32-91DE-D419-33C3-1F505D4CC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Freeform: Shape 28">
              <a:extLst>
                <a:ext uri="{FF2B5EF4-FFF2-40B4-BE49-F238E27FC236}">
                  <a16:creationId xmlns:a16="http://schemas.microsoft.com/office/drawing/2014/main" id="{27918F24-B55B-8033-D8AE-1038D54861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26359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FC1BA7-37CE-9250-A179-BAB7CAA2F08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D63B68-4467-92A8-2B46-DB2EF0C7E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96ACAF2-5307-2298-91C7-64B54429D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el 3">
            <a:extLst>
              <a:ext uri="{FF2B5EF4-FFF2-40B4-BE49-F238E27FC236}">
                <a16:creationId xmlns:a16="http://schemas.microsoft.com/office/drawing/2014/main" id="{406A1182-FF7E-D94B-5FB2-211CE171D582}"/>
              </a:ext>
            </a:extLst>
          </p:cNvPr>
          <p:cNvSpPr>
            <a:spLocks noGrp="1"/>
          </p:cNvSpPr>
          <p:nvPr>
            <p:ph type="title"/>
          </p:nvPr>
        </p:nvSpPr>
        <p:spPr>
          <a:xfrm>
            <a:off x="765867" y="677387"/>
            <a:ext cx="9833548" cy="652182"/>
          </a:xfrm>
        </p:spPr>
        <p:txBody>
          <a:bodyPr vert="horz" lIns="91440" tIns="45720" rIns="91440" bIns="45720" rtlCol="0" anchor="b">
            <a:normAutofit/>
          </a:bodyPr>
          <a:lstStyle/>
          <a:p>
            <a:r>
              <a:rPr lang="en-US" sz="3600" b="1" kern="1200" dirty="0" err="1">
                <a:solidFill>
                  <a:schemeClr val="tx2"/>
                </a:solidFill>
                <a:latin typeface="+mj-lt"/>
                <a:ea typeface="+mj-ea"/>
                <a:cs typeface="+mj-cs"/>
              </a:rPr>
              <a:t>Definitie</a:t>
            </a:r>
            <a:r>
              <a:rPr lang="en-US" sz="3600" b="1" kern="1200" dirty="0">
                <a:solidFill>
                  <a:schemeClr val="tx2"/>
                </a:solidFill>
                <a:latin typeface="+mj-lt"/>
                <a:ea typeface="+mj-ea"/>
                <a:cs typeface="+mj-cs"/>
              </a:rPr>
              <a:t> </a:t>
            </a:r>
            <a:r>
              <a:rPr lang="en-US" sz="3600" b="1" kern="1200" dirty="0" err="1">
                <a:solidFill>
                  <a:schemeClr val="tx2"/>
                </a:solidFill>
                <a:latin typeface="+mj-lt"/>
                <a:ea typeface="+mj-ea"/>
                <a:cs typeface="+mj-cs"/>
              </a:rPr>
              <a:t>palliatieve</a:t>
            </a:r>
            <a:r>
              <a:rPr lang="en-US" sz="3600" b="1" kern="1200" dirty="0">
                <a:solidFill>
                  <a:schemeClr val="tx2"/>
                </a:solidFill>
                <a:latin typeface="+mj-lt"/>
                <a:ea typeface="+mj-ea"/>
                <a:cs typeface="+mj-cs"/>
              </a:rPr>
              <a:t> zorg</a:t>
            </a:r>
          </a:p>
        </p:txBody>
      </p:sp>
      <p:grpSp>
        <p:nvGrpSpPr>
          <p:cNvPr id="13" name="Group 12">
            <a:extLst>
              <a:ext uri="{FF2B5EF4-FFF2-40B4-BE49-F238E27FC236}">
                <a16:creationId xmlns:a16="http://schemas.microsoft.com/office/drawing/2014/main" id="{F86BABD9-BD12-0849-E316-E3A604C320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B29E2C95-9BA8-7A23-C750-EEC8B97D0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028B6BA4-03C5-AD7C-6243-6FE626A1F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FD69686E-FBFB-ED9E-D4E5-3948F22CD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61A853EA-3D3B-366B-74A7-F17A65DC0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Rechthoek 1">
            <a:extLst>
              <a:ext uri="{FF2B5EF4-FFF2-40B4-BE49-F238E27FC236}">
                <a16:creationId xmlns:a16="http://schemas.microsoft.com/office/drawing/2014/main" id="{0E54D052-65A1-008D-F051-1A61BF3F7E82}"/>
              </a:ext>
            </a:extLst>
          </p:cNvPr>
          <p:cNvSpPr/>
          <p:nvPr/>
        </p:nvSpPr>
        <p:spPr>
          <a:xfrm>
            <a:off x="765867" y="1528269"/>
            <a:ext cx="5870064" cy="5368565"/>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E2841"/>
              </a:solidFill>
              <a:effectLst/>
              <a:uLnTx/>
              <a:uFillTx/>
              <a:latin typeface="Aptos" panose="02110004020202020204"/>
              <a:ea typeface="+mn-ea"/>
              <a:cs typeface="+mn-cs"/>
            </a:endParaRPr>
          </a:p>
          <a:p>
            <a:r>
              <a:rPr lang="en-US" sz="2400" dirty="0">
                <a:solidFill>
                  <a:schemeClr val="tx2"/>
                </a:solidFill>
              </a:rPr>
              <a:t>‘Palliatieve zorg is zorg die </a:t>
            </a:r>
            <a:r>
              <a:rPr lang="en-US" sz="2400" b="1" u="sng" dirty="0" err="1">
                <a:solidFill>
                  <a:schemeClr val="tx2"/>
                </a:solidFill>
              </a:rPr>
              <a:t>kwaliteit</a:t>
            </a:r>
            <a:r>
              <a:rPr lang="en-US" sz="2400" b="1" u="sng" dirty="0">
                <a:solidFill>
                  <a:schemeClr val="tx2"/>
                </a:solidFill>
              </a:rPr>
              <a:t> van </a:t>
            </a:r>
            <a:r>
              <a:rPr lang="en-US" sz="2400" b="1" u="sng" dirty="0" err="1">
                <a:solidFill>
                  <a:schemeClr val="tx2"/>
                </a:solidFill>
              </a:rPr>
              <a:t>leven</a:t>
            </a:r>
            <a:r>
              <a:rPr lang="en-US" sz="2400" b="1" dirty="0">
                <a:solidFill>
                  <a:schemeClr val="tx2"/>
                </a:solidFill>
              </a:rPr>
              <a:t> </a:t>
            </a:r>
            <a:r>
              <a:rPr lang="en-US" sz="2400" dirty="0" err="1">
                <a:solidFill>
                  <a:schemeClr val="tx2"/>
                </a:solidFill>
              </a:rPr>
              <a:t>verbetert</a:t>
            </a:r>
            <a:r>
              <a:rPr lang="en-US" sz="2400" dirty="0">
                <a:solidFill>
                  <a:schemeClr val="tx2"/>
                </a:solidFill>
              </a:rPr>
              <a:t> van </a:t>
            </a:r>
            <a:r>
              <a:rPr lang="en-US" sz="2400" dirty="0" err="1">
                <a:solidFill>
                  <a:schemeClr val="tx2"/>
                </a:solidFill>
              </a:rPr>
              <a:t>patiënten</a:t>
            </a:r>
            <a:r>
              <a:rPr lang="en-US" sz="2400" dirty="0">
                <a:solidFill>
                  <a:schemeClr val="tx2"/>
                </a:solidFill>
              </a:rPr>
              <a:t> en </a:t>
            </a:r>
            <a:r>
              <a:rPr lang="en-US" sz="2400" dirty="0" err="1">
                <a:solidFill>
                  <a:schemeClr val="tx2"/>
                </a:solidFill>
              </a:rPr>
              <a:t>hun</a:t>
            </a:r>
            <a:r>
              <a:rPr lang="en-US" sz="2400" dirty="0">
                <a:solidFill>
                  <a:schemeClr val="tx2"/>
                </a:solidFill>
              </a:rPr>
              <a:t> </a:t>
            </a:r>
            <a:r>
              <a:rPr lang="en-US" sz="2400" dirty="0" err="1">
                <a:solidFill>
                  <a:schemeClr val="tx2"/>
                </a:solidFill>
              </a:rPr>
              <a:t>naasten</a:t>
            </a:r>
            <a:r>
              <a:rPr lang="en-US" sz="2400" dirty="0">
                <a:solidFill>
                  <a:schemeClr val="tx2"/>
                </a:solidFill>
              </a:rPr>
              <a:t> die </a:t>
            </a:r>
            <a:r>
              <a:rPr lang="en-US" sz="2400" dirty="0" err="1">
                <a:solidFill>
                  <a:schemeClr val="tx2"/>
                </a:solidFill>
              </a:rPr>
              <a:t>te</a:t>
            </a:r>
            <a:r>
              <a:rPr lang="en-US" sz="2400" dirty="0">
                <a:solidFill>
                  <a:schemeClr val="tx2"/>
                </a:solidFill>
              </a:rPr>
              <a:t> </a:t>
            </a:r>
            <a:r>
              <a:rPr lang="en-US" sz="2400" dirty="0" err="1">
                <a:solidFill>
                  <a:schemeClr val="tx2"/>
                </a:solidFill>
              </a:rPr>
              <a:t>maken</a:t>
            </a:r>
            <a:r>
              <a:rPr lang="en-US" sz="2400" dirty="0">
                <a:solidFill>
                  <a:schemeClr val="tx2"/>
                </a:solidFill>
              </a:rPr>
              <a:t> </a:t>
            </a:r>
            <a:r>
              <a:rPr lang="en-US" sz="2400" dirty="0" err="1">
                <a:solidFill>
                  <a:schemeClr val="tx2"/>
                </a:solidFill>
              </a:rPr>
              <a:t>hebben</a:t>
            </a:r>
            <a:r>
              <a:rPr lang="en-US" sz="2400" dirty="0">
                <a:solidFill>
                  <a:schemeClr val="tx2"/>
                </a:solidFill>
              </a:rPr>
              <a:t> met </a:t>
            </a:r>
            <a:r>
              <a:rPr lang="en-US" sz="2400" dirty="0" err="1">
                <a:solidFill>
                  <a:schemeClr val="tx2"/>
                </a:solidFill>
              </a:rPr>
              <a:t>een</a:t>
            </a:r>
            <a:r>
              <a:rPr lang="en-US" sz="2400" dirty="0">
                <a:solidFill>
                  <a:schemeClr val="tx2"/>
                </a:solidFill>
              </a:rPr>
              <a:t> </a:t>
            </a:r>
            <a:r>
              <a:rPr lang="en-US" sz="2400" b="1" u="sng" dirty="0" err="1">
                <a:solidFill>
                  <a:schemeClr val="tx2"/>
                </a:solidFill>
              </a:rPr>
              <a:t>levensbedreigende</a:t>
            </a:r>
            <a:r>
              <a:rPr lang="en-US" sz="2400" b="1" u="sng" dirty="0">
                <a:solidFill>
                  <a:schemeClr val="tx2"/>
                </a:solidFill>
              </a:rPr>
              <a:t> </a:t>
            </a:r>
            <a:r>
              <a:rPr lang="en-US" sz="2400" b="1" u="sng" dirty="0" err="1">
                <a:solidFill>
                  <a:schemeClr val="tx2"/>
                </a:solidFill>
              </a:rPr>
              <a:t>aandoening</a:t>
            </a:r>
            <a:r>
              <a:rPr lang="en-US" sz="2400" b="1" u="sng" dirty="0">
                <a:solidFill>
                  <a:schemeClr val="tx2"/>
                </a:solidFill>
              </a:rPr>
              <a:t> of </a:t>
            </a:r>
            <a:r>
              <a:rPr lang="en-US" sz="2400" b="1" u="sng" dirty="0" err="1">
                <a:solidFill>
                  <a:schemeClr val="tx2"/>
                </a:solidFill>
              </a:rPr>
              <a:t>kwetsbaarheid</a:t>
            </a:r>
            <a:r>
              <a:rPr lang="en-US" sz="2400" dirty="0">
                <a:solidFill>
                  <a:schemeClr val="tx2"/>
                </a:solidFill>
              </a:rPr>
              <a:t>, door het </a:t>
            </a:r>
            <a:r>
              <a:rPr lang="en-US" sz="2400" b="1" u="sng" dirty="0" err="1">
                <a:solidFill>
                  <a:schemeClr val="tx2"/>
                </a:solidFill>
              </a:rPr>
              <a:t>voorkomen</a:t>
            </a:r>
            <a:r>
              <a:rPr lang="en-US" sz="2400" b="1" u="sng" dirty="0">
                <a:solidFill>
                  <a:schemeClr val="tx2"/>
                </a:solidFill>
              </a:rPr>
              <a:t> en </a:t>
            </a:r>
            <a:r>
              <a:rPr lang="en-US" sz="2400" b="1" u="sng" dirty="0" err="1">
                <a:solidFill>
                  <a:schemeClr val="tx2"/>
                </a:solidFill>
              </a:rPr>
              <a:t>verlichten</a:t>
            </a:r>
            <a:r>
              <a:rPr lang="en-US" sz="2400" b="1" u="sng" dirty="0">
                <a:solidFill>
                  <a:schemeClr val="tx2"/>
                </a:solidFill>
              </a:rPr>
              <a:t> van </a:t>
            </a:r>
            <a:r>
              <a:rPr lang="en-US" sz="2400" b="1" u="sng" dirty="0" err="1">
                <a:solidFill>
                  <a:schemeClr val="tx2"/>
                </a:solidFill>
              </a:rPr>
              <a:t>lijden</a:t>
            </a:r>
            <a:r>
              <a:rPr lang="en-US" sz="2400" dirty="0">
                <a:solidFill>
                  <a:schemeClr val="tx2"/>
                </a:solidFill>
              </a:rPr>
              <a:t>, door </a:t>
            </a:r>
            <a:r>
              <a:rPr lang="en-US" sz="2400" dirty="0" err="1">
                <a:solidFill>
                  <a:schemeClr val="tx2"/>
                </a:solidFill>
              </a:rPr>
              <a:t>middel</a:t>
            </a:r>
            <a:r>
              <a:rPr lang="en-US" sz="2400" dirty="0">
                <a:solidFill>
                  <a:schemeClr val="tx2"/>
                </a:solidFill>
              </a:rPr>
              <a:t> van </a:t>
            </a:r>
            <a:r>
              <a:rPr lang="en-US" sz="2400" b="1" u="sng" dirty="0" err="1">
                <a:solidFill>
                  <a:schemeClr val="tx2"/>
                </a:solidFill>
              </a:rPr>
              <a:t>vroegtijdige</a:t>
            </a:r>
            <a:r>
              <a:rPr lang="en-US" sz="2400" b="1" u="sng" dirty="0">
                <a:solidFill>
                  <a:schemeClr val="tx2"/>
                </a:solidFill>
              </a:rPr>
              <a:t> </a:t>
            </a:r>
            <a:r>
              <a:rPr lang="en-US" sz="2400" b="1" u="sng" dirty="0" err="1">
                <a:solidFill>
                  <a:schemeClr val="tx2"/>
                </a:solidFill>
              </a:rPr>
              <a:t>signalering</a:t>
            </a:r>
            <a:r>
              <a:rPr lang="en-US" sz="2400" b="1" dirty="0">
                <a:solidFill>
                  <a:schemeClr val="tx2"/>
                </a:solidFill>
              </a:rPr>
              <a:t> </a:t>
            </a:r>
            <a:r>
              <a:rPr lang="en-US" sz="2400" dirty="0">
                <a:solidFill>
                  <a:schemeClr val="tx2"/>
                </a:solidFill>
              </a:rPr>
              <a:t>en </a:t>
            </a:r>
            <a:r>
              <a:rPr lang="en-US" sz="2400" b="1" u="sng" dirty="0" err="1">
                <a:solidFill>
                  <a:schemeClr val="tx2"/>
                </a:solidFill>
              </a:rPr>
              <a:t>zorgvuldige</a:t>
            </a:r>
            <a:r>
              <a:rPr lang="en-US" sz="2400" b="1" u="sng" dirty="0">
                <a:solidFill>
                  <a:schemeClr val="tx2"/>
                </a:solidFill>
              </a:rPr>
              <a:t> </a:t>
            </a:r>
            <a:r>
              <a:rPr lang="en-US" sz="2400" b="1" u="sng" dirty="0" err="1">
                <a:solidFill>
                  <a:schemeClr val="tx2"/>
                </a:solidFill>
              </a:rPr>
              <a:t>beoordeling</a:t>
            </a:r>
            <a:r>
              <a:rPr lang="en-US" sz="2400" b="1" u="sng" dirty="0">
                <a:solidFill>
                  <a:schemeClr val="tx2"/>
                </a:solidFill>
              </a:rPr>
              <a:t> en </a:t>
            </a:r>
            <a:r>
              <a:rPr lang="en-US" sz="2400" b="1" u="sng" dirty="0" err="1">
                <a:solidFill>
                  <a:schemeClr val="tx2"/>
                </a:solidFill>
              </a:rPr>
              <a:t>behandeling</a:t>
            </a:r>
            <a:r>
              <a:rPr lang="en-US" sz="2400" u="sng" dirty="0">
                <a:solidFill>
                  <a:schemeClr val="tx2"/>
                </a:solidFill>
              </a:rPr>
              <a:t> </a:t>
            </a:r>
            <a:r>
              <a:rPr lang="en-US" sz="2400" dirty="0">
                <a:solidFill>
                  <a:schemeClr val="tx2"/>
                </a:solidFill>
              </a:rPr>
              <a:t>van </a:t>
            </a:r>
          </a:p>
          <a:p>
            <a:r>
              <a:rPr lang="en-US" sz="2400" dirty="0" err="1">
                <a:solidFill>
                  <a:schemeClr val="tx2"/>
                </a:solidFill>
              </a:rPr>
              <a:t>problemen</a:t>
            </a:r>
            <a:r>
              <a:rPr lang="en-US" sz="2400" dirty="0">
                <a:solidFill>
                  <a:schemeClr val="tx2"/>
                </a:solidFill>
              </a:rPr>
              <a:t> van </a:t>
            </a:r>
            <a:r>
              <a:rPr lang="en-US" sz="2400" b="1" u="sng" dirty="0" err="1">
                <a:solidFill>
                  <a:schemeClr val="tx2"/>
                </a:solidFill>
              </a:rPr>
              <a:t>fysieke</a:t>
            </a:r>
            <a:r>
              <a:rPr lang="en-US" sz="2400" b="1" u="sng" dirty="0">
                <a:solidFill>
                  <a:schemeClr val="tx2"/>
                </a:solidFill>
              </a:rPr>
              <a:t>, </a:t>
            </a:r>
            <a:r>
              <a:rPr lang="en-US" sz="2400" b="1" u="sng" dirty="0" err="1">
                <a:solidFill>
                  <a:schemeClr val="tx2"/>
                </a:solidFill>
              </a:rPr>
              <a:t>psychische</a:t>
            </a:r>
            <a:r>
              <a:rPr lang="en-US" sz="2400" b="1" u="sng" dirty="0">
                <a:solidFill>
                  <a:schemeClr val="tx2"/>
                </a:solidFill>
              </a:rPr>
              <a:t>, </a:t>
            </a:r>
          </a:p>
          <a:p>
            <a:r>
              <a:rPr lang="en-US" sz="2400" b="1" u="sng" dirty="0" err="1">
                <a:solidFill>
                  <a:schemeClr val="tx2"/>
                </a:solidFill>
              </a:rPr>
              <a:t>sociale</a:t>
            </a:r>
            <a:r>
              <a:rPr lang="en-US" sz="2400" b="1" u="sng" dirty="0">
                <a:solidFill>
                  <a:schemeClr val="tx2"/>
                </a:solidFill>
              </a:rPr>
              <a:t> en </a:t>
            </a:r>
            <a:r>
              <a:rPr lang="en-US" sz="2400" b="1" u="sng" dirty="0" err="1">
                <a:solidFill>
                  <a:schemeClr val="tx2"/>
                </a:solidFill>
              </a:rPr>
              <a:t>spirituele</a:t>
            </a:r>
            <a:r>
              <a:rPr lang="en-US" sz="2400" b="1" dirty="0">
                <a:solidFill>
                  <a:schemeClr val="tx2"/>
                </a:solidFill>
              </a:rPr>
              <a:t> </a:t>
            </a:r>
            <a:r>
              <a:rPr lang="en-US" sz="2400" dirty="0" err="1">
                <a:solidFill>
                  <a:schemeClr val="tx2"/>
                </a:solidFill>
              </a:rPr>
              <a:t>aard</a:t>
            </a:r>
            <a:r>
              <a:rPr lang="en-US" sz="2400" dirty="0">
                <a:solidFill>
                  <a:schemeClr val="tx2"/>
                </a:solidFill>
              </a:rPr>
              <a:t>.’</a:t>
            </a:r>
          </a:p>
          <a:p>
            <a:endParaRPr lang="en-US" sz="2400" dirty="0">
              <a:solidFill>
                <a:schemeClr val="tx2"/>
              </a:solidFill>
            </a:endParaRPr>
          </a:p>
          <a:p>
            <a:r>
              <a:rPr lang="en-US" sz="2000" dirty="0" err="1">
                <a:solidFill>
                  <a:schemeClr val="tx2"/>
                </a:solidFill>
              </a:rPr>
              <a:t>Kwaliteitskader</a:t>
            </a:r>
            <a:r>
              <a:rPr lang="en-US" sz="2000" dirty="0">
                <a:solidFill>
                  <a:schemeClr val="tx2"/>
                </a:solidFill>
              </a:rPr>
              <a:t> Palliatieve Zorg, 2017</a:t>
            </a:r>
          </a:p>
        </p:txBody>
      </p:sp>
      <p:grpSp>
        <p:nvGrpSpPr>
          <p:cNvPr id="19" name="Group 18">
            <a:extLst>
              <a:ext uri="{FF2B5EF4-FFF2-40B4-BE49-F238E27FC236}">
                <a16:creationId xmlns:a16="http://schemas.microsoft.com/office/drawing/2014/main" id="{322B3AC7-A8E8-740D-431B-0989EA80CE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2307AAB4-9279-E0EB-1002-B1525E0F7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2F059478-396E-0A6E-6803-A97BFB46B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1CEDB2AB-EEA8-028A-935C-D9566FD05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66EB0722-7BA8-8296-60E9-9A61A1180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3" name="Afbeelding 2">
            <a:extLst>
              <a:ext uri="{FF2B5EF4-FFF2-40B4-BE49-F238E27FC236}">
                <a16:creationId xmlns:a16="http://schemas.microsoft.com/office/drawing/2014/main" id="{BADF715E-4F77-7CA3-D862-4262CFDCC208}"/>
              </a:ext>
            </a:extLst>
          </p:cNvPr>
          <p:cNvPicPr>
            <a:picLocks noChangeAspect="1"/>
          </p:cNvPicPr>
          <p:nvPr/>
        </p:nvPicPr>
        <p:blipFill>
          <a:blip r:embed="rId3">
            <a:extLst>
              <a:ext uri="{BEBA8EAE-BF5A-486C-A8C5-ECC9F3942E4B}">
                <a14:imgProps xmlns:a14="http://schemas.microsoft.com/office/drawing/2010/main">
                  <a14:imgLayer r:embed="rId4">
                    <a14:imgEffect>
                      <a14:saturation sat="94000"/>
                    </a14:imgEffect>
                  </a14:imgLayer>
                </a14:imgProps>
              </a:ext>
              <a:ext uri="{28A0092B-C50C-407E-A947-70E740481C1C}">
                <a14:useLocalDpi xmlns:a14="http://schemas.microsoft.com/office/drawing/2010/main" val="0"/>
              </a:ext>
            </a:extLst>
          </a:blip>
          <a:srcRect t="302"/>
          <a:stretch>
            <a:fillRect/>
          </a:stretch>
        </p:blipFill>
        <p:spPr>
          <a:xfrm>
            <a:off x="6519905" y="19423"/>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8365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el 3">
            <a:extLst>
              <a:ext uri="{FF2B5EF4-FFF2-40B4-BE49-F238E27FC236}">
                <a16:creationId xmlns:a16="http://schemas.microsoft.com/office/drawing/2014/main" id="{E29C18DC-FD04-0B80-9E0A-349FEBB6FDE3}"/>
              </a:ext>
            </a:extLst>
          </p:cNvPr>
          <p:cNvSpPr>
            <a:spLocks noGrp="1"/>
          </p:cNvSpPr>
          <p:nvPr>
            <p:ph type="title"/>
          </p:nvPr>
        </p:nvSpPr>
        <p:spPr>
          <a:xfrm>
            <a:off x="-1832387" y="549996"/>
            <a:ext cx="9833548" cy="652182"/>
          </a:xfrm>
        </p:spPr>
        <p:txBody>
          <a:bodyPr vert="horz" lIns="91440" tIns="45720" rIns="91440" bIns="45720" rtlCol="0" anchor="b">
            <a:normAutofit/>
          </a:bodyPr>
          <a:lstStyle/>
          <a:p>
            <a:pPr algn="ctr"/>
            <a:r>
              <a:rPr lang="en-US" sz="3600" b="1" kern="1200" dirty="0">
                <a:solidFill>
                  <a:schemeClr val="tx2"/>
                </a:solidFill>
                <a:latin typeface="+mj-lt"/>
                <a:ea typeface="+mj-ea"/>
                <a:cs typeface="+mj-cs"/>
              </a:rPr>
              <a:t>Wat is </a:t>
            </a:r>
            <a:r>
              <a:rPr lang="en-US" sz="3600" b="1" kern="1200" dirty="0" err="1">
                <a:solidFill>
                  <a:schemeClr val="tx2"/>
                </a:solidFill>
                <a:latin typeface="+mj-lt"/>
                <a:ea typeface="+mj-ea"/>
                <a:cs typeface="+mj-cs"/>
              </a:rPr>
              <a:t>palliatieve</a:t>
            </a:r>
            <a:r>
              <a:rPr lang="en-US" sz="3600" b="1" kern="1200" dirty="0">
                <a:solidFill>
                  <a:schemeClr val="tx2"/>
                </a:solidFill>
                <a:latin typeface="+mj-lt"/>
                <a:ea typeface="+mj-ea"/>
                <a:cs typeface="+mj-cs"/>
              </a:rPr>
              <a:t> zorg?</a:t>
            </a: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Rechthoek 1">
            <a:extLst>
              <a:ext uri="{FF2B5EF4-FFF2-40B4-BE49-F238E27FC236}">
                <a16:creationId xmlns:a16="http://schemas.microsoft.com/office/drawing/2014/main" id="{4F81B3AB-E567-4697-8D0F-F835C808AA3E}"/>
              </a:ext>
            </a:extLst>
          </p:cNvPr>
          <p:cNvSpPr/>
          <p:nvPr/>
        </p:nvSpPr>
        <p:spPr>
          <a:xfrm>
            <a:off x="765867" y="1528269"/>
            <a:ext cx="5870064" cy="5368565"/>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Palliatieve zorg is zorg die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gegeven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wordt</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wanneer</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er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geen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genezing</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meer</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mogelijk</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is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Voor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mensen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met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ongeneeslijke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levensbedreigende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aandoeningen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of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kwetsbaarheid</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De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palliatieve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fase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kan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jaren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maanden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weken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of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dagen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duren</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3" name="Afbeelding 2">
            <a:extLst>
              <a:ext uri="{FF2B5EF4-FFF2-40B4-BE49-F238E27FC236}">
                <a16:creationId xmlns:a16="http://schemas.microsoft.com/office/drawing/2014/main" id="{9C249146-F9B8-BF12-5C4E-540BC59EFE93}"/>
              </a:ext>
            </a:extLst>
          </p:cNvPr>
          <p:cNvPicPr>
            <a:picLocks noChangeAspect="1"/>
          </p:cNvPicPr>
          <p:nvPr/>
        </p:nvPicPr>
        <p:blipFill>
          <a:blip r:embed="rId3">
            <a:extLst>
              <a:ext uri="{BEBA8EAE-BF5A-486C-A8C5-ECC9F3942E4B}">
                <a14:imgProps xmlns:a14="http://schemas.microsoft.com/office/drawing/2010/main">
                  <a14:imgLayer r:embed="rId4">
                    <a14:imgEffect>
                      <a14:saturation sat="94000"/>
                    </a14:imgEffect>
                  </a14:imgLayer>
                </a14:imgProps>
              </a:ext>
              <a:ext uri="{28A0092B-C50C-407E-A947-70E740481C1C}">
                <a14:useLocalDpi xmlns:a14="http://schemas.microsoft.com/office/drawing/2010/main" val="0"/>
              </a:ext>
            </a:extLst>
          </a:blip>
          <a:srcRect t="302"/>
          <a:stretch>
            <a:fillRect/>
          </a:stretch>
        </p:blipFill>
        <p:spPr>
          <a:xfrm>
            <a:off x="6519905" y="19423"/>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78369796"/>
      </p:ext>
    </p:extLst>
  </p:cSld>
  <p:clrMapOvr>
    <a:masterClrMapping/>
  </p:clrMapOvr>
</p:sld>
</file>

<file path=ppt/theme/theme1.xml><?xml version="1.0" encoding="utf-8"?>
<a:theme xmlns:a="http://schemas.openxmlformats.org/drawingml/2006/main" name="2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E5BB4158F3674D8427F1832F75FFA4" ma:contentTypeVersion="12" ma:contentTypeDescription="Create a new document." ma:contentTypeScope="" ma:versionID="04031db221b95d91a1e6135f10891f37">
  <xsd:schema xmlns:xsd="http://www.w3.org/2001/XMLSchema" xmlns:xs="http://www.w3.org/2001/XMLSchema" xmlns:p="http://schemas.microsoft.com/office/2006/metadata/properties" xmlns:ns2="6e7b207a-424c-4c5e-bc92-344fdf98c017" xmlns:ns3="fa592ecc-60aa-416c-960c-1ab098b08e8a" targetNamespace="http://schemas.microsoft.com/office/2006/metadata/properties" ma:root="true" ma:fieldsID="437a661f853bed78e4a7612fba5f572c" ns2:_="" ns3:_="">
    <xsd:import namespace="6e7b207a-424c-4c5e-bc92-344fdf98c017"/>
    <xsd:import namespace="fa592ecc-60aa-416c-960c-1ab098b08e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7b207a-424c-4c5e-bc92-344fdf98c0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25e5e5b-eb9a-48b3-8ebe-939122f319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592ecc-60aa-416c-960c-1ab098b08e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ad9bc41-f7bf-491e-abc0-8c9923bd9641}" ma:internalName="TaxCatchAll" ma:showField="CatchAllData" ma:web="fa592ecc-60aa-416c-960c-1ab098b08e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a592ecc-60aa-416c-960c-1ab098b08e8a" xsi:nil="true"/>
    <lcf76f155ced4ddcb4097134ff3c332f xmlns="6e7b207a-424c-4c5e-bc92-344fdf98c0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C2CE99-BD0B-49D1-9405-E4D79CB22927}">
  <ds:schemaRefs>
    <ds:schemaRef ds:uri="http://schemas.microsoft.com/sharepoint/v3/contenttype/forms"/>
  </ds:schemaRefs>
</ds:datastoreItem>
</file>

<file path=customXml/itemProps2.xml><?xml version="1.0" encoding="utf-8"?>
<ds:datastoreItem xmlns:ds="http://schemas.openxmlformats.org/officeDocument/2006/customXml" ds:itemID="{AD1CC647-3BB6-4362-B8D8-73B93FF68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7b207a-424c-4c5e-bc92-344fdf98c017"/>
    <ds:schemaRef ds:uri="fa592ecc-60aa-416c-960c-1ab098b08e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48BADC-0A62-4443-8B1A-C209FCDC06A1}">
  <ds:schemaRefs>
    <ds:schemaRef ds:uri="http://purl.org/dc/dcmitype/"/>
    <ds:schemaRef ds:uri="http://schemas.microsoft.com/office/2006/documentManagement/types"/>
    <ds:schemaRef ds:uri="http://www.w3.org/XML/1998/namespace"/>
    <ds:schemaRef ds:uri="ba98e4e2-1c29-4a00-93b2-a74ca2eb231d"/>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 ds:uri="fa592ecc-60aa-416c-960c-1ab098b08e8a"/>
    <ds:schemaRef ds:uri="6e7b207a-424c-4c5e-bc92-344fdf98c017"/>
  </ds:schemaRefs>
</ds:datastoreItem>
</file>

<file path=docProps/app.xml><?xml version="1.0" encoding="utf-8"?>
<Properties xmlns="http://schemas.openxmlformats.org/officeDocument/2006/extended-properties" xmlns:vt="http://schemas.openxmlformats.org/officeDocument/2006/docPropsVTypes">
  <Template/>
  <TotalTime>773</TotalTime>
  <Words>2530</Words>
  <Application>Microsoft Office PowerPoint</Application>
  <PresentationFormat>Breedbeeld</PresentationFormat>
  <Paragraphs>203</Paragraphs>
  <Slides>21</Slides>
  <Notes>21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Aptos</vt:lpstr>
      <vt:lpstr>Aptos Display</vt:lpstr>
      <vt:lpstr>Arial</vt:lpstr>
      <vt:lpstr>Calibri</vt:lpstr>
      <vt:lpstr>Calibri Light</vt:lpstr>
      <vt:lpstr>Verdana</vt:lpstr>
      <vt:lpstr>2_Kantoorthema</vt:lpstr>
      <vt:lpstr>PowerPoint-presentatie</vt:lpstr>
      <vt:lpstr>Programma kick-off bijeenkomst </vt:lpstr>
      <vt:lpstr>Stelling 1</vt:lpstr>
      <vt:lpstr>Stelling 2</vt:lpstr>
      <vt:lpstr>Stelling 3</vt:lpstr>
      <vt:lpstr>Stelling 4</vt:lpstr>
      <vt:lpstr>Stelling 5</vt:lpstr>
      <vt:lpstr>Definitie palliatieve zorg</vt:lpstr>
      <vt:lpstr>Wat is palliatieve zorg?</vt:lpstr>
      <vt:lpstr>Palliatieve zorg is niet nieuw…  waarom dan dit programma? </vt:lpstr>
      <vt:lpstr>De vier fasen van palliatieve zorg</vt:lpstr>
      <vt:lpstr>Doelen van het PACE-NL Programma</vt:lpstr>
      <vt:lpstr>Het Zorgpad Palliatieve Zorg</vt:lpstr>
      <vt:lpstr>Opbouw van het PACE-NL Programma</vt:lpstr>
      <vt:lpstr>Programma informatiebijeenkomst familie </vt:lpstr>
      <vt:lpstr>Het kernteam</vt:lpstr>
      <vt:lpstr>PowerPoint-presentatie</vt:lpstr>
      <vt:lpstr>Interessante dingen geleerd… en dan? </vt:lpstr>
      <vt:lpstr>Het Zorgpad Palliatieve Zorg</vt:lpstr>
      <vt:lpstr>Het Zorgpad Palliatieve Zorg</vt:lpstr>
      <vt:lpstr>Dank voor jullie aandacht!      Vragen?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Yvonne de Man</cp:lastModifiedBy>
  <cp:revision>646</cp:revision>
  <dcterms:created xsi:type="dcterms:W3CDTF">2022-05-07T16:41:07Z</dcterms:created>
  <dcterms:modified xsi:type="dcterms:W3CDTF">2026-05-28T09:05:40Z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0x010100D0E5BB4158F3674D8427F1832F75FFA4</vt:lpwstr>
  </property>
  <property fmtid="{D5CDD505-2E9C-101B-9397-08002B2CF9AE}" pid="3" name="MediaServiceImageTags">
    <vt:lpwstr/>
  </property>
</Properties>
</file>