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Lst>
  <p:notesMasterIdLst>
    <p:notesMasterId r:id="rId32"/>
  </p:notesMasterIdLst>
  <p:sldIdLst>
    <p:sldId id="297" r:id="rId5"/>
    <p:sldId id="342" r:id="rId6"/>
    <p:sldId id="339" r:id="rId7"/>
    <p:sldId id="340" r:id="rId8"/>
    <p:sldId id="343" r:id="rId9"/>
    <p:sldId id="300" r:id="rId10"/>
    <p:sldId id="344" r:id="rId11"/>
    <p:sldId id="346" r:id="rId12"/>
    <p:sldId id="347" r:id="rId13"/>
    <p:sldId id="348" r:id="rId14"/>
    <p:sldId id="349" r:id="rId15"/>
    <p:sldId id="328" r:id="rId16"/>
    <p:sldId id="283" r:id="rId17"/>
    <p:sldId id="350" r:id="rId18"/>
    <p:sldId id="351" r:id="rId19"/>
    <p:sldId id="352" r:id="rId20"/>
    <p:sldId id="256" r:id="rId21"/>
    <p:sldId id="353" r:id="rId22"/>
    <p:sldId id="359" r:id="rId23"/>
    <p:sldId id="354" r:id="rId24"/>
    <p:sldId id="315" r:id="rId25"/>
    <p:sldId id="355" r:id="rId26"/>
    <p:sldId id="357" r:id="rId27"/>
    <p:sldId id="358" r:id="rId28"/>
    <p:sldId id="298" r:id="rId29"/>
    <p:sldId id="356" r:id="rId30"/>
    <p:sldId id="317"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980708-1D92-757B-A5C0-D99815B1E87A}" name="Carin Bulsing" initials="CB" userId="S::52996@omring.nl::43dceebf-ebb9-4b0b-bb6b-c4ddf271f5b4" providerId="AD"/>
  <p188:author id="{CBCD8AF0-F04F-3E50-CDAA-FBBCE718B16C}" name="Sandra Schilder" initials="SS" userId="S::601035@omring.nl::d84c3e1b-ba53-4814-ba55-15ce06f6e7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F75"/>
    <a:srgbClr val="F3FAFB"/>
    <a:srgbClr val="D9F1F3"/>
    <a:srgbClr val="4DBCC6"/>
    <a:srgbClr val="0073A0"/>
    <a:srgbClr val="3BA2B3"/>
    <a:srgbClr val="DFF2F5"/>
    <a:srgbClr val="D5F3FF"/>
    <a:srgbClr val="D7E2F9"/>
    <a:srgbClr val="22B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59732-99B7-44FE-A5C5-25DCFEDD0EE4}" v="2" dt="2026-03-15T17:55:21.230"/>
    <p1510:client id="{4F0409B7-EDDB-4AB6-B057-74C87BCC0594}" v="11" dt="2026-03-13T22:10:41.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234" autoAdjust="0"/>
  </p:normalViewPr>
  <p:slideViewPr>
    <p:cSldViewPr snapToGrid="0">
      <p:cViewPr>
        <p:scale>
          <a:sx n="100" d="100"/>
          <a:sy n="100" d="100"/>
        </p:scale>
        <p:origin x="72"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Schilder" userId="pDHLxDGlP6CEr+Py+FC+nwBcrVXTpzDPSPOQbneonQM=" providerId="None" clId="Web-{04159732-99B7-44FE-A5C5-25DCFEDD0EE4}"/>
    <pc:docChg chg="addSld modSld">
      <pc:chgData name="Sandra Schilder" userId="pDHLxDGlP6CEr+Py+FC+nwBcrVXTpzDPSPOQbneonQM=" providerId="None" clId="Web-{04159732-99B7-44FE-A5C5-25DCFEDD0EE4}" dt="2026-03-15T17:55:21.230" v="1"/>
      <pc:docMkLst>
        <pc:docMk/>
      </pc:docMkLst>
      <pc:sldChg chg="add">
        <pc:chgData name="Sandra Schilder" userId="pDHLxDGlP6CEr+Py+FC+nwBcrVXTpzDPSPOQbneonQM=" providerId="None" clId="Web-{04159732-99B7-44FE-A5C5-25DCFEDD0EE4}" dt="2026-03-15T17:55:12.574" v="0"/>
        <pc:sldMkLst>
          <pc:docMk/>
          <pc:sldMk cId="0" sldId="256"/>
        </pc:sldMkLst>
      </pc:sldChg>
      <pc:sldChg chg="mod modShow">
        <pc:chgData name="Sandra Schilder" userId="pDHLxDGlP6CEr+Py+FC+nwBcrVXTpzDPSPOQbneonQM=" providerId="None" clId="Web-{04159732-99B7-44FE-A5C5-25DCFEDD0EE4}" dt="2026-03-15T17:55:21.230" v="1"/>
        <pc:sldMkLst>
          <pc:docMk/>
          <pc:sldMk cId="3331958574" sldId="313"/>
        </pc:sldMkLst>
      </pc:sldChg>
      <pc:sldMasterChg chg="addSldLayout">
        <pc:chgData name="Sandra Schilder" userId="pDHLxDGlP6CEr+Py+FC+nwBcrVXTpzDPSPOQbneonQM=" providerId="None" clId="Web-{04159732-99B7-44FE-A5C5-25DCFEDD0EE4}" dt="2026-03-15T17:55:12.574" v="0"/>
        <pc:sldMasterMkLst>
          <pc:docMk/>
          <pc:sldMasterMk cId="1937247933" sldId="2147483780"/>
        </pc:sldMasterMkLst>
        <pc:sldLayoutChg chg="add">
          <pc:chgData name="Sandra Schilder" userId="pDHLxDGlP6CEr+Py+FC+nwBcrVXTpzDPSPOQbneonQM=" providerId="None" clId="Web-{04159732-99B7-44FE-A5C5-25DCFEDD0EE4}" dt="2026-03-15T17:55:12.574" v="0"/>
          <pc:sldLayoutMkLst>
            <pc:docMk/>
            <pc:sldMasterMk cId="1937247933" sldId="2147483780"/>
            <pc:sldLayoutMk cId="1847493148" sldId="2147483792"/>
          </pc:sldLayoutMkLst>
        </pc:sldLayoutChg>
      </pc:sldMasterChg>
    </pc:docChg>
  </pc:docChgLst>
  <pc:docChgLst>
    <pc:chgData name="Sandra Schilder" userId="pDHLxDGlP6CEr+Py+FC+nwBcrVXTpzDPSPOQbneonQM=" providerId="None" clId="Web-{4F0409B7-EDDB-4AB6-B057-74C87BCC0594}"/>
    <pc:docChg chg="modSld">
      <pc:chgData name="Sandra Schilder" userId="pDHLxDGlP6CEr+Py+FC+nwBcrVXTpzDPSPOQbneonQM=" providerId="None" clId="Web-{4F0409B7-EDDB-4AB6-B057-74C87BCC0594}" dt="2026-03-13T22:16:20.823" v="551"/>
      <pc:docMkLst>
        <pc:docMk/>
      </pc:docMkLst>
      <pc:sldChg chg="modSp">
        <pc:chgData name="Sandra Schilder" userId="pDHLxDGlP6CEr+Py+FC+nwBcrVXTpzDPSPOQbneonQM=" providerId="None" clId="Web-{4F0409B7-EDDB-4AB6-B057-74C87BCC0594}" dt="2026-03-13T22:10:41.064" v="322"/>
        <pc:sldMkLst>
          <pc:docMk/>
          <pc:sldMk cId="1849283020" sldId="300"/>
        </pc:sldMkLst>
        <pc:spChg chg="mod">
          <ac:chgData name="Sandra Schilder" userId="pDHLxDGlP6CEr+Py+FC+nwBcrVXTpzDPSPOQbneonQM=" providerId="None" clId="Web-{4F0409B7-EDDB-4AB6-B057-74C87BCC0594}" dt="2026-03-13T22:09:00.625" v="312"/>
          <ac:spMkLst>
            <pc:docMk/>
            <pc:sldMk cId="1849283020" sldId="300"/>
            <ac:spMk id="63" creationId="{1A1947E1-F4A5-8735-13E2-DCEF83A82516}"/>
          </ac:spMkLst>
        </pc:spChg>
        <pc:spChg chg="mod">
          <ac:chgData name="Sandra Schilder" userId="pDHLxDGlP6CEr+Py+FC+nwBcrVXTpzDPSPOQbneonQM=" providerId="None" clId="Web-{4F0409B7-EDDB-4AB6-B057-74C87BCC0594}" dt="2026-03-13T22:10:41.064" v="322"/>
          <ac:spMkLst>
            <pc:docMk/>
            <pc:sldMk cId="1849283020" sldId="300"/>
            <ac:spMk id="64" creationId="{1DB0189C-8155-5252-73D4-5202859185EE}"/>
          </ac:spMkLst>
        </pc:spChg>
        <pc:spChg chg="mod">
          <ac:chgData name="Sandra Schilder" userId="pDHLxDGlP6CEr+Py+FC+nwBcrVXTpzDPSPOQbneonQM=" providerId="None" clId="Web-{4F0409B7-EDDB-4AB6-B057-74C87BCC0594}" dt="2026-03-13T22:10:12.532" v="319"/>
          <ac:spMkLst>
            <pc:docMk/>
            <pc:sldMk cId="1849283020" sldId="300"/>
            <ac:spMk id="65" creationId="{6E96873F-C9A6-44A5-5F02-80CB77DD9557}"/>
          </ac:spMkLst>
        </pc:spChg>
        <pc:spChg chg="mod">
          <ac:chgData name="Sandra Schilder" userId="pDHLxDGlP6CEr+Py+FC+nwBcrVXTpzDPSPOQbneonQM=" providerId="None" clId="Web-{4F0409B7-EDDB-4AB6-B057-74C87BCC0594}" dt="2026-03-13T22:10:20.032" v="320"/>
          <ac:spMkLst>
            <pc:docMk/>
            <pc:sldMk cId="1849283020" sldId="300"/>
            <ac:spMk id="66" creationId="{6CA67427-8E4C-AD77-62B5-B934190BFCF8}"/>
          </ac:spMkLst>
        </pc:spChg>
      </pc:sldChg>
      <pc:sldChg chg="modNotes">
        <pc:chgData name="Sandra Schilder" userId="pDHLxDGlP6CEr+Py+FC+nwBcrVXTpzDPSPOQbneonQM=" providerId="None" clId="Web-{4F0409B7-EDDB-4AB6-B057-74C87BCC0594}" dt="2026-03-13T22:03:31.653" v="265"/>
        <pc:sldMkLst>
          <pc:docMk/>
          <pc:sldMk cId="229976358" sldId="340"/>
        </pc:sldMkLst>
      </pc:sldChg>
      <pc:sldChg chg="modNotes">
        <pc:chgData name="Sandra Schilder" userId="pDHLxDGlP6CEr+Py+FC+nwBcrVXTpzDPSPOQbneonQM=" providerId="None" clId="Web-{4F0409B7-EDDB-4AB6-B057-74C87BCC0594}" dt="2026-03-13T22:08:22.500" v="311"/>
        <pc:sldMkLst>
          <pc:docMk/>
          <pc:sldMk cId="918735542" sldId="346"/>
        </pc:sldMkLst>
      </pc:sldChg>
      <pc:sldChg chg="modNotes">
        <pc:chgData name="Sandra Schilder" userId="pDHLxDGlP6CEr+Py+FC+nwBcrVXTpzDPSPOQbneonQM=" providerId="None" clId="Web-{4F0409B7-EDDB-4AB6-B057-74C87BCC0594}" dt="2026-03-13T22:13:53.565" v="378"/>
        <pc:sldMkLst>
          <pc:docMk/>
          <pc:sldMk cId="2076231557" sldId="351"/>
        </pc:sldMkLst>
      </pc:sldChg>
      <pc:sldChg chg="modNotes">
        <pc:chgData name="Sandra Schilder" userId="pDHLxDGlP6CEr+Py+FC+nwBcrVXTpzDPSPOQbneonQM=" providerId="None" clId="Web-{4F0409B7-EDDB-4AB6-B057-74C87BCC0594}" dt="2026-03-13T22:16:20.823" v="551"/>
        <pc:sldMkLst>
          <pc:docMk/>
          <pc:sldMk cId="2875809389" sldId="3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A8E27-65DC-4122-8444-965E9006CD3E}" type="datetimeFigureOut">
              <a:t>28-5-2026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32C6DC-B435-40DA-984F-FE1625A0A5F1}" type="slidenum">
              <a:t>‹nr.›</a:t>
            </a:fld>
            <a:endParaRPr lang="nl-NL"/>
          </a:p>
        </p:txBody>
      </p:sp>
    </p:spTree>
    <p:extLst>
      <p:ext uri="{BB962C8B-B14F-4D97-AF65-F5344CB8AC3E}">
        <p14:creationId xmlns:p14="http://schemas.microsoft.com/office/powerpoint/2010/main" val="1502102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trainer heet iedereen welkom bij deze 2</a:t>
            </a:r>
            <a:r>
              <a:rPr lang="nl-NL" baseline="30000" dirty="0"/>
              <a:t>e</a:t>
            </a:r>
            <a:r>
              <a:rPr lang="nl-NL" dirty="0"/>
              <a:t> scholing (van 4 in totaal) van het PACE-NL Programma. Deze scholing duurt max. 2 uur.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619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B33A0-F601-7484-9FCF-C207F1AE2F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A1DC6E-82F7-E159-2D55-3582D273A97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707C5B-33AA-0EDB-0773-741994B7BC46}"/>
              </a:ext>
            </a:extLst>
          </p:cNvPr>
          <p:cNvSpPr>
            <a:spLocks noGrp="1"/>
          </p:cNvSpPr>
          <p:nvPr>
            <p:ph type="body" idx="1"/>
          </p:nvPr>
        </p:nvSpPr>
        <p:spPr/>
        <p:txBody>
          <a:bodyPr/>
          <a:lstStyle/>
          <a:p>
            <a:r>
              <a:rPr lang="nl-NL" dirty="0"/>
              <a:t>Bron: </a:t>
            </a:r>
            <a:r>
              <a:rPr lang="nl-NL" dirty="0" err="1"/>
              <a:t>Zieketrajecten</a:t>
            </a:r>
            <a:r>
              <a:rPr lang="nl-NL" dirty="0"/>
              <a:t> van Murray.</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dia zien. Laat de zorgmedewerkers (m.b.v. de quizvraag) nadenken bij welk ziektebeeld dit ziektetraject past.</a:t>
            </a:r>
          </a:p>
          <a:p>
            <a:endParaRPr lang="nl-NL" dirty="0"/>
          </a:p>
          <a:p>
            <a:r>
              <a:rPr lang="nl-NL" dirty="0"/>
              <a:t>Dit is een typisch ziektetraject </a:t>
            </a:r>
            <a:r>
              <a:rPr lang="nl-NL" i="0" dirty="0"/>
              <a:t>voor </a:t>
            </a:r>
            <a:r>
              <a:rPr lang="nl-NL" sz="1200" b="0" i="0" kern="1200" dirty="0">
                <a:solidFill>
                  <a:schemeClr val="tx1"/>
                </a:solidFill>
                <a:effectLst/>
                <a:latin typeface="+mn-lt"/>
                <a:ea typeface="+mn-ea"/>
                <a:cs typeface="+mn-cs"/>
              </a:rPr>
              <a:t>dementie en/of kwetsbaarheid: langdurig geleidelijke achteruitgang. Duurt soms wel tien jaar, meestal tussen de zes en acht jaar.</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Herkennen de zorgmedewerkers dit?</a:t>
            </a:r>
            <a:endParaRPr lang="nl-NL" dirty="0"/>
          </a:p>
        </p:txBody>
      </p:sp>
      <p:sp>
        <p:nvSpPr>
          <p:cNvPr id="4" name="Tijdelijke aanduiding voor dianummer 3">
            <a:extLst>
              <a:ext uri="{FF2B5EF4-FFF2-40B4-BE49-F238E27FC236}">
                <a16:creationId xmlns:a16="http://schemas.microsoft.com/office/drawing/2014/main" id="{D8CEF1DB-EAD0-C622-9B83-0F4DA63B9C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2050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8D2FF-56AD-F401-A395-851906FF0F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19C700-E7CE-88A7-7606-0AB93C6B2FC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D022404-2F99-AA45-D099-8493CBCABE5C}"/>
              </a:ext>
            </a:extLst>
          </p:cNvPr>
          <p:cNvSpPr>
            <a:spLocks noGrp="1"/>
          </p:cNvSpPr>
          <p:nvPr>
            <p:ph type="body" idx="1"/>
          </p:nvPr>
        </p:nvSpPr>
        <p:spPr/>
        <p:txBody>
          <a:bodyPr/>
          <a:lstStyle/>
          <a:p>
            <a:r>
              <a:rPr lang="nl-NL" dirty="0"/>
              <a:t>Bron: </a:t>
            </a:r>
            <a:r>
              <a:rPr lang="nl-NL" dirty="0" err="1"/>
              <a:t>Zieketrajecten</a:t>
            </a:r>
            <a:r>
              <a:rPr lang="nl-NL" dirty="0"/>
              <a:t> van Murray</a:t>
            </a:r>
          </a:p>
          <a:p>
            <a:endParaRPr lang="nl-NL" dirty="0"/>
          </a:p>
          <a:p>
            <a:r>
              <a:rPr lang="nl-NL" dirty="0"/>
              <a:t>Nu alle 3 de trajecten in 1 plaatje om de verschillende ziektetrajecten goed te kunnen vergelijken. Er is zelfs nog een vierde ziektetraject: die van </a:t>
            </a:r>
            <a:r>
              <a:rPr lang="nl-NL" dirty="0" err="1"/>
              <a:t>multimorbiditeit</a:t>
            </a:r>
            <a:r>
              <a:rPr lang="nl-NL" dirty="0"/>
              <a:t> (meerdere chronische ziekten tegelijk) – wat veel mensen in het verpleeghuis zullen hebben. Bijvoorbeeld een combinatie van kanker, COPD en hartfalen, plus onbegrepen bedrag en dementie. Die lijkt op het ziektetraject van ouderen en mensen met dementie (er is een geleidelijke achteruitgang te zien), maar verloopt nog wat grilliger. </a:t>
            </a:r>
          </a:p>
        </p:txBody>
      </p:sp>
      <p:sp>
        <p:nvSpPr>
          <p:cNvPr id="4" name="Tijdelijke aanduiding voor dianummer 3">
            <a:extLst>
              <a:ext uri="{FF2B5EF4-FFF2-40B4-BE49-F238E27FC236}">
                <a16:creationId xmlns:a16="http://schemas.microsoft.com/office/drawing/2014/main" id="{74F19C80-DD07-734A-5A12-7C51180926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1507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54220-9EFC-3207-AB88-BC1DC97A38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D2C301E-7DBB-85DB-A79F-C38AF0B7039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7D2EC99-2613-40AD-8563-8E2800DA59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t>In het PACE-NL programma wordt veel aandacht besteed aan het signaleren van de palliatieve fase. Deze fase is vaak al in gegaan op het moment dat een bewoner komt wonen in het verpleeghuis (zie ook stap 1 van het Zorgpad Palliatieve Zorg). Toch kan de gezondheidssituatie van deze bewoner nog redelijk stabiel zijn. Om de zorgmedewerkers te ondersteunen in het signaleren van achteruitgang is er een tweede signalering toegevoegd aan het model van palliatieve zorg. Dit betreft het signaleren van de verhoogde kwetsbaarheid van een bewoner. </a:t>
            </a:r>
            <a:r>
              <a:rPr kumimoji="0" lang="nl-NL" sz="1000" b="0" i="0" u="none" strike="noStrike" kern="1200" cap="none" spc="0" normalizeH="0" baseline="0" noProof="0" dirty="0">
                <a:ln>
                  <a:noFill/>
                </a:ln>
                <a:solidFill>
                  <a:prstClr val="black"/>
                </a:solidFill>
                <a:effectLst/>
                <a:uLnTx/>
                <a:uFillTx/>
                <a:latin typeface="Aptos" panose="02110004020202020204"/>
                <a:ea typeface="+mn-ea"/>
                <a:cs typeface="+mn-cs"/>
              </a:rPr>
              <a:t>In de fase van de verhoogde kwetsbaarheid wordt het bespreken van de (toekomstige) wensen, waarden en behoeften steeds relevanter.</a:t>
            </a:r>
          </a:p>
          <a:p>
            <a:endParaRPr lang="nl-NL" sz="1000" i="0" dirty="0"/>
          </a:p>
        </p:txBody>
      </p:sp>
      <p:sp>
        <p:nvSpPr>
          <p:cNvPr id="4" name="Tijdelijke aanduiding voor dianummer 3">
            <a:extLst>
              <a:ext uri="{FF2B5EF4-FFF2-40B4-BE49-F238E27FC236}">
                <a16:creationId xmlns:a16="http://schemas.microsoft.com/office/drawing/2014/main" id="{EA0A00B6-FAE8-87EB-54C7-404E566E4C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7967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verschillende ziektebeelden kunnen andere signalen voorkomen. </a:t>
            </a:r>
          </a:p>
          <a:p>
            <a:r>
              <a:rPr lang="nl-NL" dirty="0"/>
              <a:t>Bv. bij COPD: meer benauwdheid, zuurstof nodig</a:t>
            </a:r>
          </a:p>
          <a:p>
            <a:r>
              <a:rPr lang="nl-NL" dirty="0"/>
              <a:t>Bij dementie: slikproblemen, incontinentie neemt toe, communicatie daalt (klachten niet kunnen aangeven), valgevaar, toegenomen infecties</a:t>
            </a:r>
          </a:p>
          <a:p>
            <a:r>
              <a:rPr lang="nl-NL" dirty="0"/>
              <a:t>Bij Parkinson: valgevaar, slik- en spraakproblemen</a:t>
            </a:r>
          </a:p>
          <a:p>
            <a:endParaRPr lang="nl-NL" dirty="0"/>
          </a:p>
          <a:p>
            <a:r>
              <a:rPr lang="nl-NL" b="1" dirty="0" err="1"/>
              <a:t>Trainerprompt</a:t>
            </a:r>
            <a:r>
              <a:rPr lang="nl-NL" b="1" dirty="0"/>
              <a:t>: </a:t>
            </a:r>
            <a:r>
              <a:rPr lang="nl-NL" dirty="0"/>
              <a:t>Laat 1–2 deelnemers een signaal noemen dat zij vaak als eerste zien.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3836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8388-A48C-1C92-EB4A-0226D1C9F5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2F9AB4-6957-269D-4F03-E1820580BDA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4758515-C39E-D64D-B27D-9D8F1FE3C4F6}"/>
              </a:ext>
            </a:extLst>
          </p:cNvPr>
          <p:cNvSpPr>
            <a:spLocks noGrp="1"/>
          </p:cNvSpPr>
          <p:nvPr>
            <p:ph type="body" idx="1"/>
          </p:nvPr>
        </p:nvSpPr>
        <p:spPr/>
        <p:txBody>
          <a:bodyPr/>
          <a:lstStyle/>
          <a:p>
            <a:r>
              <a:rPr lang="nl-NL" dirty="0"/>
              <a:t>Bron: Kwaliteitskader palliatieve zorg (2017)</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Om de zorgmedewerkers te ondersteunen in het signaleren van achteruitgang is er een tweede signalering toegevoegd aan het model van palliatieve zorg. Dit betreft het signaleren van de verhoogde kwetsbaarheid van een bewoner. In de figuur hierboven is dat aangegeven met de blauwe pijl. De zorg richt zich dan voornamelijk op symptoomgerichte palliatie in plaats van de ziektegerichte palliatie.</a:t>
            </a:r>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nl-NL" dirty="0"/>
          </a:p>
          <a:p>
            <a:endParaRPr lang="nl-NL" dirty="0"/>
          </a:p>
        </p:txBody>
      </p:sp>
      <p:sp>
        <p:nvSpPr>
          <p:cNvPr id="4" name="Tijdelijke aanduiding voor dianummer 3">
            <a:extLst>
              <a:ext uri="{FF2B5EF4-FFF2-40B4-BE49-F238E27FC236}">
                <a16:creationId xmlns:a16="http://schemas.microsoft.com/office/drawing/2014/main" id="{2890DFD2-5A3F-4F66-A3CC-0057C0C426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6965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19D31-4888-468A-49AD-E18377C4249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87D993-12C4-BA0F-83FD-50F2572C3D0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921E0E6-CEF0-5695-2979-861983387EF9}"/>
              </a:ext>
            </a:extLst>
          </p:cNvPr>
          <p:cNvSpPr>
            <a:spLocks noGrp="1"/>
          </p:cNvSpPr>
          <p:nvPr>
            <p:ph type="body" idx="1"/>
          </p:nvPr>
        </p:nvSpPr>
        <p:spPr/>
        <p:txBody>
          <a:bodyPr/>
          <a:lstStyle/>
          <a:p>
            <a:r>
              <a:rPr lang="nl-NL" dirty="0"/>
              <a:t>Signaleren van verhoogde kwetsbaarheid: hoe doe je dat?</a:t>
            </a:r>
          </a:p>
          <a:p>
            <a:endParaRPr lang="nl-NL" dirty="0"/>
          </a:p>
          <a:p>
            <a:r>
              <a:rPr lang="nl-NL" dirty="0"/>
              <a:t>Bij blokje 1: Neem je professionele onderbuikgevoel serieus. Verhoogde kwetsbaarheid signaleren komt dus voor een groot deel voort uit wat jij als verzorgende observeert en signaleert. Ook andere disciplines zoals de fysiotherapeut of ergotherapeut (maar denk ook aan welzijnsmedewerkers, vrijwilligers, huishouding) hebben een rol bij signaleren en markeren van verhoogde kwetsbaarheid. SAMEN!</a:t>
            </a:r>
            <a:endParaRPr lang="nl-NL" dirty="0">
              <a:ea typeface="Calibri"/>
              <a:cs typeface="Calibri"/>
            </a:endParaRP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 blokje 3: keuze voor beoordelingsinstrument moet al gemaakt zijn door organisatie (en geïmplementeerd in ECD). </a:t>
            </a:r>
            <a:r>
              <a:rPr lang="nl-NL" sz="1200" b="0" i="0" u="none" kern="1200" dirty="0">
                <a:solidFill>
                  <a:schemeClr val="tx1"/>
                </a:solidFill>
                <a:effectLst/>
                <a:latin typeface="+mn-lt"/>
                <a:ea typeface="+mn-ea"/>
                <a:cs typeface="+mn-cs"/>
              </a:rPr>
              <a:t>Instrumenten om kwetsbaarheid en achteruitgang</a:t>
            </a:r>
            <a:r>
              <a:rPr lang="nl-NL" sz="1200" kern="1200" dirty="0">
                <a:solidFill>
                  <a:schemeClr val="tx1"/>
                </a:solidFill>
                <a:effectLst/>
                <a:latin typeface="+mn-lt"/>
                <a:ea typeface="+mn-ea"/>
                <a:cs typeface="+mn-cs"/>
              </a:rPr>
              <a:t> te beoordelen en te monitoren zijn bijvoorbeeld </a:t>
            </a:r>
            <a:r>
              <a:rPr lang="nl-NL" sz="1200" u="none" kern="1200" dirty="0">
                <a:solidFill>
                  <a:schemeClr val="tx1"/>
                </a:solidFill>
                <a:effectLst/>
                <a:latin typeface="+mn-lt"/>
                <a:ea typeface="+mn-ea"/>
                <a:cs typeface="+mn-cs"/>
              </a:rPr>
              <a:t>het Utrecht Symptoom Dagboek (USD, bijv. de </a:t>
            </a:r>
            <a:r>
              <a:rPr lang="nl-NL" sz="1200" b="0" i="0" u="none" kern="1200" dirty="0">
                <a:solidFill>
                  <a:schemeClr val="tx1"/>
                </a:solidFill>
                <a:effectLst/>
                <a:latin typeface="+mn-lt"/>
                <a:ea typeface="+mn-ea"/>
                <a:cs typeface="+mn-cs"/>
              </a:rPr>
              <a:t>USD-4</a:t>
            </a:r>
            <a:r>
              <a:rPr lang="nl-NL" sz="1200" u="none" kern="1200" dirty="0">
                <a:solidFill>
                  <a:schemeClr val="tx1"/>
                </a:solidFill>
                <a:effectLst/>
                <a:latin typeface="+mn-lt"/>
                <a:ea typeface="+mn-ea"/>
                <a:cs typeface="+mn-cs"/>
              </a:rPr>
              <a:t>), of de </a:t>
            </a:r>
            <a:r>
              <a:rPr lang="nl-NL" sz="1200" b="0" i="0" u="none" kern="1200" dirty="0">
                <a:solidFill>
                  <a:schemeClr val="tx1"/>
                </a:solidFill>
                <a:effectLst/>
                <a:latin typeface="+mn-lt"/>
                <a:ea typeface="+mn-ea"/>
                <a:cs typeface="+mn-cs"/>
              </a:rPr>
              <a:t>CHESS</a:t>
            </a:r>
            <a:r>
              <a:rPr lang="nl-NL" sz="1200" u="none" kern="1200" dirty="0">
                <a:solidFill>
                  <a:schemeClr val="tx1"/>
                </a:solidFill>
                <a:effectLst/>
                <a:latin typeface="+mn-lt"/>
                <a:ea typeface="+mn-ea"/>
                <a:cs typeface="+mn-cs"/>
              </a:rPr>
              <a:t> (Changes in Health, End-stage </a:t>
            </a:r>
            <a:r>
              <a:rPr lang="nl-NL" sz="1200" u="none" kern="1200" dirty="0" err="1">
                <a:solidFill>
                  <a:schemeClr val="tx1"/>
                </a:solidFill>
                <a:effectLst/>
                <a:latin typeface="+mn-lt"/>
                <a:ea typeface="+mn-ea"/>
                <a:cs typeface="+mn-cs"/>
              </a:rPr>
              <a:t>disease</a:t>
            </a:r>
            <a:r>
              <a:rPr lang="nl-NL" sz="1200" u="none" kern="1200" dirty="0">
                <a:solidFill>
                  <a:schemeClr val="tx1"/>
                </a:solidFill>
                <a:effectLst/>
                <a:latin typeface="+mn-lt"/>
                <a:ea typeface="+mn-ea"/>
                <a:cs typeface="+mn-cs"/>
              </a:rPr>
              <a:t>, </a:t>
            </a:r>
            <a:r>
              <a:rPr lang="nl-NL" sz="1200" u="none" kern="1200" dirty="0" err="1">
                <a:solidFill>
                  <a:schemeClr val="tx1"/>
                </a:solidFill>
                <a:effectLst/>
                <a:latin typeface="+mn-lt"/>
                <a:ea typeface="+mn-ea"/>
                <a:cs typeface="+mn-cs"/>
              </a:rPr>
              <a:t>Signs</a:t>
            </a:r>
            <a:r>
              <a:rPr lang="nl-NL" sz="1200" u="none" kern="1200" dirty="0">
                <a:solidFill>
                  <a:schemeClr val="tx1"/>
                </a:solidFill>
                <a:effectLst/>
                <a:latin typeface="+mn-lt"/>
                <a:ea typeface="+mn-ea"/>
                <a:cs typeface="+mn-cs"/>
              </a:rPr>
              <a:t> </a:t>
            </a:r>
            <a:r>
              <a:rPr lang="nl-NL" sz="1200" u="none" kern="1200" dirty="0" err="1">
                <a:solidFill>
                  <a:schemeClr val="tx1"/>
                </a:solidFill>
                <a:effectLst/>
                <a:latin typeface="+mn-lt"/>
                <a:ea typeface="+mn-ea"/>
                <a:cs typeface="+mn-cs"/>
              </a:rPr>
              <a:t>and</a:t>
            </a:r>
            <a:r>
              <a:rPr lang="nl-NL" sz="1200" u="none" kern="1200" dirty="0">
                <a:solidFill>
                  <a:schemeClr val="tx1"/>
                </a:solidFill>
                <a:effectLst/>
                <a:latin typeface="+mn-lt"/>
                <a:ea typeface="+mn-ea"/>
                <a:cs typeface="+mn-cs"/>
              </a:rPr>
              <a:t> </a:t>
            </a:r>
            <a:r>
              <a:rPr lang="nl-NL" sz="1200" u="none" kern="1200" dirty="0" err="1">
                <a:solidFill>
                  <a:schemeClr val="tx1"/>
                </a:solidFill>
                <a:effectLst/>
                <a:latin typeface="+mn-lt"/>
                <a:ea typeface="+mn-ea"/>
                <a:cs typeface="+mn-cs"/>
              </a:rPr>
              <a:t>Symptoms</a:t>
            </a:r>
            <a:r>
              <a:rPr lang="nl-NL" sz="1200" u="none" kern="1200" dirty="0">
                <a:solidFill>
                  <a:schemeClr val="tx1"/>
                </a:solidFill>
                <a:effectLst/>
                <a:latin typeface="+mn-lt"/>
                <a:ea typeface="+mn-ea"/>
                <a:cs typeface="+mn-cs"/>
              </a:rPr>
              <a:t>)-schaal.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Voeg een dia over het gekozen beoordelingsinstrument toe. Of print het beoordelingsinstrument uit, deel het en bespreek hoe het instrument gebruikt moet worden.</a:t>
            </a:r>
          </a:p>
          <a:p>
            <a:endParaRPr lang="nl-NL" dirty="0"/>
          </a:p>
          <a:p>
            <a:r>
              <a:rPr lang="nl-NL" dirty="0"/>
              <a:t>Instrumenten zijn ondersteunend, niet leidend. Je gebruikt ze wanneer het helpt om:</a:t>
            </a:r>
            <a:br>
              <a:rPr lang="nl-NL" dirty="0"/>
            </a:br>
            <a:r>
              <a:rPr lang="nl-NL" dirty="0"/>
              <a:t>(a) signalen te onderbouwen voor bespreking,</a:t>
            </a:r>
            <a:br>
              <a:rPr lang="nl-NL" dirty="0"/>
            </a:br>
            <a:r>
              <a:rPr lang="nl-NL" dirty="0"/>
              <a:t>(b) huidige situatie + trends te volgen,</a:t>
            </a:r>
            <a:br>
              <a:rPr lang="nl-NL" dirty="0"/>
            </a:br>
            <a:r>
              <a:rPr lang="nl-NL" dirty="0"/>
              <a:t>(c) symptoomlast en effect van interventies eenduidig te volgen.</a:t>
            </a:r>
            <a:br>
              <a:rPr lang="nl-NL" dirty="0"/>
            </a:br>
            <a:r>
              <a:rPr lang="nl-NL" dirty="0"/>
              <a:t>Kies bij voorkeur één instrument passend bij het doel (bijv. USD/pijnobservatie).</a:t>
            </a:r>
            <a:br>
              <a:rPr lang="nl-NL" dirty="0"/>
            </a:br>
            <a:r>
              <a:rPr lang="nl-NL" dirty="0"/>
              <a:t>Voorkom “alles meten”, het moet de zorg helpen, niet verzwaren.</a:t>
            </a:r>
          </a:p>
        </p:txBody>
      </p:sp>
      <p:sp>
        <p:nvSpPr>
          <p:cNvPr id="4" name="Tijdelijke aanduiding voor dianummer 3">
            <a:extLst>
              <a:ext uri="{FF2B5EF4-FFF2-40B4-BE49-F238E27FC236}">
                <a16:creationId xmlns:a16="http://schemas.microsoft.com/office/drawing/2014/main" id="{80080FD1-0A08-6C3D-D823-288B30EBB9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9666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2B9AC-5197-41B5-4B8A-B33127C71B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24097EB-9405-4458-2C67-0F63CA68C1E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36128E9-E322-9D2F-263C-2471536ED7EE}"/>
              </a:ext>
            </a:extLst>
          </p:cNvPr>
          <p:cNvSpPr>
            <a:spLocks noGrp="1"/>
          </p:cNvSpPr>
          <p:nvPr>
            <p:ph type="body" idx="1"/>
          </p:nvPr>
        </p:nvSpPr>
        <p:spPr/>
        <p:txBody>
          <a:bodyPr/>
          <a:lstStyle/>
          <a:p>
            <a:r>
              <a:rPr lang="nl-NL" sz="1000" b="1" i="0" kern="1200" dirty="0">
                <a:solidFill>
                  <a:schemeClr val="tx1"/>
                </a:solidFill>
                <a:effectLst/>
                <a:latin typeface="+mn-lt"/>
                <a:ea typeface="+mn-ea"/>
                <a:cs typeface="+mn-cs"/>
              </a:rPr>
              <a:t>De dubbele surprise question</a:t>
            </a:r>
          </a:p>
          <a:p>
            <a:r>
              <a:rPr lang="nl-NL" sz="1000" b="0" i="0" kern="1200" dirty="0">
                <a:solidFill>
                  <a:schemeClr val="tx1"/>
                </a:solidFill>
                <a:effectLst/>
                <a:latin typeface="+mn-lt"/>
                <a:ea typeface="+mn-ea"/>
                <a:cs typeface="+mn-cs"/>
              </a:rPr>
              <a:t>Zou het u verbazen wanneer deze patiënt binnen een jaar komt te overlijden?</a:t>
            </a:r>
          </a:p>
          <a:p>
            <a:r>
              <a:rPr lang="nl-NL" sz="1000" b="0" i="0" kern="1200" dirty="0">
                <a:solidFill>
                  <a:schemeClr val="tx1"/>
                </a:solidFill>
                <a:effectLst/>
                <a:latin typeface="+mn-lt"/>
                <a:ea typeface="+mn-ea"/>
                <a:cs typeface="+mn-cs"/>
              </a:rPr>
              <a:t>Zou het u verbazen wanneer deze patiënt over een jaar nog leeft? </a:t>
            </a:r>
          </a:p>
          <a:p>
            <a:r>
              <a:rPr lang="nl-NL" sz="1000" b="0" i="0" kern="1200" dirty="0">
                <a:solidFill>
                  <a:schemeClr val="tx1"/>
                </a:solidFill>
                <a:effectLst/>
                <a:latin typeface="+mn-lt"/>
                <a:ea typeface="+mn-ea"/>
                <a:cs typeface="+mn-cs"/>
              </a:rPr>
              <a:t>‘Verhoogde kwetsbaarheid’ bij : Antwoord vraag 1 ‘Nee’, antwoord vraag 2 ‘Ja’.</a:t>
            </a:r>
          </a:p>
          <a:p>
            <a:endParaRPr lang="nl-NL" sz="1000" i="0" dirty="0"/>
          </a:p>
        </p:txBody>
      </p:sp>
      <p:sp>
        <p:nvSpPr>
          <p:cNvPr id="4" name="Tijdelijke aanduiding voor dianummer 3">
            <a:extLst>
              <a:ext uri="{FF2B5EF4-FFF2-40B4-BE49-F238E27FC236}">
                <a16:creationId xmlns:a16="http://schemas.microsoft.com/office/drawing/2014/main" id="{A00F45B9-1908-B5BF-43A0-3703BD8362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9149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Proces</a:t>
            </a:r>
            <a:r>
              <a:rPr lang="en-US" dirty="0"/>
              <a:t> </a:t>
            </a:r>
            <a:r>
              <a:rPr lang="en-US" dirty="0" err="1"/>
              <a:t>bij</a:t>
            </a:r>
            <a:r>
              <a:rPr lang="en-US" dirty="0"/>
              <a:t> </a:t>
            </a:r>
            <a:r>
              <a:rPr lang="en-US" dirty="0" err="1"/>
              <a:t>verhoogde</a:t>
            </a:r>
            <a:r>
              <a:rPr lang="en-US" dirty="0"/>
              <a:t> </a:t>
            </a:r>
            <a:r>
              <a:rPr lang="en-US" dirty="0" err="1"/>
              <a:t>kwetsbaarheid</a:t>
            </a:r>
            <a:endParaRPr lang="en-US" dirty="0"/>
          </a:p>
          <a:p>
            <a:r>
              <a:rPr lang="en-US" dirty="0"/>
              <a:t>1. </a:t>
            </a:r>
            <a:r>
              <a:rPr lang="en-US" dirty="0" err="1"/>
              <a:t>Signalering</a:t>
            </a:r>
            <a:r>
              <a:rPr lang="en-US" dirty="0"/>
              <a:t> van </a:t>
            </a:r>
            <a:r>
              <a:rPr lang="en-US" dirty="0" err="1"/>
              <a:t>achteruitgang</a:t>
            </a:r>
            <a:endParaRPr lang="en-US" dirty="0"/>
          </a:p>
          <a:p>
            <a:r>
              <a:rPr lang="en-US" dirty="0" err="1"/>
              <a:t>Iedereen</a:t>
            </a:r>
            <a:r>
              <a:rPr lang="en-US" dirty="0"/>
              <a:t> </a:t>
            </a:r>
            <a:r>
              <a:rPr lang="en-US" dirty="0" err="1"/>
              <a:t>kan</a:t>
            </a:r>
            <a:r>
              <a:rPr lang="en-US" dirty="0"/>
              <a:t> </a:t>
            </a:r>
            <a:r>
              <a:rPr lang="en-US" dirty="0" err="1"/>
              <a:t>achteruitgang</a:t>
            </a:r>
            <a:r>
              <a:rPr lang="en-US" dirty="0"/>
              <a:t> </a:t>
            </a:r>
            <a:r>
              <a:rPr lang="en-US" dirty="0" err="1"/>
              <a:t>signaleren</a:t>
            </a:r>
            <a:r>
              <a:rPr lang="en-US" dirty="0"/>
              <a:t>.</a:t>
            </a:r>
          </a:p>
          <a:p>
            <a:r>
              <a:rPr lang="en-US" dirty="0" err="1"/>
              <a:t>Betrokkenen</a:t>
            </a:r>
            <a:r>
              <a:rPr lang="en-US" dirty="0"/>
              <a:t>:</a:t>
            </a:r>
          </a:p>
          <a:p>
            <a:r>
              <a:rPr lang="en-US" dirty="0" err="1"/>
              <a:t>Bewoner</a:t>
            </a:r>
            <a:r>
              <a:rPr lang="en-US" dirty="0"/>
              <a:t>, </a:t>
            </a:r>
            <a:r>
              <a:rPr lang="en-US" dirty="0" err="1"/>
              <a:t>familie</a:t>
            </a:r>
            <a:r>
              <a:rPr lang="en-US" dirty="0"/>
              <a:t>, </a:t>
            </a:r>
            <a:r>
              <a:rPr lang="en-US" dirty="0" err="1"/>
              <a:t>zorgmedewerkers</a:t>
            </a:r>
            <a:r>
              <a:rPr lang="en-US" dirty="0"/>
              <a:t>, arts, </a:t>
            </a:r>
            <a:r>
              <a:rPr lang="en-US" dirty="0" err="1"/>
              <a:t>paramedici</a:t>
            </a:r>
            <a:r>
              <a:rPr lang="en-US" dirty="0"/>
              <a:t> </a:t>
            </a:r>
            <a:r>
              <a:rPr lang="en-US" dirty="0" err="1"/>
              <a:t>en</a:t>
            </a:r>
            <a:r>
              <a:rPr lang="en-US" dirty="0"/>
              <a:t> </a:t>
            </a:r>
            <a:r>
              <a:rPr lang="en-US" dirty="0" err="1"/>
              <a:t>huishoudelijke</a:t>
            </a:r>
            <a:r>
              <a:rPr lang="en-US" dirty="0"/>
              <a:t> </a:t>
            </a:r>
            <a:r>
              <a:rPr lang="en-US" dirty="0" err="1"/>
              <a:t>dienst</a:t>
            </a:r>
            <a:r>
              <a:rPr lang="en-US" dirty="0"/>
              <a:t>.</a:t>
            </a:r>
            <a:br>
              <a:rPr lang="en-US" dirty="0">
                <a:cs typeface="+mn-lt"/>
              </a:rPr>
            </a:br>
            <a:endParaRPr lang="en-US" dirty="0"/>
          </a:p>
          <a:p>
            <a:r>
              <a:rPr lang="en-US" dirty="0"/>
              <a:t>2. </a:t>
            </a:r>
            <a:r>
              <a:rPr lang="en-US" dirty="0" err="1"/>
              <a:t>Afstemmen</a:t>
            </a:r>
            <a:endParaRPr lang="en-US" dirty="0"/>
          </a:p>
          <a:p>
            <a:r>
              <a:rPr lang="en-US" dirty="0"/>
              <a:t>Om </a:t>
            </a:r>
            <a:r>
              <a:rPr lang="en-US" dirty="0" err="1"/>
              <a:t>ervoor</a:t>
            </a:r>
            <a:r>
              <a:rPr lang="en-US" dirty="0"/>
              <a:t> </a:t>
            </a:r>
            <a:r>
              <a:rPr lang="en-US" dirty="0" err="1"/>
              <a:t>te</a:t>
            </a:r>
            <a:r>
              <a:rPr lang="en-US" dirty="0"/>
              <a:t> </a:t>
            </a:r>
            <a:r>
              <a:rPr lang="en-US" dirty="0" err="1"/>
              <a:t>zorgen</a:t>
            </a:r>
            <a:r>
              <a:rPr lang="en-US" dirty="0"/>
              <a:t> </a:t>
            </a:r>
            <a:r>
              <a:rPr lang="en-US" dirty="0" err="1"/>
              <a:t>dat</a:t>
            </a:r>
            <a:r>
              <a:rPr lang="en-US" dirty="0"/>
              <a:t> de </a:t>
            </a:r>
            <a:r>
              <a:rPr lang="en-US" dirty="0" err="1"/>
              <a:t>juiste</a:t>
            </a:r>
            <a:r>
              <a:rPr lang="en-US" dirty="0"/>
              <a:t> </a:t>
            </a:r>
            <a:r>
              <a:rPr lang="en-US" dirty="0" err="1"/>
              <a:t>acties</a:t>
            </a:r>
            <a:r>
              <a:rPr lang="en-US" dirty="0"/>
              <a:t> in gang </a:t>
            </a:r>
            <a:r>
              <a:rPr lang="en-US" dirty="0" err="1"/>
              <a:t>worden</a:t>
            </a:r>
            <a:r>
              <a:rPr lang="en-US" dirty="0"/>
              <a:t> </a:t>
            </a:r>
            <a:r>
              <a:rPr lang="en-US" dirty="0" err="1"/>
              <a:t>gezet</a:t>
            </a:r>
            <a:r>
              <a:rPr lang="en-US" dirty="0"/>
              <a:t>, </a:t>
            </a:r>
            <a:r>
              <a:rPr lang="en-US" dirty="0" err="1"/>
              <a:t>vindt</a:t>
            </a:r>
            <a:r>
              <a:rPr lang="en-US" dirty="0"/>
              <a:t> </a:t>
            </a:r>
            <a:r>
              <a:rPr lang="en-US" dirty="0" err="1"/>
              <a:t>afstemming</a:t>
            </a:r>
            <a:r>
              <a:rPr lang="en-US" dirty="0"/>
              <a:t> </a:t>
            </a:r>
            <a:r>
              <a:rPr lang="en-US" dirty="0" err="1"/>
              <a:t>plaats</a:t>
            </a:r>
            <a:r>
              <a:rPr lang="en-US" dirty="0"/>
              <a:t>.</a:t>
            </a:r>
          </a:p>
          <a:p>
            <a:r>
              <a:rPr lang="en-US" dirty="0" err="1"/>
              <a:t>Voorbeeld</a:t>
            </a:r>
            <a:r>
              <a:rPr lang="en-US" dirty="0"/>
              <a:t>:</a:t>
            </a:r>
          </a:p>
          <a:p>
            <a:r>
              <a:rPr lang="en-US" dirty="0"/>
              <a:t>De </a:t>
            </a:r>
            <a:r>
              <a:rPr lang="en-US" dirty="0" err="1"/>
              <a:t>huishoudelijke</a:t>
            </a:r>
            <a:r>
              <a:rPr lang="en-US" dirty="0"/>
              <a:t> </a:t>
            </a:r>
            <a:r>
              <a:rPr lang="en-US" dirty="0" err="1"/>
              <a:t>dienst</a:t>
            </a:r>
            <a:r>
              <a:rPr lang="en-US" dirty="0"/>
              <a:t> </a:t>
            </a:r>
            <a:r>
              <a:rPr lang="en-US" dirty="0" err="1"/>
              <a:t>merkt</a:t>
            </a:r>
            <a:r>
              <a:rPr lang="en-US" dirty="0"/>
              <a:t> op </a:t>
            </a:r>
            <a:r>
              <a:rPr lang="en-US" dirty="0" err="1"/>
              <a:t>dat</a:t>
            </a:r>
            <a:r>
              <a:rPr lang="en-US" dirty="0"/>
              <a:t> </a:t>
            </a:r>
            <a:r>
              <a:rPr lang="en-US" dirty="0" err="1"/>
              <a:t>een</a:t>
            </a:r>
            <a:r>
              <a:rPr lang="en-US" dirty="0"/>
              <a:t> </a:t>
            </a:r>
            <a:r>
              <a:rPr lang="en-US" dirty="0" err="1"/>
              <a:t>bewoner</a:t>
            </a:r>
            <a:r>
              <a:rPr lang="en-US" dirty="0"/>
              <a:t> </a:t>
            </a:r>
            <a:r>
              <a:rPr lang="en-US" dirty="0" err="1"/>
              <a:t>wankel</a:t>
            </a:r>
            <a:r>
              <a:rPr lang="en-US" dirty="0"/>
              <a:t> </a:t>
            </a:r>
            <a:r>
              <a:rPr lang="en-US" dirty="0" err="1"/>
              <a:t>loopt</a:t>
            </a:r>
            <a:r>
              <a:rPr lang="en-US" dirty="0"/>
              <a:t> </a:t>
            </a:r>
            <a:r>
              <a:rPr lang="en-US" dirty="0" err="1"/>
              <a:t>en</a:t>
            </a:r>
            <a:r>
              <a:rPr lang="en-US" dirty="0"/>
              <a:t> erg </a:t>
            </a:r>
            <a:r>
              <a:rPr lang="en-US" dirty="0" err="1"/>
              <a:t>moe</a:t>
            </a:r>
            <a:r>
              <a:rPr lang="en-US" dirty="0"/>
              <a:t> is. De </a:t>
            </a:r>
            <a:r>
              <a:rPr lang="en-US" dirty="0" err="1"/>
              <a:t>medewerker</a:t>
            </a:r>
            <a:r>
              <a:rPr lang="en-US" dirty="0"/>
              <a:t> </a:t>
            </a:r>
            <a:r>
              <a:rPr lang="en-US" dirty="0" err="1"/>
              <a:t>bespreekt</a:t>
            </a:r>
            <a:r>
              <a:rPr lang="en-US" dirty="0"/>
              <a:t> </a:t>
            </a:r>
            <a:r>
              <a:rPr lang="en-US" dirty="0" err="1"/>
              <a:t>dit</a:t>
            </a:r>
            <a:r>
              <a:rPr lang="en-US" dirty="0"/>
              <a:t> direct met de </a:t>
            </a:r>
            <a:r>
              <a:rPr lang="en-US" dirty="0" err="1"/>
              <a:t>dienstdoende</a:t>
            </a:r>
            <a:r>
              <a:rPr lang="en-US" dirty="0"/>
              <a:t> </a:t>
            </a:r>
            <a:r>
              <a:rPr lang="en-US" dirty="0" err="1"/>
              <a:t>zorgmedewerker</a:t>
            </a:r>
            <a:r>
              <a:rPr lang="en-US" dirty="0"/>
              <a:t>. </a:t>
            </a:r>
            <a:r>
              <a:rPr lang="en-US" dirty="0" err="1"/>
              <a:t>Deze</a:t>
            </a:r>
            <a:r>
              <a:rPr lang="en-US" dirty="0"/>
              <a:t> </a:t>
            </a:r>
            <a:r>
              <a:rPr lang="en-US" dirty="0" err="1"/>
              <a:t>zorgmedewerker</a:t>
            </a:r>
            <a:r>
              <a:rPr lang="en-US" dirty="0"/>
              <a:t> </a:t>
            </a:r>
            <a:r>
              <a:rPr lang="en-US" dirty="0" err="1"/>
              <a:t>beoordeelt</a:t>
            </a:r>
            <a:r>
              <a:rPr lang="en-US" dirty="0"/>
              <a:t> de </a:t>
            </a:r>
            <a:r>
              <a:rPr lang="en-US" dirty="0" err="1"/>
              <a:t>situatie</a:t>
            </a:r>
            <a:r>
              <a:rPr lang="en-US" dirty="0"/>
              <a:t> </a:t>
            </a:r>
            <a:r>
              <a:rPr lang="en-US" dirty="0" err="1"/>
              <a:t>en</a:t>
            </a:r>
            <a:r>
              <a:rPr lang="en-US" dirty="0"/>
              <a:t> </a:t>
            </a:r>
            <a:r>
              <a:rPr lang="en-US" dirty="0" err="1"/>
              <a:t>beslist</a:t>
            </a:r>
            <a:r>
              <a:rPr lang="en-US" dirty="0"/>
              <a:t> of de </a:t>
            </a:r>
            <a:r>
              <a:rPr lang="en-US" dirty="0" err="1"/>
              <a:t>signalering</a:t>
            </a:r>
            <a:r>
              <a:rPr lang="en-US" dirty="0"/>
              <a:t> </a:t>
            </a:r>
            <a:r>
              <a:rPr lang="en-US" dirty="0" err="1"/>
              <a:t>wordt</a:t>
            </a:r>
            <a:r>
              <a:rPr lang="en-US" dirty="0"/>
              <a:t> </a:t>
            </a:r>
            <a:r>
              <a:rPr lang="en-US" dirty="0" err="1"/>
              <a:t>doorgezet</a:t>
            </a:r>
            <a:r>
              <a:rPr lang="en-US" dirty="0"/>
              <a:t> </a:t>
            </a:r>
            <a:r>
              <a:rPr lang="en-US" dirty="0" err="1"/>
              <a:t>naar</a:t>
            </a:r>
            <a:r>
              <a:rPr lang="en-US" dirty="0"/>
              <a:t> de arts. De </a:t>
            </a:r>
            <a:r>
              <a:rPr lang="en-US" dirty="0" err="1"/>
              <a:t>signalering</a:t>
            </a:r>
            <a:r>
              <a:rPr lang="en-US" dirty="0"/>
              <a:t> </a:t>
            </a:r>
            <a:r>
              <a:rPr lang="en-US" dirty="0" err="1"/>
              <a:t>wordt</a:t>
            </a:r>
            <a:r>
              <a:rPr lang="en-US" dirty="0"/>
              <a:t> </a:t>
            </a:r>
            <a:r>
              <a:rPr lang="en-US" dirty="0" err="1"/>
              <a:t>geagendeerd</a:t>
            </a:r>
            <a:r>
              <a:rPr lang="en-US" dirty="0"/>
              <a:t> </a:t>
            </a:r>
            <a:r>
              <a:rPr lang="en-US" dirty="0" err="1"/>
              <a:t>voor</a:t>
            </a:r>
            <a:r>
              <a:rPr lang="en-US" dirty="0"/>
              <a:t> de </a:t>
            </a:r>
            <a:r>
              <a:rPr lang="en-US" dirty="0" err="1"/>
              <a:t>artsenvisite</a:t>
            </a:r>
            <a:r>
              <a:rPr lang="en-US" dirty="0"/>
              <a:t> </a:t>
            </a:r>
            <a:r>
              <a:rPr lang="en-US" dirty="0" err="1"/>
              <a:t>en</a:t>
            </a:r>
            <a:r>
              <a:rPr lang="en-US" dirty="0"/>
              <a:t> </a:t>
            </a:r>
            <a:r>
              <a:rPr lang="en-US" dirty="0" err="1"/>
              <a:t>kan</a:t>
            </a:r>
            <a:r>
              <a:rPr lang="en-US" dirty="0"/>
              <a:t> </a:t>
            </a:r>
            <a:r>
              <a:rPr lang="en-US" dirty="0" err="1"/>
              <a:t>eventueel</a:t>
            </a:r>
            <a:r>
              <a:rPr lang="en-US" dirty="0"/>
              <a:t> </a:t>
            </a:r>
            <a:r>
              <a:rPr lang="en-US" dirty="0" err="1"/>
              <a:t>worden</a:t>
            </a:r>
            <a:r>
              <a:rPr lang="en-US" dirty="0"/>
              <a:t> </a:t>
            </a:r>
            <a:r>
              <a:rPr lang="en-US" dirty="0" err="1"/>
              <a:t>onderbouwd</a:t>
            </a:r>
            <a:r>
              <a:rPr lang="en-US" dirty="0"/>
              <a:t> met </a:t>
            </a:r>
            <a:r>
              <a:rPr lang="en-US" dirty="0" err="1"/>
              <a:t>meetinstrumenten</a:t>
            </a:r>
            <a:r>
              <a:rPr lang="en-US" dirty="0"/>
              <a:t>. De arts </a:t>
            </a:r>
            <a:r>
              <a:rPr lang="en-US" dirty="0" err="1"/>
              <a:t>kan</a:t>
            </a:r>
            <a:r>
              <a:rPr lang="en-US" dirty="0"/>
              <a:t> er </a:t>
            </a:r>
            <a:r>
              <a:rPr lang="en-US" dirty="0" err="1"/>
              <a:t>vervolgens</a:t>
            </a:r>
            <a:r>
              <a:rPr lang="en-US" dirty="0"/>
              <a:t> </a:t>
            </a:r>
            <a:r>
              <a:rPr lang="en-US" dirty="0" err="1"/>
              <a:t>voor</a:t>
            </a:r>
            <a:r>
              <a:rPr lang="en-US" dirty="0"/>
              <a:t> </a:t>
            </a:r>
            <a:r>
              <a:rPr lang="en-US" dirty="0" err="1"/>
              <a:t>kiezen</a:t>
            </a:r>
            <a:r>
              <a:rPr lang="en-US" dirty="0"/>
              <a:t> om de </a:t>
            </a:r>
            <a:r>
              <a:rPr lang="en-US" dirty="0" err="1"/>
              <a:t>bewoner</a:t>
            </a:r>
            <a:r>
              <a:rPr lang="en-US" dirty="0"/>
              <a:t> </a:t>
            </a:r>
            <a:r>
              <a:rPr lang="en-US" dirty="0" err="1"/>
              <a:t>vanwege</a:t>
            </a:r>
            <a:r>
              <a:rPr lang="en-US" dirty="0"/>
              <a:t> de </a:t>
            </a:r>
            <a:r>
              <a:rPr lang="en-US" dirty="0" err="1"/>
              <a:t>achteruitgang</a:t>
            </a:r>
            <a:r>
              <a:rPr lang="en-US" dirty="0"/>
              <a:t> </a:t>
            </a:r>
            <a:r>
              <a:rPr lang="en-US" dirty="0" err="1"/>
              <a:t>ook</a:t>
            </a:r>
            <a:r>
              <a:rPr lang="en-US" dirty="0"/>
              <a:t> in het MDO </a:t>
            </a:r>
            <a:r>
              <a:rPr lang="en-US" dirty="0" err="1"/>
              <a:t>te</a:t>
            </a:r>
            <a:r>
              <a:rPr lang="en-US" dirty="0"/>
              <a:t> </a:t>
            </a:r>
            <a:r>
              <a:rPr lang="en-US" dirty="0" err="1"/>
              <a:t>bespreken</a:t>
            </a:r>
            <a:r>
              <a:rPr lang="en-US" dirty="0"/>
              <a:t>.</a:t>
            </a:r>
            <a:br>
              <a:rPr lang="en-US" dirty="0">
                <a:cs typeface="+mn-lt"/>
              </a:rPr>
            </a:br>
            <a:endParaRPr lang="en-US" dirty="0"/>
          </a:p>
          <a:p>
            <a:r>
              <a:rPr lang="en-US" dirty="0"/>
              <a:t>3. </a:t>
            </a:r>
            <a:r>
              <a:rPr lang="en-US" dirty="0" err="1"/>
              <a:t>Artsenvisite</a:t>
            </a:r>
            <a:r>
              <a:rPr lang="en-US" dirty="0"/>
              <a:t> of MDO</a:t>
            </a:r>
          </a:p>
          <a:p>
            <a:r>
              <a:rPr lang="en-US" dirty="0"/>
              <a:t>De </a:t>
            </a:r>
            <a:r>
              <a:rPr lang="en-US" dirty="0" err="1"/>
              <a:t>achteruitgang</a:t>
            </a:r>
            <a:r>
              <a:rPr lang="en-US" dirty="0"/>
              <a:t> </a:t>
            </a:r>
            <a:r>
              <a:rPr lang="en-US" dirty="0" err="1"/>
              <a:t>wordt</a:t>
            </a:r>
            <a:r>
              <a:rPr lang="en-US" dirty="0"/>
              <a:t> </a:t>
            </a:r>
            <a:r>
              <a:rPr lang="en-US" dirty="0" err="1"/>
              <a:t>besproken</a:t>
            </a:r>
            <a:r>
              <a:rPr lang="en-US" dirty="0"/>
              <a:t> </a:t>
            </a:r>
            <a:r>
              <a:rPr lang="en-US" dirty="0" err="1"/>
              <a:t>en</a:t>
            </a:r>
            <a:r>
              <a:rPr lang="en-US" dirty="0"/>
              <a:t> er </a:t>
            </a:r>
            <a:r>
              <a:rPr lang="en-US" dirty="0" err="1"/>
              <a:t>worden</a:t>
            </a:r>
            <a:r>
              <a:rPr lang="en-US" dirty="0"/>
              <a:t> </a:t>
            </a:r>
            <a:r>
              <a:rPr lang="en-US" dirty="0" err="1"/>
              <a:t>acties</a:t>
            </a:r>
            <a:r>
              <a:rPr lang="en-US" dirty="0"/>
              <a:t> </a:t>
            </a:r>
            <a:r>
              <a:rPr lang="en-US" dirty="0" err="1"/>
              <a:t>uitgezet</a:t>
            </a:r>
            <a:r>
              <a:rPr lang="en-US" dirty="0"/>
              <a:t>.</a:t>
            </a:r>
          </a:p>
          <a:p>
            <a:r>
              <a:rPr lang="en-US" dirty="0"/>
              <a:t>De arts </a:t>
            </a:r>
            <a:r>
              <a:rPr lang="en-US" dirty="0" err="1"/>
              <a:t>bepaalt</a:t>
            </a:r>
            <a:r>
              <a:rPr lang="en-US" dirty="0"/>
              <a:t> of </a:t>
            </a:r>
            <a:r>
              <a:rPr lang="en-US" dirty="0" err="1"/>
              <a:t>verhoogde</a:t>
            </a:r>
            <a:r>
              <a:rPr lang="en-US" dirty="0"/>
              <a:t> </a:t>
            </a:r>
            <a:r>
              <a:rPr lang="en-US" dirty="0" err="1"/>
              <a:t>kwetsbaarheid</a:t>
            </a:r>
            <a:r>
              <a:rPr lang="en-US" dirty="0"/>
              <a:t> </a:t>
            </a:r>
            <a:r>
              <a:rPr lang="en-US" dirty="0" err="1"/>
              <a:t>wordt</a:t>
            </a:r>
            <a:r>
              <a:rPr lang="en-US" dirty="0"/>
              <a:t> </a:t>
            </a:r>
            <a:r>
              <a:rPr lang="en-US" dirty="0" err="1"/>
              <a:t>gemarkeerd</a:t>
            </a:r>
            <a:r>
              <a:rPr lang="en-US" dirty="0"/>
              <a:t>.</a:t>
            </a:r>
            <a:br>
              <a:rPr lang="en-US" dirty="0">
                <a:cs typeface="+mn-lt"/>
              </a:rPr>
            </a:br>
            <a:endParaRPr lang="en-US" dirty="0"/>
          </a:p>
          <a:p>
            <a:r>
              <a:rPr lang="en-US" dirty="0"/>
              <a:t>4. </a:t>
            </a:r>
            <a:r>
              <a:rPr lang="en-US" dirty="0" err="1"/>
              <a:t>Communicatie</a:t>
            </a:r>
            <a:endParaRPr lang="en-US" dirty="0"/>
          </a:p>
          <a:p>
            <a:r>
              <a:rPr lang="en-US" dirty="0"/>
              <a:t>Bij </a:t>
            </a:r>
            <a:r>
              <a:rPr lang="en-US" dirty="0" err="1"/>
              <a:t>markering</a:t>
            </a:r>
            <a:r>
              <a:rPr lang="en-US" dirty="0"/>
              <a:t> van </a:t>
            </a:r>
            <a:r>
              <a:rPr lang="en-US" dirty="0" err="1"/>
              <a:t>verhoogde</a:t>
            </a:r>
            <a:r>
              <a:rPr lang="en-US" dirty="0"/>
              <a:t> </a:t>
            </a:r>
            <a:r>
              <a:rPr lang="en-US" dirty="0" err="1"/>
              <a:t>kwetsbaarheid</a:t>
            </a:r>
            <a:r>
              <a:rPr lang="en-US" dirty="0"/>
              <a:t> </a:t>
            </a:r>
            <a:r>
              <a:rPr lang="en-US" dirty="0" err="1"/>
              <a:t>stelt</a:t>
            </a:r>
            <a:r>
              <a:rPr lang="en-US" dirty="0"/>
              <a:t> de arts de </a:t>
            </a:r>
            <a:r>
              <a:rPr lang="en-US" dirty="0" err="1"/>
              <a:t>overige</a:t>
            </a:r>
            <a:r>
              <a:rPr lang="en-US" dirty="0"/>
              <a:t> </a:t>
            </a:r>
            <a:r>
              <a:rPr lang="en-US" dirty="0" err="1"/>
              <a:t>behandelaren</a:t>
            </a:r>
            <a:r>
              <a:rPr lang="en-US" dirty="0"/>
              <a:t> op de </a:t>
            </a:r>
            <a:r>
              <a:rPr lang="en-US" dirty="0" err="1"/>
              <a:t>hoogte</a:t>
            </a:r>
            <a:r>
              <a:rPr lang="en-US" dirty="0"/>
              <a:t>, </a:t>
            </a:r>
            <a:r>
              <a:rPr lang="en-US" dirty="0" err="1"/>
              <a:t>zodat</a:t>
            </a:r>
            <a:r>
              <a:rPr lang="en-US" dirty="0"/>
              <a:t> </a:t>
            </a:r>
            <a:r>
              <a:rPr lang="en-US" dirty="0" err="1"/>
              <a:t>zij</a:t>
            </a:r>
            <a:r>
              <a:rPr lang="en-US" dirty="0"/>
              <a:t> </a:t>
            </a:r>
            <a:r>
              <a:rPr lang="en-US" dirty="0" err="1"/>
              <a:t>behandelplannen</a:t>
            </a:r>
            <a:r>
              <a:rPr lang="en-US" dirty="0"/>
              <a:t> </a:t>
            </a:r>
            <a:r>
              <a:rPr lang="en-US" dirty="0" err="1"/>
              <a:t>kunnen</a:t>
            </a:r>
            <a:r>
              <a:rPr lang="en-US" dirty="0"/>
              <a:t> </a:t>
            </a:r>
            <a:r>
              <a:rPr lang="en-US" dirty="0" err="1"/>
              <a:t>bijwerken</a:t>
            </a:r>
            <a:r>
              <a:rPr lang="en-US" dirty="0"/>
              <a:t>, </a:t>
            </a:r>
            <a:r>
              <a:rPr lang="en-US" dirty="0" err="1"/>
              <a:t>indien</a:t>
            </a:r>
            <a:r>
              <a:rPr lang="en-US" dirty="0"/>
              <a:t> van </a:t>
            </a:r>
            <a:r>
              <a:rPr lang="en-US" dirty="0" err="1"/>
              <a:t>toepassing</a:t>
            </a:r>
            <a:r>
              <a:rPr lang="en-US" dirty="0"/>
              <a:t>. De </a:t>
            </a:r>
            <a:r>
              <a:rPr lang="en-US" dirty="0" err="1"/>
              <a:t>zorg</a:t>
            </a:r>
            <a:r>
              <a:rPr lang="en-US" dirty="0"/>
              <a:t> past het </a:t>
            </a:r>
            <a:r>
              <a:rPr lang="en-US" dirty="0" err="1"/>
              <a:t>zorgplan</a:t>
            </a:r>
            <a:r>
              <a:rPr lang="en-US" dirty="0"/>
              <a:t> </a:t>
            </a:r>
            <a:r>
              <a:rPr lang="en-US" dirty="0" err="1"/>
              <a:t>aan</a:t>
            </a:r>
            <a:r>
              <a:rPr lang="en-US" dirty="0"/>
              <a:t>.</a:t>
            </a:r>
          </a:p>
          <a:p>
            <a:r>
              <a:rPr lang="en-US" dirty="0"/>
              <a:t>De arts </a:t>
            </a:r>
            <a:r>
              <a:rPr lang="en-US" dirty="0" err="1"/>
              <a:t>stemt</a:t>
            </a:r>
            <a:r>
              <a:rPr lang="en-US" dirty="0"/>
              <a:t> </a:t>
            </a:r>
            <a:r>
              <a:rPr lang="en-US" dirty="0" err="1"/>
              <a:t>af</a:t>
            </a:r>
            <a:r>
              <a:rPr lang="en-US" dirty="0"/>
              <a:t> hoe de </a:t>
            </a:r>
            <a:r>
              <a:rPr lang="en-US" dirty="0" err="1"/>
              <a:t>bewoner</a:t>
            </a:r>
            <a:r>
              <a:rPr lang="en-US" dirty="0"/>
              <a:t> </a:t>
            </a:r>
            <a:r>
              <a:rPr lang="en-US" dirty="0" err="1"/>
              <a:t>en</a:t>
            </a:r>
            <a:r>
              <a:rPr lang="en-US" dirty="0"/>
              <a:t>/of </a:t>
            </a:r>
            <a:r>
              <a:rPr lang="en-US" dirty="0" err="1"/>
              <a:t>naasten</a:t>
            </a:r>
            <a:r>
              <a:rPr lang="en-US" dirty="0"/>
              <a:t> </a:t>
            </a:r>
            <a:r>
              <a:rPr lang="en-US" dirty="0" err="1"/>
              <a:t>worden</a:t>
            </a:r>
            <a:r>
              <a:rPr lang="en-US" dirty="0"/>
              <a:t> </a:t>
            </a:r>
            <a:r>
              <a:rPr lang="en-US" dirty="0" err="1"/>
              <a:t>geïnformeerd</a:t>
            </a:r>
            <a:r>
              <a:rPr lang="en-US" dirty="0"/>
              <a:t> over de </a:t>
            </a:r>
            <a:r>
              <a:rPr lang="en-US" dirty="0" err="1"/>
              <a:t>achteruitgang</a:t>
            </a:r>
            <a:r>
              <a:rPr lang="en-US" dirty="0"/>
              <a:t>. </a:t>
            </a:r>
            <a:r>
              <a:rPr lang="en-US" dirty="0" err="1"/>
              <a:t>Tijdens</a:t>
            </a:r>
            <a:r>
              <a:rPr lang="en-US" dirty="0"/>
              <a:t> </a:t>
            </a:r>
            <a:r>
              <a:rPr lang="en-US" dirty="0" err="1"/>
              <a:t>dit</a:t>
            </a:r>
            <a:r>
              <a:rPr lang="en-US" dirty="0"/>
              <a:t> </a:t>
            </a:r>
            <a:r>
              <a:rPr lang="en-US" dirty="0" err="1"/>
              <a:t>gesprek</a:t>
            </a:r>
            <a:r>
              <a:rPr lang="en-US" dirty="0"/>
              <a:t> </a:t>
            </a:r>
            <a:r>
              <a:rPr lang="en-US" dirty="0" err="1"/>
              <a:t>wordt</a:t>
            </a:r>
            <a:r>
              <a:rPr lang="en-US" dirty="0"/>
              <a:t> </a:t>
            </a:r>
            <a:r>
              <a:rPr lang="en-US" dirty="0" err="1"/>
              <a:t>ook</a:t>
            </a:r>
            <a:r>
              <a:rPr lang="en-US" dirty="0"/>
              <a:t> </a:t>
            </a:r>
            <a:r>
              <a:rPr lang="en-US" dirty="0" err="1"/>
              <a:t>stilgestaan</a:t>
            </a:r>
            <a:r>
              <a:rPr lang="en-US" dirty="0"/>
              <a:t> </a:t>
            </a:r>
            <a:r>
              <a:rPr lang="en-US" dirty="0" err="1"/>
              <a:t>bij</a:t>
            </a:r>
            <a:r>
              <a:rPr lang="en-US" dirty="0"/>
              <a:t> </a:t>
            </a:r>
            <a:r>
              <a:rPr lang="en-US" dirty="0" err="1"/>
              <a:t>wensen</a:t>
            </a:r>
            <a:r>
              <a:rPr lang="en-US" dirty="0"/>
              <a:t>, </a:t>
            </a:r>
            <a:r>
              <a:rPr lang="en-US" dirty="0" err="1"/>
              <a:t>behoeften</a:t>
            </a:r>
            <a:r>
              <a:rPr lang="en-US" dirty="0"/>
              <a:t> </a:t>
            </a:r>
            <a:r>
              <a:rPr lang="en-US" dirty="0" err="1"/>
              <a:t>en</a:t>
            </a:r>
            <a:r>
              <a:rPr lang="en-US" dirty="0"/>
              <a:t> </a:t>
            </a:r>
            <a:r>
              <a:rPr lang="en-US" dirty="0" err="1"/>
              <a:t>zorgen</a:t>
            </a:r>
            <a:r>
              <a:rPr lang="en-US"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04FA6-7B05-5742-AC98-934B9507F1B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51A6537-E28F-6872-35E6-5EF2E5E43B0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915FB6-4987-DEA4-8D1D-0DD2EE026C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t>Het bespreken van wensen a.d.h.v. wensenboekje en boekje Zorg rond het levenseinde, sluit aan bij Stap 3 en 7 van het Zorgpad Palliatieve Zorg.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t>Bespreek met familie de voortgang van de palliatieve zorg; </a:t>
            </a:r>
            <a:br>
              <a:rPr lang="nl-NL" sz="1000" dirty="0"/>
            </a:br>
            <a:r>
              <a:rPr lang="nl-NL" sz="1000" dirty="0"/>
              <a:t>- vraag hoe het gaat met de bewoner en familie, hebben zij vragen en zorgen?</a:t>
            </a:r>
            <a:br>
              <a:rPr lang="nl-NL" sz="1000" dirty="0"/>
            </a:br>
            <a:r>
              <a:rPr lang="nl-NL" sz="1000" dirty="0"/>
              <a:t>- vertel eventuele bijzonderheden vanuit artsen en andere behandelaren.</a:t>
            </a:r>
          </a:p>
          <a:p>
            <a:pPr>
              <a:defRPr/>
            </a:pPr>
            <a:r>
              <a:rPr lang="nl-NL" sz="1000" dirty="0"/>
              <a:t>- Kijk vooruit, wat kan de bewoner/familie verwachten. </a:t>
            </a:r>
            <a:br>
              <a:rPr lang="nl-NL" sz="1000" dirty="0">
                <a:cs typeface="+mn-lt"/>
              </a:rPr>
            </a:br>
            <a:br>
              <a:rPr lang="nl-NL" sz="1000" dirty="0">
                <a:cs typeface="+mn-lt"/>
              </a:rPr>
            </a:br>
            <a:r>
              <a:rPr lang="nl-NL" sz="1000" dirty="0">
                <a:ea typeface="Calibri"/>
                <a:cs typeface="Calibri"/>
              </a:rPr>
              <a:t>Overleg met de arts wie het gesprek met de familie voert, of om het samen te doen.</a:t>
            </a:r>
            <a:br>
              <a:rPr lang="nl-NL" sz="1000" dirty="0">
                <a:ea typeface="Calibri"/>
                <a:cs typeface="+mn-lt"/>
              </a:rPr>
            </a:br>
            <a:r>
              <a:rPr lang="nl-NL" sz="1000" dirty="0">
                <a:ea typeface="Calibri"/>
                <a:cs typeface="Calibri"/>
              </a:rPr>
              <a:t>Algemene afspraken rondom gespreksvoering dienen in de organisatie gemaakt te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a:p>
            <a:endParaRPr lang="nl-NL" sz="1000" i="0" dirty="0"/>
          </a:p>
        </p:txBody>
      </p:sp>
      <p:sp>
        <p:nvSpPr>
          <p:cNvPr id="4" name="Tijdelijke aanduiding voor dianummer 3">
            <a:extLst>
              <a:ext uri="{FF2B5EF4-FFF2-40B4-BE49-F238E27FC236}">
                <a16:creationId xmlns:a16="http://schemas.microsoft.com/office/drawing/2014/main" id="{447A0D3C-8057-22E4-5F25-31DC1FA14D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0175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7D77F-7864-B89B-6482-8E08E04FC48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BB1223B-B5F3-6012-4BF1-B57DC8BE2A0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AD3C505-1398-A896-ED27-235E7AECA972}"/>
              </a:ext>
            </a:extLst>
          </p:cNvPr>
          <p:cNvSpPr>
            <a:spLocks noGrp="1"/>
          </p:cNvSpPr>
          <p:nvPr>
            <p:ph type="body" idx="1"/>
          </p:nvPr>
        </p:nvSpPr>
        <p:spPr/>
        <p:txBody>
          <a:bodyPr/>
          <a:lstStyle/>
          <a:p>
            <a:r>
              <a:rPr lang="nl-NL" sz="1000" i="0" dirty="0"/>
              <a:t>Pas nadat er gesproken is met de familie wordt het zorgplan aangepast in het ECD. Als er een specifiek zorgdoel is in het ECD voor de zorg voor de verhoogde kwetsbaarheid dan kan dit geregistreerd worden. </a:t>
            </a:r>
          </a:p>
        </p:txBody>
      </p:sp>
      <p:sp>
        <p:nvSpPr>
          <p:cNvPr id="4" name="Tijdelijke aanduiding voor dianummer 3">
            <a:extLst>
              <a:ext uri="{FF2B5EF4-FFF2-40B4-BE49-F238E27FC236}">
                <a16:creationId xmlns:a16="http://schemas.microsoft.com/office/drawing/2014/main" id="{AE795DA0-5A86-A133-339C-02D7BCC790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182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8956C-FFB7-75E2-38D9-6A3C5E8C126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E02493-58F6-9146-A55E-E7400069D1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6E05D5-10C8-D7FA-A449-41EA40F7609E}"/>
              </a:ext>
            </a:extLst>
          </p:cNvPr>
          <p:cNvSpPr>
            <a:spLocks noGrp="1"/>
          </p:cNvSpPr>
          <p:nvPr>
            <p:ph type="body" idx="1"/>
          </p:nvPr>
        </p:nvSpPr>
        <p:spPr/>
        <p:txBody>
          <a:bodyPr/>
          <a:lstStyle/>
          <a:p>
            <a:r>
              <a:rPr lang="nl-NL" sz="1200" i="0" dirty="0">
                <a:solidFill>
                  <a:schemeClr val="bg1"/>
                </a:solidFill>
              </a:rPr>
              <a:t>Eerst een terugblik op scholingsbijeenkomst 1. Wat is bijgebleven van scholingsbijeenkomst 1? Is de opdracht uitgevoerd en hoe ging dat? (zie vragen op de dia)</a:t>
            </a:r>
          </a:p>
          <a:p>
            <a:endParaRPr lang="nl-NL" sz="1200" i="0" dirty="0">
              <a:solidFill>
                <a:schemeClr val="bg1"/>
              </a:solidFill>
            </a:endParaRPr>
          </a:p>
          <a:p>
            <a:endParaRPr lang="nl-NL" sz="1200" i="0" dirty="0"/>
          </a:p>
        </p:txBody>
      </p:sp>
      <p:sp>
        <p:nvSpPr>
          <p:cNvPr id="4" name="Tijdelijke aanduiding voor dianummer 3">
            <a:extLst>
              <a:ext uri="{FF2B5EF4-FFF2-40B4-BE49-F238E27FC236}">
                <a16:creationId xmlns:a16="http://schemas.microsoft.com/office/drawing/2014/main" id="{98107C5D-B225-97C8-A5EC-F750FCD29E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8323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97000-94C7-7524-8DFF-4F9E641B00C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5CDF95D-6334-D734-C650-0AA971CB8E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F1F1BA-DE52-5864-22B3-BEA78967E6C0}"/>
              </a:ext>
            </a:extLst>
          </p:cNvPr>
          <p:cNvSpPr>
            <a:spLocks noGrp="1"/>
          </p:cNvSpPr>
          <p:nvPr>
            <p:ph type="body" idx="1"/>
          </p:nvPr>
        </p:nvSpPr>
        <p:spPr/>
        <p:txBody>
          <a:bodyPr/>
          <a:lstStyle/>
          <a:p>
            <a:r>
              <a:rPr lang="en-US" dirty="0" err="1">
                <a:cs typeface="Calibri"/>
              </a:rPr>
              <a:t>Indien</a:t>
            </a:r>
            <a:r>
              <a:rPr lang="en-US" dirty="0">
                <a:cs typeface="Calibri"/>
              </a:rPr>
              <a:t> </a:t>
            </a:r>
            <a:r>
              <a:rPr lang="en-US" dirty="0" err="1">
                <a:cs typeface="Calibri"/>
              </a:rPr>
              <a:t>mogelijk</a:t>
            </a:r>
            <a:r>
              <a:rPr lang="en-US" dirty="0">
                <a:cs typeface="Calibri"/>
              </a:rPr>
              <a:t> in het ECD, </a:t>
            </a:r>
            <a:r>
              <a:rPr lang="en-US" dirty="0" err="1">
                <a:cs typeface="Calibri"/>
              </a:rPr>
              <a:t>kan</a:t>
            </a:r>
            <a:r>
              <a:rPr lang="en-US" dirty="0">
                <a:cs typeface="Calibri"/>
              </a:rPr>
              <a:t> </a:t>
            </a:r>
            <a:r>
              <a:rPr lang="en-US" dirty="0" err="1">
                <a:cs typeface="Calibri"/>
              </a:rPr>
              <a:t>nog</a:t>
            </a:r>
            <a:r>
              <a:rPr lang="en-US" dirty="0">
                <a:cs typeface="Calibri"/>
              </a:rPr>
              <a:t> </a:t>
            </a:r>
            <a:r>
              <a:rPr lang="en-US" dirty="0" err="1">
                <a:cs typeface="Calibri"/>
              </a:rPr>
              <a:t>toegevoegd</a:t>
            </a:r>
            <a:r>
              <a:rPr lang="en-US" dirty="0">
                <a:cs typeface="Calibri"/>
              </a:rPr>
              <a:t> </a:t>
            </a:r>
            <a:r>
              <a:rPr lang="en-US" dirty="0" err="1">
                <a:cs typeface="Calibri"/>
              </a:rPr>
              <a:t>worden</a:t>
            </a:r>
            <a:r>
              <a:rPr lang="en-US" dirty="0">
                <a:cs typeface="Calibri"/>
              </a:rPr>
              <a:t> in </a:t>
            </a:r>
            <a:r>
              <a:rPr lang="en-US" dirty="0" err="1">
                <a:cs typeface="Calibri"/>
              </a:rPr>
              <a:t>welke</a:t>
            </a:r>
            <a:r>
              <a:rPr lang="en-US" dirty="0">
                <a:cs typeface="Calibri"/>
              </a:rPr>
              <a:t> </a:t>
            </a:r>
            <a:r>
              <a:rPr lang="en-US" dirty="0" err="1">
                <a:cs typeface="Calibri"/>
              </a:rPr>
              <a:t>fase</a:t>
            </a:r>
            <a:r>
              <a:rPr lang="en-US" dirty="0">
                <a:cs typeface="Calibri"/>
              </a:rPr>
              <a:t> de </a:t>
            </a:r>
            <a:r>
              <a:rPr lang="en-US" dirty="0" err="1">
                <a:cs typeface="Calibri"/>
              </a:rPr>
              <a:t>bewoner</a:t>
            </a:r>
            <a:r>
              <a:rPr lang="en-US" dirty="0">
                <a:cs typeface="Calibri"/>
              </a:rPr>
              <a:t> </a:t>
            </a:r>
            <a:r>
              <a:rPr lang="en-US" dirty="0" err="1">
                <a:cs typeface="Calibri"/>
              </a:rPr>
              <a:t>zich</a:t>
            </a:r>
            <a:r>
              <a:rPr lang="en-US" dirty="0">
                <a:cs typeface="Calibri"/>
              </a:rPr>
              <a:t> </a:t>
            </a:r>
            <a:r>
              <a:rPr lang="en-US" dirty="0" err="1">
                <a:cs typeface="Calibri"/>
              </a:rPr>
              <a:t>bevindt</a:t>
            </a:r>
            <a:r>
              <a:rPr lang="en-US" dirty="0">
                <a:cs typeface="Calibri"/>
              </a:rPr>
              <a:t> (</a:t>
            </a:r>
            <a:r>
              <a:rPr lang="en-US" dirty="0" err="1">
                <a:cs typeface="Calibri"/>
              </a:rPr>
              <a:t>palliatief-stabiel</a:t>
            </a:r>
            <a:r>
              <a:rPr lang="en-US" dirty="0">
                <a:cs typeface="Calibri"/>
              </a:rPr>
              <a:t> of </a:t>
            </a:r>
            <a:r>
              <a:rPr lang="en-US" dirty="0" err="1">
                <a:cs typeface="Calibri"/>
              </a:rPr>
              <a:t>palliatief-verhoogd</a:t>
            </a:r>
            <a:r>
              <a:rPr lang="en-US" dirty="0">
                <a:cs typeface="Calibri"/>
              </a:rPr>
              <a:t> </a:t>
            </a:r>
            <a:r>
              <a:rPr lang="en-US" dirty="0" err="1">
                <a:cs typeface="Calibri"/>
              </a:rPr>
              <a:t>kwestbaar</a:t>
            </a:r>
            <a:r>
              <a:rPr lang="en-US" dirty="0">
                <a:cs typeface="Calibri"/>
              </a:rPr>
              <a:t>). Zo </a:t>
            </a:r>
            <a:r>
              <a:rPr lang="en-US" dirty="0" err="1">
                <a:cs typeface="Calibri"/>
              </a:rPr>
              <a:t>wordt</a:t>
            </a:r>
            <a:r>
              <a:rPr lang="en-US" dirty="0">
                <a:cs typeface="Calibri"/>
              </a:rPr>
              <a:t> </a:t>
            </a:r>
            <a:r>
              <a:rPr lang="en-US" dirty="0" err="1">
                <a:cs typeface="Calibri"/>
              </a:rPr>
              <a:t>duidelijk</a:t>
            </a:r>
            <a:r>
              <a:rPr lang="en-US" dirty="0">
                <a:cs typeface="Calibri"/>
              </a:rPr>
              <a:t> of de </a:t>
            </a:r>
            <a:r>
              <a:rPr lang="en-US" dirty="0" err="1">
                <a:cs typeface="Calibri"/>
              </a:rPr>
              <a:t>verhoogde</a:t>
            </a:r>
            <a:r>
              <a:rPr lang="en-US" dirty="0">
                <a:cs typeface="Calibri"/>
              </a:rPr>
              <a:t> </a:t>
            </a:r>
            <a:r>
              <a:rPr lang="en-US" dirty="0" err="1">
                <a:cs typeface="Calibri"/>
              </a:rPr>
              <a:t>kwetsbaarheid</a:t>
            </a:r>
            <a:r>
              <a:rPr lang="en-US" dirty="0">
                <a:cs typeface="Calibri"/>
              </a:rPr>
              <a:t> al </a:t>
            </a:r>
            <a:r>
              <a:rPr lang="en-US" dirty="0" err="1">
                <a:cs typeface="Calibri"/>
              </a:rPr>
              <a:t>gemarkeerd</a:t>
            </a:r>
            <a:r>
              <a:rPr lang="en-US" dirty="0">
                <a:cs typeface="Calibri"/>
              </a:rPr>
              <a:t> is.</a:t>
            </a:r>
          </a:p>
          <a:p>
            <a:endParaRPr lang="en-US" dirty="0">
              <a:cs typeface="Calibri"/>
            </a:endParaRPr>
          </a:p>
          <a:p>
            <a:r>
              <a:rPr lang="en-US" dirty="0">
                <a:cs typeface="Calibri"/>
              </a:rPr>
              <a:t>Er </a:t>
            </a:r>
            <a:r>
              <a:rPr lang="en-US" dirty="0" err="1">
                <a:cs typeface="Calibri"/>
              </a:rPr>
              <a:t>kan</a:t>
            </a:r>
            <a:r>
              <a:rPr lang="en-US" dirty="0">
                <a:cs typeface="Calibri"/>
              </a:rPr>
              <a:t> </a:t>
            </a:r>
            <a:r>
              <a:rPr lang="en-US" dirty="0" err="1">
                <a:cs typeface="Calibri"/>
              </a:rPr>
              <a:t>hier</a:t>
            </a:r>
            <a:r>
              <a:rPr lang="en-US" dirty="0">
                <a:cs typeface="Calibri"/>
              </a:rPr>
              <a:t> </a:t>
            </a:r>
            <a:r>
              <a:rPr lang="en-US" dirty="0" err="1">
                <a:cs typeface="Calibri"/>
              </a:rPr>
              <a:t>een</a:t>
            </a:r>
            <a:r>
              <a:rPr lang="en-US" dirty="0">
                <a:cs typeface="Calibri"/>
              </a:rPr>
              <a:t> eigen </a:t>
            </a:r>
            <a:r>
              <a:rPr lang="en-US" dirty="0" err="1">
                <a:cs typeface="Calibri"/>
              </a:rPr>
              <a:t>voorbeeld</a:t>
            </a:r>
            <a:r>
              <a:rPr lang="en-US" dirty="0">
                <a:cs typeface="Calibri"/>
              </a:rPr>
              <a:t> </a:t>
            </a:r>
            <a:r>
              <a:rPr lang="en-US" dirty="0" err="1">
                <a:cs typeface="Calibri"/>
              </a:rPr>
              <a:t>worden</a:t>
            </a:r>
            <a:r>
              <a:rPr lang="en-US" dirty="0">
                <a:cs typeface="Calibri"/>
              </a:rPr>
              <a:t> </a:t>
            </a:r>
            <a:r>
              <a:rPr lang="en-US" dirty="0" err="1">
                <a:cs typeface="Calibri"/>
              </a:rPr>
              <a:t>ingevoegd</a:t>
            </a:r>
            <a:r>
              <a:rPr lang="en-US" dirty="0">
                <a:cs typeface="Calibri"/>
              </a:rPr>
              <a:t>.</a:t>
            </a:r>
          </a:p>
        </p:txBody>
      </p:sp>
      <p:sp>
        <p:nvSpPr>
          <p:cNvPr id="4" name="Tijdelijke aanduiding voor dianummer 3">
            <a:extLst>
              <a:ext uri="{FF2B5EF4-FFF2-40B4-BE49-F238E27FC236}">
                <a16:creationId xmlns:a16="http://schemas.microsoft.com/office/drawing/2014/main" id="{1F94756B-08B4-8FCF-00A1-82483ABCFA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8173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E0CE4-B376-04B7-AF57-A6FF8A6AE56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9B4426-DE03-B677-52C4-E621595E3E7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2DA65A9-7589-16B4-9FE2-D3D563C6DBAC}"/>
              </a:ext>
            </a:extLst>
          </p:cNvPr>
          <p:cNvSpPr>
            <a:spLocks noGrp="1"/>
          </p:cNvSpPr>
          <p:nvPr>
            <p:ph type="body" idx="1"/>
          </p:nvPr>
        </p:nvSpPr>
        <p:spPr/>
        <p:txBody>
          <a:bodyPr/>
          <a:lstStyle/>
          <a:p>
            <a:r>
              <a:rPr lang="nl-NL" dirty="0"/>
              <a:t>Stap 2, 3 en 4 hebben we nu behandeld. We komen nu bij stap 5. </a:t>
            </a:r>
          </a:p>
        </p:txBody>
      </p:sp>
      <p:sp>
        <p:nvSpPr>
          <p:cNvPr id="4" name="Tijdelijke aanduiding voor dianummer 3">
            <a:extLst>
              <a:ext uri="{FF2B5EF4-FFF2-40B4-BE49-F238E27FC236}">
                <a16:creationId xmlns:a16="http://schemas.microsoft.com/office/drawing/2014/main" id="{05D19C45-E481-E861-C763-D1ECDF3D92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5078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CC41E-E666-1FA8-D0CB-339B0848D4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52D2DF3-98A2-792B-FF0B-507CDD536DD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97B6C7E-38C5-DC5C-786F-A98906684718}"/>
              </a:ext>
            </a:extLst>
          </p:cNvPr>
          <p:cNvSpPr>
            <a:spLocks noGrp="1"/>
          </p:cNvSpPr>
          <p:nvPr>
            <p:ph type="body" idx="1"/>
          </p:nvPr>
        </p:nvSpPr>
        <p:spPr/>
        <p:txBody>
          <a:bodyPr/>
          <a:lstStyle/>
          <a:p>
            <a:r>
              <a:rPr lang="nl-NL" dirty="0"/>
              <a:t>Zorg dat er ook oog voor is voor bewoners die nog niet met arts zijn besproken, maar wel vermoeden van verhoogde kwetsbaarheid is.</a:t>
            </a:r>
          </a:p>
          <a:p>
            <a:endParaRPr lang="nl-NL" dirty="0"/>
          </a:p>
          <a:p>
            <a:r>
              <a:rPr lang="nl-NL" dirty="0">
                <a:cs typeface="Calibri"/>
              </a:rPr>
              <a:t>De signaleringsgrafiek wordt op de volgende dia uitgelegd. Na het afronden van de scholing wordt de signaleringsgrafiek gedeeld met de kwaliteitsverpleegkundige en/of </a:t>
            </a:r>
            <a:r>
              <a:rPr lang="nl-NL" dirty="0" err="1">
                <a:cs typeface="Calibri"/>
              </a:rPr>
              <a:t>aandachtsvelders</a:t>
            </a:r>
            <a:r>
              <a:rPr lang="nl-NL" dirty="0">
                <a:cs typeface="Calibri"/>
              </a:rPr>
              <a:t>, zodat jullie er met de eigen teams mee aan het werk kunnen.</a:t>
            </a:r>
            <a:endParaRPr lang="nl-NL" dirty="0"/>
          </a:p>
          <a:p>
            <a:endParaRPr lang="nl-NL" dirty="0"/>
          </a:p>
        </p:txBody>
      </p:sp>
      <p:sp>
        <p:nvSpPr>
          <p:cNvPr id="4" name="Tijdelijke aanduiding voor dianummer 3">
            <a:extLst>
              <a:ext uri="{FF2B5EF4-FFF2-40B4-BE49-F238E27FC236}">
                <a16:creationId xmlns:a16="http://schemas.microsoft.com/office/drawing/2014/main" id="{D05ACB25-342D-4A32-8757-0AC2A0C9D7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7664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9D56B-D66B-DB38-3D32-E4DE3DD5FE3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EC6EFD-3313-9FBA-EFAC-2D636E1F46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E2D3788-0A81-BDF0-901E-5D20D653B7DB}"/>
              </a:ext>
            </a:extLst>
          </p:cNvPr>
          <p:cNvSpPr>
            <a:spLocks noGrp="1"/>
          </p:cNvSpPr>
          <p:nvPr>
            <p:ph type="body" idx="1"/>
          </p:nvPr>
        </p:nvSpPr>
        <p:spPr/>
        <p:txBody>
          <a:bodyPr/>
          <a:lstStyle/>
          <a:p>
            <a:r>
              <a:rPr lang="nl-NL" dirty="0"/>
              <a:t>Het invullen van de signaleringsgrafiek:</a:t>
            </a:r>
          </a:p>
          <a:p>
            <a:pPr marL="171450" indent="-171450">
              <a:buFontTx/>
              <a:buChar char="-"/>
            </a:pPr>
            <a:r>
              <a:rPr lang="nl-NL" sz="1200" kern="1200" dirty="0">
                <a:solidFill>
                  <a:schemeClr val="tx1"/>
                </a:solidFill>
                <a:effectLst/>
                <a:latin typeface="+mn-lt"/>
                <a:ea typeface="+mn-ea"/>
                <a:cs typeface="+mn-cs"/>
              </a:rPr>
              <a:t>Stimuleert met elkaar te praten over hoe het met een bewoner gaat</a:t>
            </a:r>
          </a:p>
          <a:p>
            <a:pPr marL="171450" indent="-171450">
              <a:buFontTx/>
              <a:buChar char="-"/>
            </a:pPr>
            <a:r>
              <a:rPr lang="nl-NL" sz="1200" kern="1200" dirty="0">
                <a:solidFill>
                  <a:schemeClr val="tx1"/>
                </a:solidFill>
                <a:effectLst/>
                <a:latin typeface="+mn-lt"/>
                <a:ea typeface="+mn-ea"/>
                <a:cs typeface="+mn-cs"/>
              </a:rPr>
              <a:t>Stimuleert observeren</a:t>
            </a:r>
          </a:p>
          <a:p>
            <a:pPr marL="171450" indent="-171450">
              <a:buFontTx/>
              <a:buChar char="-"/>
            </a:pPr>
            <a:r>
              <a:rPr lang="nl-NL" sz="1200" kern="1200" dirty="0">
                <a:solidFill>
                  <a:schemeClr val="tx1"/>
                </a:solidFill>
                <a:effectLst/>
                <a:latin typeface="+mn-lt"/>
                <a:ea typeface="+mn-ea"/>
                <a:cs typeface="+mn-cs"/>
              </a:rPr>
              <a:t>Geeft beeld van beloop in de tijd </a:t>
            </a:r>
          </a:p>
          <a:p>
            <a:pPr marL="171450" indent="-171450">
              <a:buFontTx/>
              <a:buChar char="-"/>
            </a:pPr>
            <a:r>
              <a:rPr lang="nl-NL" sz="1200" kern="1200" dirty="0">
                <a:solidFill>
                  <a:schemeClr val="tx1"/>
                </a:solidFill>
                <a:effectLst/>
                <a:latin typeface="+mn-lt"/>
                <a:ea typeface="+mn-ea"/>
                <a:cs typeface="+mn-cs"/>
              </a:rPr>
              <a:t>Geeft grip op geleidelijke achteruitgang</a:t>
            </a:r>
          </a:p>
          <a:p>
            <a:pPr marL="171450" indent="-171450">
              <a:buFontTx/>
              <a:buChar char="-"/>
            </a:pPr>
            <a:r>
              <a:rPr lang="nl-NL" sz="1200" kern="1200" dirty="0">
                <a:solidFill>
                  <a:schemeClr val="tx1"/>
                </a:solidFill>
                <a:effectLst/>
                <a:latin typeface="+mn-lt"/>
                <a:ea typeface="+mn-ea"/>
                <a:cs typeface="+mn-cs"/>
              </a:rPr>
              <a:t>Stimuleert na te denken over oorzaken van voor- en achteruitgang</a:t>
            </a:r>
          </a:p>
          <a:p>
            <a:pPr marL="171450" indent="-171450">
              <a:buFontTx/>
              <a:buChar char="-"/>
            </a:pPr>
            <a:r>
              <a:rPr lang="nl-NL" sz="1200" kern="1200" dirty="0">
                <a:solidFill>
                  <a:schemeClr val="tx1"/>
                </a:solidFill>
                <a:effectLst/>
                <a:latin typeface="+mn-lt"/>
                <a:ea typeface="+mn-ea"/>
                <a:cs typeface="+mn-cs"/>
              </a:rPr>
              <a:t>Helpt bij anticiperen, zorg afstemmen op (veranderende) situatie</a:t>
            </a:r>
          </a:p>
          <a:p>
            <a:pPr marL="171450" indent="-171450">
              <a:buFontTx/>
              <a:buChar char="-"/>
            </a:pPr>
            <a:r>
              <a:rPr lang="nl-NL" sz="1200" kern="1200" dirty="0">
                <a:solidFill>
                  <a:schemeClr val="tx1"/>
                </a:solidFill>
                <a:effectLst/>
                <a:latin typeface="+mn-lt"/>
                <a:ea typeface="+mn-ea"/>
                <a:cs typeface="+mn-cs"/>
              </a:rPr>
              <a:t>Hulpmiddel bij de multidisciplinaire besprekingen</a:t>
            </a:r>
          </a:p>
          <a:p>
            <a:endParaRPr lang="nl-NL" dirty="0"/>
          </a:p>
        </p:txBody>
      </p:sp>
      <p:sp>
        <p:nvSpPr>
          <p:cNvPr id="4" name="Tijdelijke aanduiding voor dianummer 3">
            <a:extLst>
              <a:ext uri="{FF2B5EF4-FFF2-40B4-BE49-F238E27FC236}">
                <a16:creationId xmlns:a16="http://schemas.microsoft.com/office/drawing/2014/main" id="{66D9B5D7-4ABC-CF90-8D55-C25AA138FE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6150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0D979-80C0-16C4-53A5-AC03C33EAA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A70051F-5C48-ED2C-D9FF-2216A622115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3F60DD-EFF6-25F7-A831-667CF393A2F5}"/>
              </a:ext>
            </a:extLst>
          </p:cNvPr>
          <p:cNvSpPr>
            <a:spLocks noGrp="1"/>
          </p:cNvSpPr>
          <p:nvPr>
            <p:ph type="body" idx="1"/>
          </p:nvPr>
        </p:nvSpPr>
        <p:spPr/>
        <p:txBody>
          <a:bodyPr/>
          <a:lstStyle/>
          <a:p>
            <a:r>
              <a:rPr lang="nl-NL" dirty="0"/>
              <a:t>Leg uit hoe je hem invult (kort): regelmatig bijwerken, liefst bij bespreking, en bij verslechtering vaker.</a:t>
            </a:r>
          </a:p>
        </p:txBody>
      </p:sp>
      <p:sp>
        <p:nvSpPr>
          <p:cNvPr id="4" name="Tijdelijke aanduiding voor dianummer 3">
            <a:extLst>
              <a:ext uri="{FF2B5EF4-FFF2-40B4-BE49-F238E27FC236}">
                <a16:creationId xmlns:a16="http://schemas.microsoft.com/office/drawing/2014/main" id="{5A481276-BB4E-7043-A12A-95FA6F6031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0739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 printjes uit van deze casus (bijlage C van Trainershandleiding) en van de signaleringsgrafiek (bijlage A bij document ‘De 10 stappen van het Zorgpad Palliatieve Zorg’).</a:t>
            </a:r>
          </a:p>
          <a:p>
            <a:r>
              <a:rPr lang="nl-NL" dirty="0"/>
              <a:t>Opdracht: vul in tweetallen de signaleringsgrafiek in aan de hand van de casus van George (ca 15 min). Bespreek plenair met elkaar welke inzichten dit geeft (ca 15 min). </a:t>
            </a:r>
          </a:p>
          <a:p>
            <a:endParaRPr lang="nl-NL" dirty="0"/>
          </a:p>
          <a:p>
            <a:r>
              <a:rPr lang="nl-NL" dirty="0"/>
              <a:t>Zie de trainershandleiding voor handvatten voor nabespreking.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923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E57E8-B32C-B72B-7763-157B385492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2B3FEF1-60CD-870F-8EBA-8FE074B7E8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088DEA-4E32-7A23-3F92-1261859CF2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opdracht sluit aan bij de stappen 2 t/m 5 uit het Zorgpad Palliatieve Zorg.</a:t>
            </a:r>
          </a:p>
          <a:p>
            <a:endParaRPr lang="nl-NL" dirty="0"/>
          </a:p>
        </p:txBody>
      </p:sp>
      <p:sp>
        <p:nvSpPr>
          <p:cNvPr id="4" name="Tijdelijke aanduiding voor dianummer 3">
            <a:extLst>
              <a:ext uri="{FF2B5EF4-FFF2-40B4-BE49-F238E27FC236}">
                <a16:creationId xmlns:a16="http://schemas.microsoft.com/office/drawing/2014/main" id="{D3B369EC-A43F-DAAD-60D7-BA18EE597D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6887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9176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791F-15A6-CE21-5929-6A3CE9D040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B5363D-4CE8-06D8-C8C1-5186EF2C009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695909-7543-2FD0-85D8-B09B2221FF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dia toont de inbedding van deze scholingsbijeenkomst.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Vandaag gaan we door met signaleren en markeren van achteruitgang en verhoogde kwetsbaarheid. Dit is belangrijk bij het tijdig en bewust afstemmen van goede zorg in de laatste levensfase.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Er horen enkele hulpmiddelen bij: de Surprise Question, beoordelingsinstrument(en) voor het beoordelen van achteruitgang, informatieboekje ‘zorg in de laatste levensfase voor mensen met dementie’ en de signaleringsgrafiek. Deze komen allemaal aan bod in deze scholingsbijeenkomst.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thema’s van de andere scholingsbijeenkomsten staat vermeld (niet te diep op in gaan, dat komt bij de bijeenkomsten zelf).</a:t>
            </a:r>
          </a:p>
        </p:txBody>
      </p:sp>
      <p:sp>
        <p:nvSpPr>
          <p:cNvPr id="4" name="Tijdelijke aanduiding voor dianummer 3">
            <a:extLst>
              <a:ext uri="{FF2B5EF4-FFF2-40B4-BE49-F238E27FC236}">
                <a16:creationId xmlns:a16="http://schemas.microsoft.com/office/drawing/2014/main" id="{07746A8C-1B8C-440B-99A4-2D6DEB0EA0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945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8956C-FFB7-75E2-38D9-6A3C5E8C126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E02493-58F6-9146-A55E-E7400069D1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6E05D5-10C8-D7FA-A449-41EA40F7609E}"/>
              </a:ext>
            </a:extLst>
          </p:cNvPr>
          <p:cNvSpPr>
            <a:spLocks noGrp="1"/>
          </p:cNvSpPr>
          <p:nvPr>
            <p:ph type="body" idx="1"/>
          </p:nvPr>
        </p:nvSpPr>
        <p:spPr/>
        <p:txBody>
          <a:bodyPr/>
          <a:lstStyle/>
          <a:p>
            <a:r>
              <a:rPr lang="nl-NL" sz="1200" b="0" i="0" kern="1200" dirty="0">
                <a:solidFill>
                  <a:schemeClr val="tx1"/>
                </a:solidFill>
                <a:effectLst/>
                <a:latin typeface="+mn-lt"/>
                <a:ea typeface="+mn-ea"/>
                <a:cs typeface="+mn-cs"/>
              </a:rPr>
              <a:t>"Bekend benieuwd bewaard" is een didactische werkvorm in het onderwijs die uit drie stappen bestaat: Bekend (activeren van voorkennis), Benieuwd (stimuleren van vragen en interesse) en Bewaard (reflectie en verankering van de opgedane kennis achteraf). Het doel is om nieuwe leerstof te koppelen aan wat zorgmedewerkers al weten, wat helpt bij het verwerken en onthouden van de leerstof. </a:t>
            </a:r>
            <a:endParaRPr lang="nl-NL" sz="1200" b="1" i="0" kern="1200" dirty="0">
              <a:solidFill>
                <a:schemeClr val="tx1"/>
              </a:solidFill>
              <a:effectLst/>
              <a:latin typeface="+mn-lt"/>
              <a:ea typeface="+mn-ea"/>
              <a:cs typeface="+mn-cs"/>
            </a:endParaRPr>
          </a:p>
          <a:p>
            <a:endParaRPr lang="nl-NL" sz="1200" b="1" i="0" kern="1200" dirty="0">
              <a:solidFill>
                <a:schemeClr val="tx1"/>
              </a:solidFill>
              <a:effectLst/>
              <a:latin typeface="+mn-lt"/>
              <a:ea typeface="+mn-ea"/>
              <a:cs typeface="+mn-cs"/>
            </a:endParaRPr>
          </a:p>
          <a:p>
            <a:r>
              <a:rPr lang="nl-NL" sz="1200" b="1" i="0" kern="1200" dirty="0">
                <a:solidFill>
                  <a:schemeClr val="tx1"/>
                </a:solidFill>
                <a:effectLst/>
                <a:latin typeface="+mn-lt"/>
                <a:ea typeface="+mn-ea"/>
                <a:cs typeface="+mn-cs"/>
              </a:rPr>
              <a:t>Bekend:</a:t>
            </a:r>
            <a:r>
              <a:rPr lang="nl-NL" sz="1200" b="0" i="0" kern="1200" dirty="0">
                <a:solidFill>
                  <a:schemeClr val="tx1"/>
                </a:solidFill>
                <a:effectLst/>
                <a:latin typeface="+mn-lt"/>
                <a:ea typeface="+mn-ea"/>
                <a:cs typeface="+mn-cs"/>
              </a:rPr>
              <a:t> Vraag zorgmedewerkers wat ze al weten over het onderwerp. Dit kan gebaseerd zijn op voorkennis of eerdere lessen. “wat doen jullie al rondom signaleren van achteruitgang”</a:t>
            </a:r>
          </a:p>
          <a:p>
            <a:r>
              <a:rPr lang="nl-NL" sz="1200" b="1" i="0" kern="1200" dirty="0">
                <a:solidFill>
                  <a:schemeClr val="tx1"/>
                </a:solidFill>
                <a:effectLst/>
                <a:latin typeface="+mn-lt"/>
                <a:ea typeface="+mn-ea"/>
                <a:cs typeface="+mn-cs"/>
              </a:rPr>
              <a:t>Benieuwd:</a:t>
            </a:r>
            <a:r>
              <a:rPr lang="nl-NL" sz="1200" b="0" i="0" kern="1200" dirty="0">
                <a:solidFill>
                  <a:schemeClr val="tx1"/>
                </a:solidFill>
                <a:effectLst/>
                <a:latin typeface="+mn-lt"/>
                <a:ea typeface="+mn-ea"/>
                <a:cs typeface="+mn-cs"/>
              </a:rPr>
              <a:t> Vervolgens wordt er gevraagd naar hun vragen en wat ze graag zouden willen leren over dit onderwerp. Dit geeft inzicht in hun interesse en persoonlijke leerdoelen.</a:t>
            </a:r>
          </a:p>
          <a:p>
            <a:r>
              <a:rPr lang="nl-NL" sz="1200" b="1" i="0" kern="1200" dirty="0">
                <a:solidFill>
                  <a:schemeClr val="tx1"/>
                </a:solidFill>
                <a:effectLst/>
                <a:latin typeface="+mn-lt"/>
                <a:ea typeface="+mn-ea"/>
                <a:cs typeface="+mn-cs"/>
              </a:rPr>
              <a:t>Bewaard:</a:t>
            </a:r>
            <a:r>
              <a:rPr lang="nl-NL" sz="1200" b="0" i="0" kern="1200" dirty="0">
                <a:solidFill>
                  <a:schemeClr val="tx1"/>
                </a:solidFill>
                <a:effectLst/>
                <a:latin typeface="+mn-lt"/>
                <a:ea typeface="+mn-ea"/>
                <a:cs typeface="+mn-cs"/>
              </a:rPr>
              <a:t> Aan het begin van de volgende scholingsbijeenkomst wordt er teruggeblikt. Zorgmedewerkers reflecteren op wat ze hebben onthouden en wat ze hebben geleerd. Dit biedt input voor de trainer om te zien of de leerstof is verwerkt en of er nog extra aandacht nodig is. </a:t>
            </a:r>
            <a:br>
              <a:rPr lang="nl-NL" dirty="0">
                <a:cs typeface="+mn-lt"/>
              </a:rPr>
            </a:br>
            <a:br>
              <a:rPr lang="nl-NL" dirty="0">
                <a:cs typeface="+mn-lt"/>
              </a:rPr>
            </a:br>
            <a:r>
              <a:rPr lang="nl-NL" b="1" dirty="0"/>
              <a:t>Toelichting blauwe blokje:</a:t>
            </a:r>
            <a:br>
              <a:rPr lang="nl-NL" dirty="0">
                <a:cs typeface="+mn-lt"/>
              </a:rPr>
            </a:br>
            <a:r>
              <a:rPr lang="nl-NL" dirty="0"/>
              <a:t> Dit blok beschrijft wat in deze les centraal staat.</a:t>
            </a:r>
            <a:endParaRPr lang="nl-NL" dirty="0">
              <a:ea typeface="Calibri"/>
              <a:cs typeface="Calibri"/>
            </a:endParaRPr>
          </a:p>
          <a:p>
            <a:r>
              <a:rPr lang="nl-NL" dirty="0"/>
              <a:t>Wat is tijdig en bewust afstemmen?</a:t>
            </a:r>
            <a:br>
              <a:rPr lang="nl-NL" dirty="0">
                <a:cs typeface="+mn-lt"/>
              </a:rPr>
            </a:br>
            <a:r>
              <a:rPr lang="nl-NL" dirty="0"/>
              <a:t> Signalen van achteruitgang worden op tijd besproken met het interdisciplinair team, naasten en waar mogelijk met de bewoner, zodat passende zorg en begeleiding tijdig kunnen worden afgestemd. In deze les staat centraal hoe verhoogde kwetsbaarheid en achteruitgang herkend en besproken kunnen worden. De bijbehorende hulpmiddelen worden in de les toegelicht.</a:t>
            </a:r>
            <a:endParaRPr lang="nl-NL" dirty="0">
              <a:ea typeface="Calibri"/>
              <a:cs typeface="Calibri"/>
            </a:endParaRPr>
          </a:p>
          <a:p>
            <a:endParaRPr lang="nl-NL" dirty="0">
              <a:cs typeface="+mn-lt"/>
            </a:endParaRPr>
          </a:p>
          <a:p>
            <a:endParaRPr lang="nl-NL" sz="1200" b="0" i="0" kern="1200" dirty="0">
              <a:effectLst/>
              <a:ea typeface="Calibri"/>
              <a:cs typeface="+mn-lt"/>
            </a:endParaRPr>
          </a:p>
        </p:txBody>
      </p:sp>
      <p:sp>
        <p:nvSpPr>
          <p:cNvPr id="4" name="Tijdelijke aanduiding voor dianummer 3">
            <a:extLst>
              <a:ext uri="{FF2B5EF4-FFF2-40B4-BE49-F238E27FC236}">
                <a16:creationId xmlns:a16="http://schemas.microsoft.com/office/drawing/2014/main" id="{98107C5D-B225-97C8-A5EC-F750FCD29E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832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4ADDD-7443-AD35-D170-14B0993013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C4E0BD-98FF-C049-C235-96F35DD1650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4A25EE-B1E6-C254-9EC6-9E765FE34BB1}"/>
              </a:ext>
            </a:extLst>
          </p:cNvPr>
          <p:cNvSpPr>
            <a:spLocks noGrp="1"/>
          </p:cNvSpPr>
          <p:nvPr>
            <p:ph type="body" idx="1"/>
          </p:nvPr>
        </p:nvSpPr>
        <p:spPr/>
        <p:txBody>
          <a:bodyPr/>
          <a:lstStyle/>
          <a:p>
            <a:r>
              <a:rPr lang="nl-NL" dirty="0"/>
              <a:t>Kort de route van vandaag: Zorgpad als kapstok → begrijpen van ziektetrajecten → signaleren en bespreken van verhoogde kwetsbaarheid → proces en vastlegging → signaleringsgrafiek → casus.</a:t>
            </a:r>
            <a:endParaRPr lang="nl-NL" sz="1200" i="0" dirty="0"/>
          </a:p>
        </p:txBody>
      </p:sp>
      <p:sp>
        <p:nvSpPr>
          <p:cNvPr id="4" name="Tijdelijke aanduiding voor dianummer 3">
            <a:extLst>
              <a:ext uri="{FF2B5EF4-FFF2-40B4-BE49-F238E27FC236}">
                <a16:creationId xmlns:a16="http://schemas.microsoft.com/office/drawing/2014/main" id="{3E399259-400D-2F06-79C8-45A9EE1082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013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alle scholingsbijeenkomsten komt het Zorgpad Palliatieve Zorg terug. </a:t>
            </a:r>
            <a:r>
              <a:rPr lang="nl-NL" sz="1200" kern="1200" dirty="0">
                <a:solidFill>
                  <a:schemeClr val="tx1"/>
                </a:solidFill>
                <a:effectLst/>
                <a:latin typeface="+mn-lt"/>
                <a:ea typeface="+mn-ea"/>
                <a:cs typeface="+mn-cs"/>
              </a:rPr>
              <a:t>Het Zorgpad Palliatieve Zorg bestaat uit tien verschillende stappen met bijbehorende instrumenten die zorgmedewerkers ondersteunen in hun dagelijkse praktijk. </a:t>
            </a:r>
            <a:endParaRPr lang="nl-NL" dirty="0"/>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Dit Zorgpad vormt de inhoudelijke basis voor de implementatie van palliatieve zorg binnen het PACE-NL programma. Elke scholingsbijeenkomst behandelt specifieke stappen van het Zorgpad, zodat kennis en vaardigheden direct kunnen worden geïntegreerd in het dagelijks werk. </a:t>
            </a:r>
            <a:endParaRPr lang="nl-NL" dirty="0"/>
          </a:p>
          <a:p>
            <a:endParaRPr lang="nl-NL" dirty="0"/>
          </a:p>
          <a:p>
            <a:r>
              <a:rPr lang="nl-NL" dirty="0"/>
              <a:t>Leg uit: in deze scholingsbijeenkomst richten we ons vooral op stappen 2, 4 en 5. Maar ook stappen 3 en 7 zijn van toepassing als het gaat over communicatie.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C6C4-5713-4E6C-8805-405D4FE3D2E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923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Kwaliteitskader palliatieve zorg (2017)</a:t>
            </a:r>
          </a:p>
          <a:p>
            <a:endParaRPr lang="nl-NL" dirty="0"/>
          </a:p>
          <a:p>
            <a:r>
              <a:rPr lang="en-US" dirty="0" err="1"/>
              <a:t>Deze</a:t>
            </a:r>
            <a:r>
              <a:rPr lang="en-US" dirty="0"/>
              <a:t> </a:t>
            </a:r>
            <a:r>
              <a:rPr lang="en-US" dirty="0" err="1"/>
              <a:t>figuur</a:t>
            </a:r>
            <a:r>
              <a:rPr lang="en-US" dirty="0"/>
              <a:t> is al </a:t>
            </a:r>
            <a:r>
              <a:rPr lang="en-US" dirty="0" err="1"/>
              <a:t>vaker</a:t>
            </a:r>
            <a:r>
              <a:rPr lang="en-US" dirty="0"/>
              <a:t> </a:t>
            </a:r>
            <a:r>
              <a:rPr lang="en-US" dirty="0" err="1"/>
              <a:t>teruggekomen</a:t>
            </a:r>
            <a:r>
              <a:rPr lang="en-US" dirty="0"/>
              <a:t>. D</a:t>
            </a:r>
            <a:r>
              <a:rPr lang="nl-NL" dirty="0"/>
              <a:t>e intensiteit van de zorgbehoefte toeneemt bij voortschrijdende ziekte in de tijd. </a:t>
            </a:r>
            <a:endParaRPr lang="en-US" dirty="0"/>
          </a:p>
          <a:p>
            <a:r>
              <a:rPr lang="en-US" dirty="0"/>
              <a:t>Bij </a:t>
            </a:r>
            <a:r>
              <a:rPr lang="en-US" dirty="0" err="1"/>
              <a:t>verschillende</a:t>
            </a:r>
            <a:r>
              <a:rPr lang="en-US" dirty="0"/>
              <a:t> </a:t>
            </a:r>
            <a:r>
              <a:rPr lang="en-US" dirty="0" err="1"/>
              <a:t>aandoeningen</a:t>
            </a:r>
            <a:r>
              <a:rPr lang="en-US" dirty="0"/>
              <a:t> </a:t>
            </a:r>
            <a:r>
              <a:rPr lang="en-US" dirty="0" err="1"/>
              <a:t>zien</a:t>
            </a:r>
            <a:r>
              <a:rPr lang="en-US" dirty="0"/>
              <a:t> de </a:t>
            </a:r>
            <a:r>
              <a:rPr lang="en-US" dirty="0" err="1"/>
              <a:t>ziektetrajecten</a:t>
            </a:r>
            <a:r>
              <a:rPr lang="en-US" dirty="0"/>
              <a:t> er net wat </a:t>
            </a:r>
            <a:r>
              <a:rPr lang="en-US" dirty="0" err="1"/>
              <a:t>anders</a:t>
            </a:r>
            <a:r>
              <a:rPr lang="en-US" dirty="0"/>
              <a:t> </a:t>
            </a:r>
            <a:r>
              <a:rPr lang="en-US" dirty="0" err="1"/>
              <a:t>uit</a:t>
            </a:r>
            <a:r>
              <a:rPr lang="en-US" dirty="0"/>
              <a:t> (</a:t>
            </a:r>
            <a:r>
              <a:rPr lang="en-US" dirty="0" err="1"/>
              <a:t>zie</a:t>
            </a:r>
            <a:r>
              <a:rPr lang="en-US" dirty="0"/>
              <a:t> </a:t>
            </a:r>
            <a:r>
              <a:rPr lang="en-US" dirty="0" err="1"/>
              <a:t>volgende</a:t>
            </a:r>
            <a:r>
              <a:rPr lang="en-US" dirty="0"/>
              <a:t> </a:t>
            </a:r>
            <a:r>
              <a:rPr lang="en-US" dirty="0" err="1"/>
              <a:t>dia’s</a:t>
            </a:r>
            <a:r>
              <a:rPr lang="en-US" dirty="0"/>
              <a:t>).</a:t>
            </a:r>
          </a:p>
          <a:p>
            <a:endParaRPr lang="nl-NL" dirty="0"/>
          </a:p>
          <a:p>
            <a:r>
              <a:rPr lang="nl-NL" dirty="0"/>
              <a:t>Dit figuur laat zien dat palliatieve zorg niet alleen de laatste dagen is. Veel bewoners zijn in brede zin palliatief, maar het beloop kan lang stabiel zijn.</a:t>
            </a:r>
            <a:br>
              <a:rPr lang="nl-NL" dirty="0"/>
            </a:br>
            <a:r>
              <a:rPr lang="nl-NL" dirty="0"/>
              <a:t>Binnen PACE-NL voegen we daarom een praktisch onderscheid toe: </a:t>
            </a:r>
            <a:r>
              <a:rPr lang="nl-NL" b="1" dirty="0"/>
              <a:t>stabiele palliatieve fase</a:t>
            </a:r>
            <a:r>
              <a:rPr lang="nl-NL" dirty="0"/>
              <a:t> versus </a:t>
            </a:r>
            <a:r>
              <a:rPr lang="nl-NL" b="1" dirty="0"/>
              <a:t>verhoogde kwetsbaarheid</a:t>
            </a:r>
            <a:r>
              <a:rPr lang="nl-NL" dirty="0"/>
              <a:t> (merkbare verslechtering). In die fase wordt proactief bespreken urgenter.</a:t>
            </a:r>
            <a:br>
              <a:rPr lang="nl-NL" dirty="0"/>
            </a:b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372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A239C-5526-0839-0572-0F617C2F62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B745C6-CE9C-4FD5-DAF9-608D858127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E85CD34-9584-7631-5A2D-67AAAD864A23}"/>
              </a:ext>
            </a:extLst>
          </p:cNvPr>
          <p:cNvSpPr>
            <a:spLocks noGrp="1"/>
          </p:cNvSpPr>
          <p:nvPr>
            <p:ph type="body" idx="1"/>
          </p:nvPr>
        </p:nvSpPr>
        <p:spPr/>
        <p:txBody>
          <a:bodyPr/>
          <a:lstStyle/>
          <a:p>
            <a:r>
              <a:rPr lang="nl-NL" dirty="0"/>
              <a:t>Bron: </a:t>
            </a:r>
            <a:r>
              <a:rPr lang="nl-NL" dirty="0" err="1"/>
              <a:t>Zieketrajecten</a:t>
            </a:r>
            <a:r>
              <a:rPr lang="nl-NL" dirty="0"/>
              <a:t> van Murray.</a:t>
            </a:r>
            <a:br>
              <a:rPr lang="nl-NL" dirty="0">
                <a:cs typeface="+mn-lt"/>
              </a:rPr>
            </a:br>
            <a:br>
              <a:rPr lang="nl-NL" dirty="0">
                <a:cs typeface="+mn-lt"/>
              </a:rPr>
            </a:br>
            <a:r>
              <a:rPr lang="nl-NL" dirty="0">
                <a:ea typeface="Calibri"/>
                <a:cs typeface="Calibri"/>
              </a:rPr>
              <a:t>Doe eerst een check of de aanwezigen de grafiek begrijpen, anders eerst toelichten hoe te lezen. Zelfde geldt voor </a:t>
            </a:r>
            <a:r>
              <a:rPr lang="nl-NL" dirty="0" err="1">
                <a:ea typeface="Calibri"/>
                <a:cs typeface="Calibri"/>
              </a:rPr>
              <a:t>shet</a:t>
            </a:r>
            <a:r>
              <a:rPr lang="nl-NL" dirty="0">
                <a:ea typeface="Calibri"/>
                <a:cs typeface="Calibri"/>
              </a:rPr>
              <a:t> 9, 10 en 11</a:t>
            </a:r>
          </a:p>
          <a:p>
            <a:endParaRPr lang="nl-NL" dirty="0"/>
          </a:p>
          <a:p>
            <a:r>
              <a:rPr lang="nl-NL" dirty="0"/>
              <a:t>Laat de dia zien. Laat de zorgmedewerkers (m.b.v. de quizvraag) nadenken bij welk ziektebeeld dit ziektetraject past.</a:t>
            </a:r>
          </a:p>
          <a:p>
            <a:endParaRPr lang="nl-NL" dirty="0"/>
          </a:p>
          <a:p>
            <a:r>
              <a:rPr lang="nl-NL" dirty="0"/>
              <a:t>Dit is een typisch ziektetraject voor kanker: </a:t>
            </a:r>
            <a:r>
              <a:rPr lang="nl-NL" sz="1200" b="0" i="0" kern="1200" dirty="0">
                <a:solidFill>
                  <a:schemeClr val="tx1"/>
                </a:solidFill>
                <a:effectLst/>
                <a:latin typeface="+mn-lt"/>
                <a:ea typeface="+mn-ea"/>
                <a:cs typeface="+mn-cs"/>
              </a:rPr>
              <a:t>gestage achteruitgang die jaren kan duren. Met op het eind plots snellere achteruitgang, vaak in enkele maanden of weken en overlijden.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Herkennen de zorgmedewerkers dit?</a:t>
            </a:r>
            <a:endParaRPr lang="en-US" dirty="0"/>
          </a:p>
          <a:p>
            <a:endParaRPr lang="nl-NL" dirty="0"/>
          </a:p>
        </p:txBody>
      </p:sp>
      <p:sp>
        <p:nvSpPr>
          <p:cNvPr id="4" name="Tijdelijke aanduiding voor dianummer 3">
            <a:extLst>
              <a:ext uri="{FF2B5EF4-FFF2-40B4-BE49-F238E27FC236}">
                <a16:creationId xmlns:a16="http://schemas.microsoft.com/office/drawing/2014/main" id="{563393B4-DFDB-118A-98C1-5F82890DC3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6013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23412-E589-6753-1E48-76806E723A8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F49A0E9-01A9-DF70-F957-C9C543A5679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529C2FC-B2E5-81EC-DAEB-8639734B85DA}"/>
              </a:ext>
            </a:extLst>
          </p:cNvPr>
          <p:cNvSpPr>
            <a:spLocks noGrp="1"/>
          </p:cNvSpPr>
          <p:nvPr>
            <p:ph type="body" idx="1"/>
          </p:nvPr>
        </p:nvSpPr>
        <p:spPr/>
        <p:txBody>
          <a:bodyPr/>
          <a:lstStyle/>
          <a:p>
            <a:r>
              <a:rPr lang="nl-NL" dirty="0"/>
              <a:t>Bron: </a:t>
            </a:r>
            <a:r>
              <a:rPr lang="nl-NL" dirty="0" err="1"/>
              <a:t>Zieketrajecten</a:t>
            </a:r>
            <a:r>
              <a:rPr lang="nl-NL" dirty="0"/>
              <a:t> van Murray.</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dia zien. Laat de zorgmedewerkers (m.b.v. de quizvraag) nadenken bij welk ziektebeeld dit ziektetraject past.</a:t>
            </a:r>
          </a:p>
          <a:p>
            <a:endParaRPr lang="nl-NL" dirty="0"/>
          </a:p>
          <a:p>
            <a:r>
              <a:rPr lang="nl-NL" dirty="0"/>
              <a:t>Dit is een typisch ziektetraject voor </a:t>
            </a:r>
            <a:r>
              <a:rPr lang="nl-NL" dirty="0" err="1"/>
              <a:t>orgaanfalen</a:t>
            </a:r>
            <a:r>
              <a:rPr lang="nl-NL" dirty="0"/>
              <a:t>, zoals COPD en hartfalen (A en D zijn beiden goed): </a:t>
            </a:r>
            <a:r>
              <a:rPr lang="nl-NL" sz="1200" b="0" i="0" kern="1200" dirty="0">
                <a:solidFill>
                  <a:schemeClr val="tx1"/>
                </a:solidFill>
                <a:effectLst/>
                <a:latin typeface="+mn-lt"/>
                <a:ea typeface="+mn-ea"/>
                <a:cs typeface="+mn-cs"/>
              </a:rPr>
              <a:t>hierbij gaat de patiënt langzaam achteruit, met periodes waarin het even flink slechter gaat en dan weer iets beter. Duurt ongeveer twee tot vijf jaar, overlijden is veelal toch nog redelijk acuut.</a:t>
            </a:r>
          </a:p>
          <a:p>
            <a:endParaRPr lang="nl-N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Herkennen de zorgmedewerkers dit?</a:t>
            </a:r>
            <a:endParaRPr lang="en-US" dirty="0"/>
          </a:p>
          <a:p>
            <a:endParaRPr lang="nl-NL" dirty="0"/>
          </a:p>
        </p:txBody>
      </p:sp>
      <p:sp>
        <p:nvSpPr>
          <p:cNvPr id="4" name="Tijdelijke aanduiding voor dianummer 3">
            <a:extLst>
              <a:ext uri="{FF2B5EF4-FFF2-40B4-BE49-F238E27FC236}">
                <a16:creationId xmlns:a16="http://schemas.microsoft.com/office/drawing/2014/main" id="{D34A5574-C552-A415-1028-EE566E3B2F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C2C7F-9151-4448-B76D-98AA80CC75A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388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EF28E-9F35-9226-1B02-F06EBDC6992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3587CD2-2445-ABA9-E676-741F49F024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6A7F59D-9484-EA4F-F2EA-FEA5AD438299}"/>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A5A2DF1C-07BE-23AF-C25E-AA315E28D2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3A407D3-7C29-DC12-55BC-0CB3D7FAD91B}"/>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1629355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FBA4E-0B5A-1B9B-7A2C-682A2AD6B12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080D546-3185-95A9-49BC-E6395655C52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7644035-C81F-0F24-7053-48B495845207}"/>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A9F3FE8D-F63A-72ED-2F5C-7BCF99517A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297EF51-88B5-D97A-98BD-ABC4A73015AE}"/>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1936943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77D451C-0B5D-322E-220C-C46C3864452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FBA0CA8-57A8-4D5B-0E79-DFF54A39F3C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72DABF-E6B1-82C6-420F-BAB17622C30D}"/>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2A1B4196-1E45-BE6A-A08F-F47A6E2C0C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8315D2F-489A-0150-ECA0-D149D594DC9C}"/>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3130764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49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99B01-720F-A1A7-DEF7-EF81B5A4D9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9FA4B9-05B0-AB70-6085-4E30E510B21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DE21688-6F93-2A1D-A323-38D55997701E}"/>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F9A80608-82B8-78E6-31B3-1CEA95C6644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259F7E-802D-90D7-9E45-5093C6144470}"/>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79982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7D99C-1166-32FB-C9F0-AC6C163748B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A65869E-C942-BAE1-9D6D-BCCCC77DAD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965A7F9-1F22-0788-30C9-BE919CB4D738}"/>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8D4280C4-FCBC-5457-F67E-84A259D3E6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6F54D7-DF41-DF61-C96C-37CEF16034E4}"/>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117382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3B2DC-64BA-4A84-E3D9-FA9F555192D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C419F7D-B56B-7D1E-1B80-B265E9A2602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4670A3C-7DEE-8595-9E01-657E3448279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5F5825D-9AEB-C266-8BA8-43B0CC4651FC}"/>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D9C7B648-A814-32DA-B98A-04A73928051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70236D1-70F6-4176-091B-D71DAECC0CBA}"/>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606403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5CEF9-7993-1546-18BB-9AEA19B5368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B730AFD-C634-DE05-72CB-A879E05BBE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25A7BC2-FF3C-FFF5-C5EB-C79124960C8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57A5DC0-E16F-B335-0483-105EC5120C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B2BB8B4-24A3-3E53-E7EB-1A4DD43E69A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1813879-0E7F-1526-0D7F-BF3677A7DD78}"/>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8" name="Tijdelijke aanduiding voor voettekst 7">
            <a:extLst>
              <a:ext uri="{FF2B5EF4-FFF2-40B4-BE49-F238E27FC236}">
                <a16:creationId xmlns:a16="http://schemas.microsoft.com/office/drawing/2014/main" id="{E18F0184-FD45-6350-6E5E-8DFDF75859D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70C0B71-1819-7629-543F-C18D11EA8088}"/>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464288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107AF6-7408-FE3F-D3B8-F2AD45A05D5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22F6FA3-66A6-D2DD-1D6B-D42E1FFC7AE2}"/>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4" name="Tijdelijke aanduiding voor voettekst 3">
            <a:extLst>
              <a:ext uri="{FF2B5EF4-FFF2-40B4-BE49-F238E27FC236}">
                <a16:creationId xmlns:a16="http://schemas.microsoft.com/office/drawing/2014/main" id="{58CC5DFB-6E01-2F30-4EC5-9DD0E425F8A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7B786AF-B0DE-2B7E-846C-792D715FA9DF}"/>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416635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2017601-E556-D404-7E24-0EDB3D4D4213}"/>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3" name="Tijdelijke aanduiding voor voettekst 2">
            <a:extLst>
              <a:ext uri="{FF2B5EF4-FFF2-40B4-BE49-F238E27FC236}">
                <a16:creationId xmlns:a16="http://schemas.microsoft.com/office/drawing/2014/main" id="{BE53E3CD-C343-8CE2-55FB-D9EDE9F493A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F6AD6C2-06A1-9549-C5AE-25A5B2C6421D}"/>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72941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B21D95-0A92-304D-2896-8F3A0722928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4F499A1-3541-2581-3C5C-8CCD584DD3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BB04084-8630-3A0E-78FE-9622CBA25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8FC4DE8-FE9E-19D4-C281-FC0DB82CB3BE}"/>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A9898496-2739-C13B-B675-D61219FD0BA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127811-BD4D-71C1-6EBA-95B8FF1EEF4F}"/>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3747907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EBD61-99EC-6C50-AC06-50D29AA1A57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5244476-776D-1076-98A3-9B7254372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493CD2D-F6AD-6FF8-B7B5-7478CE5E6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FE11C1C-FB92-E4F5-8C04-BEC9210194D2}"/>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A5134719-478E-10B6-9E9D-E77D78D70AE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F53BF24-821B-F5E5-5F57-989B09066B79}"/>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879457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51D1EB4-B919-BEC9-AC9E-3B410469B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38D9CDF-6EDD-008D-1B68-FC5C595474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EE75830-A8D0-CA6B-C600-086AE7052E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4FB797B1-18F5-49DF-4C7E-81E93561AD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2857AC7C-D7CC-FA8B-0AB9-4B2CAB057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646156-EB3F-4FEC-A3C3-93B1E0E82A68}" type="slidenum">
              <a:rPr lang="nl-NL" smtClean="0"/>
              <a:t>‹nr.›</a:t>
            </a:fld>
            <a:endParaRPr lang="nl-NL"/>
          </a:p>
        </p:txBody>
      </p:sp>
    </p:spTree>
    <p:extLst>
      <p:ext uri="{BB962C8B-B14F-4D97-AF65-F5344CB8AC3E}">
        <p14:creationId xmlns:p14="http://schemas.microsoft.com/office/powerpoint/2010/main" val="193724793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72F8C1-FDB7-1CDF-14F2-CC5B6C9D1CFF}"/>
            </a:ext>
          </a:extLst>
        </p:cNvPr>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Rectangle 70">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5" name="Group 74">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76" name="Freeform: Shape 75">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8" name="Freeform: Shape 77">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9" name="Freeform: Shape 78">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0" name="Freeform: Shape 79">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1" name="Freeform: Shape 80">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2" name="Freeform: Shape 81">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 name="Tekstvak 2">
            <a:extLst>
              <a:ext uri="{FF2B5EF4-FFF2-40B4-BE49-F238E27FC236}">
                <a16:creationId xmlns:a16="http://schemas.microsoft.com/office/drawing/2014/main" id="{CE267B17-FBAE-C7A7-19F5-7073C84C2ACF}"/>
              </a:ext>
            </a:extLst>
          </p:cNvPr>
          <p:cNvSpPr txBox="1"/>
          <p:nvPr/>
        </p:nvSpPr>
        <p:spPr>
          <a:xfrm>
            <a:off x="2867128" y="2364377"/>
            <a:ext cx="6943078" cy="2730864"/>
          </a:xfrm>
          <a:prstGeom prst="rect">
            <a:avLst/>
          </a:prstGeom>
        </p:spPr>
        <p:txBody>
          <a:bodyPr vert="horz" lIns="91440" tIns="45720" rIns="91440" bIns="45720" rtlCol="0" anchor="b">
            <a:normAutofit fontScale="625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300" b="1" i="0" u="none" strike="noStrike" kern="1200" cap="none" spc="0" normalizeH="0" baseline="0" noProof="0" dirty="0" err="1">
                <a:ln>
                  <a:noFill/>
                </a:ln>
                <a:solidFill>
                  <a:srgbClr val="0E2841"/>
                </a:solidFill>
                <a:effectLst/>
                <a:uLnTx/>
                <a:uFillTx/>
                <a:latin typeface="Aptos Display" panose="02110004020202020204"/>
                <a:ea typeface="+mn-ea"/>
                <a:cs typeface="+mn-cs"/>
              </a:rPr>
              <a:t>Scholingsbijeenkomst</a:t>
            </a:r>
            <a:r>
              <a:rPr kumimoji="0" lang="en-US" sz="8300" b="1" i="0" u="none" strike="noStrike" kern="1200" cap="none" spc="0" normalizeH="0" baseline="0" noProof="0" dirty="0">
                <a:ln>
                  <a:noFill/>
                </a:ln>
                <a:solidFill>
                  <a:srgbClr val="0E2841"/>
                </a:solidFill>
                <a:effectLst/>
                <a:uLnTx/>
                <a:uFillTx/>
                <a:latin typeface="Aptos Display" panose="02110004020202020204"/>
                <a:ea typeface="+mn-ea"/>
                <a:cs typeface="+mn-cs"/>
              </a:rPr>
              <a:t> 2</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dirty="0">
              <a:ln>
                <a:noFill/>
              </a:ln>
              <a:solidFill>
                <a:srgbClr val="0E2841"/>
              </a:solidFill>
              <a:effectLst/>
              <a:uLnTx/>
              <a:uFillTx/>
              <a:latin typeface="Aptos Display" panose="02110004020202020204"/>
              <a:ea typeface="+mn-ea"/>
              <a:cs typeface="+mn-cs"/>
            </a:endParaRPr>
          </a:p>
          <a:p>
            <a:pPr lvl="0" algn="ctr">
              <a:lnSpc>
                <a:spcPct val="90000"/>
              </a:lnSpc>
              <a:spcBef>
                <a:spcPct val="0"/>
              </a:spcBef>
              <a:spcAft>
                <a:spcPts val="600"/>
              </a:spcAft>
              <a:defRPr/>
            </a:pPr>
            <a:r>
              <a:rPr lang="en-US" sz="5100" b="1" dirty="0" err="1">
                <a:solidFill>
                  <a:schemeClr val="tx2"/>
                </a:solidFill>
              </a:rPr>
              <a:t>Signaleren</a:t>
            </a:r>
            <a:r>
              <a:rPr lang="en-US" sz="5100" b="1" dirty="0">
                <a:solidFill>
                  <a:schemeClr val="tx2"/>
                </a:solidFill>
              </a:rPr>
              <a:t> </a:t>
            </a:r>
            <a:r>
              <a:rPr lang="en-US" sz="5100" b="1" dirty="0" err="1">
                <a:solidFill>
                  <a:schemeClr val="tx2"/>
                </a:solidFill>
              </a:rPr>
              <a:t>en</a:t>
            </a:r>
            <a:r>
              <a:rPr lang="en-US" sz="5100" b="1" dirty="0">
                <a:solidFill>
                  <a:schemeClr val="tx2"/>
                </a:solidFill>
              </a:rPr>
              <a:t> </a:t>
            </a:r>
            <a:r>
              <a:rPr lang="en-US" sz="5100" b="1" dirty="0" err="1">
                <a:solidFill>
                  <a:schemeClr val="tx2"/>
                </a:solidFill>
              </a:rPr>
              <a:t>bespreken</a:t>
            </a:r>
            <a:r>
              <a:rPr lang="en-US" sz="5100" b="1" dirty="0">
                <a:solidFill>
                  <a:schemeClr val="tx2"/>
                </a:solidFill>
              </a:rPr>
              <a:t> </a:t>
            </a:r>
          </a:p>
          <a:p>
            <a:pPr lvl="0" algn="ctr">
              <a:lnSpc>
                <a:spcPct val="90000"/>
              </a:lnSpc>
              <a:spcBef>
                <a:spcPct val="0"/>
              </a:spcBef>
              <a:spcAft>
                <a:spcPts val="600"/>
              </a:spcAft>
              <a:defRPr/>
            </a:pPr>
            <a:r>
              <a:rPr lang="en-US" sz="5100" b="1" dirty="0">
                <a:solidFill>
                  <a:schemeClr val="tx2"/>
                </a:solidFill>
              </a:rPr>
              <a:t>van </a:t>
            </a:r>
            <a:r>
              <a:rPr lang="en-US" sz="5100" b="1" dirty="0" err="1">
                <a:solidFill>
                  <a:schemeClr val="tx2"/>
                </a:solidFill>
              </a:rPr>
              <a:t>achteruitgang</a:t>
            </a:r>
            <a:r>
              <a:rPr lang="en-US" sz="5100" b="1" dirty="0">
                <a:solidFill>
                  <a:schemeClr val="tx2"/>
                </a:solidFill>
              </a:rPr>
              <a:t> en </a:t>
            </a:r>
          </a:p>
          <a:p>
            <a:pPr lvl="0" algn="ctr">
              <a:lnSpc>
                <a:spcPct val="90000"/>
              </a:lnSpc>
              <a:spcBef>
                <a:spcPct val="0"/>
              </a:spcBef>
              <a:spcAft>
                <a:spcPts val="600"/>
              </a:spcAft>
              <a:defRPr/>
            </a:pPr>
            <a:r>
              <a:rPr lang="en-US" sz="5100" b="1" dirty="0" err="1">
                <a:solidFill>
                  <a:schemeClr val="tx2"/>
                </a:solidFill>
              </a:rPr>
              <a:t>verhoogde</a:t>
            </a:r>
            <a:r>
              <a:rPr lang="en-US" sz="5100" b="1" dirty="0">
                <a:solidFill>
                  <a:schemeClr val="tx2"/>
                </a:solidFill>
              </a:rPr>
              <a:t> </a:t>
            </a:r>
            <a:r>
              <a:rPr lang="en-US" sz="5100" b="1" dirty="0" err="1">
                <a:solidFill>
                  <a:schemeClr val="tx2"/>
                </a:solidFill>
              </a:rPr>
              <a:t>kwetsbaarheid</a:t>
            </a:r>
            <a:br>
              <a:rPr lang="en-US" sz="5400" b="1" dirty="0">
                <a:solidFill>
                  <a:schemeClr val="tx2"/>
                </a:solidFill>
              </a:rPr>
            </a:br>
            <a:endParaRPr kumimoji="0" lang="en-US" sz="3600" b="1" i="0" u="none" strike="noStrike" kern="1200" cap="none" spc="0" normalizeH="0" baseline="0" noProof="0" dirty="0">
              <a:ln>
                <a:noFill/>
              </a:ln>
              <a:solidFill>
                <a:schemeClr val="tx2"/>
              </a:solidFill>
              <a:effectLst/>
              <a:uLnTx/>
              <a:uFillTx/>
              <a:latin typeface="Aptos Display" panose="02110004020202020204"/>
              <a:ea typeface="+mn-ea"/>
              <a:cs typeface="+mn-cs"/>
            </a:endParaRPr>
          </a:p>
        </p:txBody>
      </p:sp>
      <p:grpSp>
        <p:nvGrpSpPr>
          <p:cNvPr id="84" name="Group 83">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85" name="Freeform: Shape 84">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6" name="Freeform: Shape 85">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8" name="Freeform: Shape 87">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90" name="Group 89">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91" name="Freeform: Shape 90">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 name="Freeform: Shape 91">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4" name="Freeform: Shape 93">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Afbeelding 1" descr="Afbeelding met wit, Lettertype, ontwerp&#10;&#10;Door AI gegenereerde inhoud is mogelijk onjuist.">
            <a:extLst>
              <a:ext uri="{FF2B5EF4-FFF2-40B4-BE49-F238E27FC236}">
                <a16:creationId xmlns:a16="http://schemas.microsoft.com/office/drawing/2014/main" id="{574CE062-D59F-3F6B-8337-E3C84F32995B}"/>
              </a:ext>
            </a:extLst>
          </p:cNvPr>
          <p:cNvPicPr>
            <a:picLocks noChangeAspect="1"/>
          </p:cNvPicPr>
          <p:nvPr/>
        </p:nvPicPr>
        <p:blipFill>
          <a:blip r:embed="rId3">
            <a:extLst>
              <a:ext uri="{28A0092B-C50C-407E-A947-70E740481C1C}">
                <a14:useLocalDpi xmlns:a14="http://schemas.microsoft.com/office/drawing/2010/main" val="0"/>
              </a:ext>
            </a:extLst>
          </a:blip>
          <a:srcRect l="28814" t="51447" r="34886" b="34756"/>
          <a:stretch/>
        </p:blipFill>
        <p:spPr>
          <a:xfrm>
            <a:off x="10691448" y="6227037"/>
            <a:ext cx="1420735" cy="539985"/>
          </a:xfrm>
          <a:prstGeom prst="rect">
            <a:avLst/>
          </a:prstGeom>
        </p:spPr>
      </p:pic>
    </p:spTree>
    <p:extLst>
      <p:ext uri="{BB962C8B-B14F-4D97-AF65-F5344CB8AC3E}">
        <p14:creationId xmlns:p14="http://schemas.microsoft.com/office/powerpoint/2010/main" val="603390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51997C-1284-66EB-1B34-7E957788C554}"/>
            </a:ext>
          </a:extLst>
        </p:cNvPr>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B4D4769A-14C9-1C5B-3B3E-8D6DCAB37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8" name="Rectangle 2077">
            <a:extLst>
              <a:ext uri="{FF2B5EF4-FFF2-40B4-BE49-F238E27FC236}">
                <a16:creationId xmlns:a16="http://schemas.microsoft.com/office/drawing/2014/main" id="{F4763C01-BF74-D2D8-FA40-7349CF03F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A4A23AF8-24AE-DB9C-CADF-3C1ED5F74B6C}"/>
              </a:ext>
            </a:extLst>
          </p:cNvPr>
          <p:cNvSpPr>
            <a:spLocks noGrp="1"/>
          </p:cNvSpPr>
          <p:nvPr>
            <p:ph type="title"/>
          </p:nvPr>
        </p:nvSpPr>
        <p:spPr>
          <a:xfrm>
            <a:off x="1059347" y="973948"/>
            <a:ext cx="10640754" cy="775845"/>
          </a:xfrm>
        </p:spPr>
        <p:txBody>
          <a:bodyPr vert="horz" lIns="91440" tIns="45720" rIns="91440" bIns="45720" rtlCol="0" anchor="b">
            <a:normAutofit/>
          </a:bodyPr>
          <a:lstStyle/>
          <a:p>
            <a:r>
              <a:rPr lang="en-US" sz="4000" b="1" kern="1200" dirty="0" err="1">
                <a:solidFill>
                  <a:schemeClr val="tx2"/>
                </a:solidFill>
                <a:latin typeface="+mj-lt"/>
                <a:ea typeface="+mj-ea"/>
                <a:cs typeface="+mj-cs"/>
              </a:rPr>
              <a:t>Verschillende</a:t>
            </a:r>
            <a:r>
              <a:rPr lang="en-US" sz="4000" b="1" kern="1200" dirty="0">
                <a:solidFill>
                  <a:schemeClr val="tx2"/>
                </a:solidFill>
                <a:latin typeface="+mj-lt"/>
                <a:ea typeface="+mj-ea"/>
                <a:cs typeface="+mj-cs"/>
              </a:rPr>
              <a:t> </a:t>
            </a:r>
            <a:r>
              <a:rPr lang="en-US" sz="4000" b="1" kern="1200" dirty="0" err="1">
                <a:solidFill>
                  <a:schemeClr val="tx2"/>
                </a:solidFill>
                <a:latin typeface="+mj-lt"/>
                <a:ea typeface="+mj-ea"/>
                <a:cs typeface="+mj-cs"/>
              </a:rPr>
              <a:t>ziektetrajecten</a:t>
            </a:r>
            <a:endParaRPr lang="en-US" sz="4000" kern="1200" dirty="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5F47F39F-5E9B-590F-E15E-21C57D938D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A6B8EFF9-EC1C-4DD0-E615-9293EF38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2" name="Freeform: Shape 2081">
              <a:extLst>
                <a:ext uri="{FF2B5EF4-FFF2-40B4-BE49-F238E27FC236}">
                  <a16:creationId xmlns:a16="http://schemas.microsoft.com/office/drawing/2014/main" id="{0A342CC3-DF05-40EF-DA7B-36FAE78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3" name="Freeform: Shape 2082">
              <a:extLst>
                <a:ext uri="{FF2B5EF4-FFF2-40B4-BE49-F238E27FC236}">
                  <a16:creationId xmlns:a16="http://schemas.microsoft.com/office/drawing/2014/main" id="{234D9C87-0B9B-02EE-2283-6098AF7E5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4" name="Freeform: Shape 2083">
              <a:extLst>
                <a:ext uri="{FF2B5EF4-FFF2-40B4-BE49-F238E27FC236}">
                  <a16:creationId xmlns:a16="http://schemas.microsoft.com/office/drawing/2014/main" id="{BE9E8A0B-009A-6439-02CA-1237559DB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086" name="Group 2085">
            <a:extLst>
              <a:ext uri="{FF2B5EF4-FFF2-40B4-BE49-F238E27FC236}">
                <a16:creationId xmlns:a16="http://schemas.microsoft.com/office/drawing/2014/main" id="{C3E1B573-3C07-455C-466B-108601BD8E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D0543F8E-7156-EC8E-A47A-9F9B5D5F6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8" name="Freeform: Shape 2087">
              <a:extLst>
                <a:ext uri="{FF2B5EF4-FFF2-40B4-BE49-F238E27FC236}">
                  <a16:creationId xmlns:a16="http://schemas.microsoft.com/office/drawing/2014/main" id="{F043C22C-F447-056F-8870-23C6C07AD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89" name="Freeform: Shape 2088">
              <a:extLst>
                <a:ext uri="{FF2B5EF4-FFF2-40B4-BE49-F238E27FC236}">
                  <a16:creationId xmlns:a16="http://schemas.microsoft.com/office/drawing/2014/main" id="{243D1679-1611-86DF-0E97-563D349A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90" name="Freeform: Shape 2089">
              <a:extLst>
                <a:ext uri="{FF2B5EF4-FFF2-40B4-BE49-F238E27FC236}">
                  <a16:creationId xmlns:a16="http://schemas.microsoft.com/office/drawing/2014/main" id="{1A79A3D4-02A9-5093-4634-0DE95C70B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Tekstvak 5">
            <a:extLst>
              <a:ext uri="{FF2B5EF4-FFF2-40B4-BE49-F238E27FC236}">
                <a16:creationId xmlns:a16="http://schemas.microsoft.com/office/drawing/2014/main" id="{1DBFB7B4-379B-8B7B-B409-400A708AA0FC}"/>
              </a:ext>
            </a:extLst>
          </p:cNvPr>
          <p:cNvSpPr txBox="1"/>
          <p:nvPr/>
        </p:nvSpPr>
        <p:spPr>
          <a:xfrm>
            <a:off x="6565747" y="1986105"/>
            <a:ext cx="48768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F9ED5"/>
                </a:solidFill>
                <a:effectLst/>
                <a:uLnTx/>
                <a:uFillTx/>
                <a:latin typeface="Aptos" panose="02110004020202020204"/>
                <a:ea typeface="+mn-ea"/>
                <a:cs typeface="+mn-cs"/>
              </a:rPr>
              <a:t>Quizvraag: Wat zou dit voor ziektebeeld kunnen zijn?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rPr>
              <a:t>Ouderdom/kwetsbaarheid</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lang="nl-NL" sz="2400" dirty="0">
                <a:solidFill>
                  <a:prstClr val="black"/>
                </a:solidFill>
                <a:latin typeface="Aptos" panose="02110004020202020204"/>
              </a:rPr>
              <a:t>Dementie</a:t>
            </a:r>
            <a:endPar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rPr>
              <a:t>Beiden zijn juist</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lang="nl-NL" sz="2400" dirty="0">
                <a:solidFill>
                  <a:prstClr val="black"/>
                </a:solidFill>
                <a:latin typeface="Aptos" panose="02110004020202020204"/>
              </a:rPr>
              <a:t>Beiden zijn onjuist</a:t>
            </a:r>
            <a:endPar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4">
            <a:extLst>
              <a:ext uri="{FF2B5EF4-FFF2-40B4-BE49-F238E27FC236}">
                <a16:creationId xmlns:a16="http://schemas.microsoft.com/office/drawing/2014/main" id="{5C1D051E-4CD6-2E49-9F6C-559AD618FA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592" t="33268" r="3226"/>
          <a:stretch/>
        </p:blipFill>
        <p:spPr bwMode="auto">
          <a:xfrm>
            <a:off x="1059347" y="2087719"/>
            <a:ext cx="5036653" cy="369427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04E8493-466C-5FCB-995D-B824C5578A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50" t="80301" r="34747" b="8526"/>
          <a:stretch/>
        </p:blipFill>
        <p:spPr bwMode="auto">
          <a:xfrm>
            <a:off x="1860398" y="4970171"/>
            <a:ext cx="3505200" cy="44003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18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3F40E9-9910-9EA1-42A0-ED1BBEA1D97C}"/>
            </a:ext>
          </a:extLst>
        </p:cNvPr>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D560DA78-7983-7E48-7422-9E5E3A76F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8" name="Rectangle 2077">
            <a:extLst>
              <a:ext uri="{FF2B5EF4-FFF2-40B4-BE49-F238E27FC236}">
                <a16:creationId xmlns:a16="http://schemas.microsoft.com/office/drawing/2014/main" id="{97E383C0-B54C-013F-EDE9-FE8454109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3944E1A8-46A1-CA72-F950-B4D87F84DC05}"/>
              </a:ext>
            </a:extLst>
          </p:cNvPr>
          <p:cNvSpPr>
            <a:spLocks noGrp="1"/>
          </p:cNvSpPr>
          <p:nvPr>
            <p:ph type="title"/>
          </p:nvPr>
        </p:nvSpPr>
        <p:spPr>
          <a:xfrm>
            <a:off x="1059347" y="973948"/>
            <a:ext cx="10640754" cy="775845"/>
          </a:xfrm>
        </p:spPr>
        <p:txBody>
          <a:bodyPr vert="horz" lIns="91440" tIns="45720" rIns="91440" bIns="45720" rtlCol="0" anchor="b">
            <a:normAutofit/>
          </a:bodyPr>
          <a:lstStyle/>
          <a:p>
            <a:r>
              <a:rPr lang="en-US" sz="4000" b="1" kern="1200" dirty="0" err="1">
                <a:solidFill>
                  <a:schemeClr val="tx2"/>
                </a:solidFill>
                <a:latin typeface="+mj-lt"/>
                <a:ea typeface="+mj-ea"/>
                <a:cs typeface="+mj-cs"/>
              </a:rPr>
              <a:t>Verschillende</a:t>
            </a:r>
            <a:r>
              <a:rPr lang="en-US" sz="4000" b="1" kern="1200" dirty="0">
                <a:solidFill>
                  <a:schemeClr val="tx2"/>
                </a:solidFill>
                <a:latin typeface="+mj-lt"/>
                <a:ea typeface="+mj-ea"/>
                <a:cs typeface="+mj-cs"/>
              </a:rPr>
              <a:t> </a:t>
            </a:r>
            <a:r>
              <a:rPr lang="en-US" sz="4000" b="1" kern="1200" dirty="0" err="1">
                <a:solidFill>
                  <a:schemeClr val="tx2"/>
                </a:solidFill>
                <a:latin typeface="+mj-lt"/>
                <a:ea typeface="+mj-ea"/>
                <a:cs typeface="+mj-cs"/>
              </a:rPr>
              <a:t>ziektetrajecten</a:t>
            </a:r>
            <a:endParaRPr lang="en-US" sz="4000" kern="1200" dirty="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031A2EA0-EA7B-29F0-4715-F08DC316B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988759A9-D6D6-EDEB-65B1-7B2E3CFA8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2" name="Freeform: Shape 2081">
              <a:extLst>
                <a:ext uri="{FF2B5EF4-FFF2-40B4-BE49-F238E27FC236}">
                  <a16:creationId xmlns:a16="http://schemas.microsoft.com/office/drawing/2014/main" id="{CC6D9B6F-72D5-83EE-23FA-C75F61E99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3" name="Freeform: Shape 2082">
              <a:extLst>
                <a:ext uri="{FF2B5EF4-FFF2-40B4-BE49-F238E27FC236}">
                  <a16:creationId xmlns:a16="http://schemas.microsoft.com/office/drawing/2014/main" id="{CD1AB1DD-CDB0-4BA1-E2D7-72F3519C7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4" name="Freeform: Shape 2083">
              <a:extLst>
                <a:ext uri="{FF2B5EF4-FFF2-40B4-BE49-F238E27FC236}">
                  <a16:creationId xmlns:a16="http://schemas.microsoft.com/office/drawing/2014/main" id="{BC80808E-4ECF-B2DD-79C8-413E56A2D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086" name="Group 2085">
            <a:extLst>
              <a:ext uri="{FF2B5EF4-FFF2-40B4-BE49-F238E27FC236}">
                <a16:creationId xmlns:a16="http://schemas.microsoft.com/office/drawing/2014/main" id="{DA880BF3-190B-BF73-5AE1-4738446102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AC4486BB-1034-B760-7263-C37A6BBB9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8" name="Freeform: Shape 2087">
              <a:extLst>
                <a:ext uri="{FF2B5EF4-FFF2-40B4-BE49-F238E27FC236}">
                  <a16:creationId xmlns:a16="http://schemas.microsoft.com/office/drawing/2014/main" id="{700403A5-8B96-C47F-2817-7565B7C47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89" name="Freeform: Shape 2088">
              <a:extLst>
                <a:ext uri="{FF2B5EF4-FFF2-40B4-BE49-F238E27FC236}">
                  <a16:creationId xmlns:a16="http://schemas.microsoft.com/office/drawing/2014/main" id="{20E62DE3-B3A6-A5D4-6009-01656B9BE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90" name="Freeform: Shape 2089">
              <a:extLst>
                <a:ext uri="{FF2B5EF4-FFF2-40B4-BE49-F238E27FC236}">
                  <a16:creationId xmlns:a16="http://schemas.microsoft.com/office/drawing/2014/main" id="{22BBD95E-E2FA-78F8-1301-3311F5A92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5122" name="Picture 2">
            <a:extLst>
              <a:ext uri="{FF2B5EF4-FFF2-40B4-BE49-F238E27FC236}">
                <a16:creationId xmlns:a16="http://schemas.microsoft.com/office/drawing/2014/main" id="{AFE5910B-4CA4-95CD-1727-BCE62F4C1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88" y="1981230"/>
            <a:ext cx="11715624" cy="4015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75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64FA9B-9113-5A2C-BA50-55F632E66CFB}"/>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349B223-3D7C-C028-03CA-20F52EAEE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6BAA63F3-4711-07B8-A6AF-8C190A18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9" name="Group 38">
            <a:extLst>
              <a:ext uri="{FF2B5EF4-FFF2-40B4-BE49-F238E27FC236}">
                <a16:creationId xmlns:a16="http://schemas.microsoft.com/office/drawing/2014/main" id="{0226A478-9745-D2B2-5398-ED53DE1AC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0" name="Freeform: Shape 39">
              <a:extLst>
                <a:ext uri="{FF2B5EF4-FFF2-40B4-BE49-F238E27FC236}">
                  <a16:creationId xmlns:a16="http://schemas.microsoft.com/office/drawing/2014/main" id="{3243DCE1-66FE-3ED1-ABB0-19BC71A15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5821C5A9-7203-3F38-E2AB-A6CD90B2E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925212A0-55BD-B1A0-6332-0ED9E03EAC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AE4FCF1B-D1B7-5F85-F6FC-3429ECE4E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3CA5A250-EF02-67F8-BCAE-FDC287A74C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02F43EA4-12AD-C24D-9E1C-730781EC0095}"/>
              </a:ext>
            </a:extLst>
          </p:cNvPr>
          <p:cNvSpPr>
            <a:spLocks noGrp="1"/>
          </p:cNvSpPr>
          <p:nvPr>
            <p:ph type="title"/>
          </p:nvPr>
        </p:nvSpPr>
        <p:spPr>
          <a:xfrm>
            <a:off x="864358" y="1243361"/>
            <a:ext cx="4501079" cy="5415954"/>
          </a:xfrm>
        </p:spPr>
        <p:txBody>
          <a:bodyPr vert="horz" lIns="91440" tIns="45720" rIns="91440" bIns="45720" rtlCol="0" anchor="ctr">
            <a:normAutofit/>
          </a:bodyPr>
          <a:lstStyle/>
          <a:p>
            <a:r>
              <a:rPr lang="en-US" sz="4000" b="1" dirty="0" err="1">
                <a:solidFill>
                  <a:schemeClr val="tx2"/>
                </a:solidFill>
              </a:rPr>
              <a:t>Signaleren</a:t>
            </a:r>
            <a:r>
              <a:rPr lang="en-US" sz="4000" b="1" dirty="0">
                <a:solidFill>
                  <a:schemeClr val="tx2"/>
                </a:solidFill>
              </a:rPr>
              <a:t> </a:t>
            </a:r>
            <a:r>
              <a:rPr lang="en-US" sz="4000" b="1" dirty="0" err="1">
                <a:solidFill>
                  <a:schemeClr val="tx2"/>
                </a:solidFill>
              </a:rPr>
              <a:t>en</a:t>
            </a:r>
            <a:r>
              <a:rPr lang="en-US" sz="4000" b="1" dirty="0">
                <a:solidFill>
                  <a:schemeClr val="tx2"/>
                </a:solidFill>
              </a:rPr>
              <a:t> </a:t>
            </a:r>
            <a:r>
              <a:rPr lang="en-US" sz="4000" b="1" dirty="0" err="1">
                <a:solidFill>
                  <a:schemeClr val="tx2"/>
                </a:solidFill>
              </a:rPr>
              <a:t>bespreken</a:t>
            </a:r>
            <a:r>
              <a:rPr lang="en-US" sz="4000" b="1" kern="1200" dirty="0">
                <a:solidFill>
                  <a:schemeClr val="tx2"/>
                </a:solidFill>
                <a:latin typeface="+mj-lt"/>
                <a:ea typeface="+mj-ea"/>
                <a:cs typeface="+mj-cs"/>
              </a:rPr>
              <a:t> </a:t>
            </a:r>
            <a:r>
              <a:rPr lang="en-US" sz="4000" b="1" kern="1200" dirty="0" err="1">
                <a:solidFill>
                  <a:schemeClr val="tx2"/>
                </a:solidFill>
                <a:latin typeface="+mj-lt"/>
                <a:ea typeface="+mj-ea"/>
                <a:cs typeface="+mj-cs"/>
              </a:rPr>
              <a:t>verhoogde</a:t>
            </a:r>
            <a:r>
              <a:rPr lang="en-US" sz="4000" b="1" kern="1200" dirty="0">
                <a:solidFill>
                  <a:schemeClr val="tx2"/>
                </a:solidFill>
                <a:latin typeface="+mj-lt"/>
                <a:ea typeface="+mj-ea"/>
                <a:cs typeface="+mj-cs"/>
              </a:rPr>
              <a:t> </a:t>
            </a:r>
            <a:r>
              <a:rPr lang="en-US" sz="4000" b="1" kern="1200" dirty="0" err="1">
                <a:solidFill>
                  <a:schemeClr val="tx2"/>
                </a:solidFill>
                <a:latin typeface="+mj-lt"/>
                <a:ea typeface="+mj-ea"/>
                <a:cs typeface="+mj-cs"/>
              </a:rPr>
              <a:t>kwetsbaarheid</a:t>
            </a:r>
            <a:br>
              <a:rPr lang="en-US" sz="4000" b="1" kern="1200" dirty="0">
                <a:solidFill>
                  <a:schemeClr val="tx2"/>
                </a:solidFill>
                <a:latin typeface="+mj-lt"/>
                <a:ea typeface="+mj-ea"/>
                <a:cs typeface="+mj-cs"/>
              </a:rPr>
            </a:br>
            <a:br>
              <a:rPr lang="en-US" sz="4000" b="1" kern="1200" dirty="0">
                <a:solidFill>
                  <a:schemeClr val="tx2"/>
                </a:solidFill>
                <a:latin typeface="+mj-lt"/>
                <a:ea typeface="+mj-ea"/>
                <a:cs typeface="+mj-cs"/>
              </a:rPr>
            </a:br>
            <a:br>
              <a:rPr lang="en-US" sz="2400" b="1" kern="1200" dirty="0">
                <a:solidFill>
                  <a:schemeClr val="tx2"/>
                </a:solidFill>
                <a:latin typeface="+mj-lt"/>
                <a:ea typeface="+mj-ea"/>
                <a:cs typeface="+mj-cs"/>
              </a:rPr>
            </a:br>
            <a:endParaRPr lang="en-US" sz="3100" b="1" kern="1200" dirty="0">
              <a:solidFill>
                <a:schemeClr val="tx2"/>
              </a:solidFill>
              <a:latin typeface="+mj-lt"/>
              <a:ea typeface="+mj-ea"/>
              <a:cs typeface="+mj-cs"/>
            </a:endParaRPr>
          </a:p>
        </p:txBody>
      </p:sp>
      <p:sp>
        <p:nvSpPr>
          <p:cNvPr id="6" name="Titel 1">
            <a:extLst>
              <a:ext uri="{FF2B5EF4-FFF2-40B4-BE49-F238E27FC236}">
                <a16:creationId xmlns:a16="http://schemas.microsoft.com/office/drawing/2014/main" id="{E407950F-1220-D677-F7E4-E8A9005645E5}"/>
              </a:ext>
            </a:extLst>
          </p:cNvPr>
          <p:cNvSpPr txBox="1">
            <a:spLocks/>
          </p:cNvSpPr>
          <p:nvPr/>
        </p:nvSpPr>
        <p:spPr>
          <a:xfrm>
            <a:off x="5861776" y="573780"/>
            <a:ext cx="5009424" cy="33775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l" defTabSz="914400" rtl="0" eaLnBrk="1" fontAlgn="auto" latinLnBrk="0" hangingPunct="1">
              <a:lnSpc>
                <a:spcPct val="90000"/>
              </a:lnSpc>
              <a:spcBef>
                <a:spcPct val="0"/>
              </a:spcBef>
              <a:spcAft>
                <a:spcPts val="0"/>
              </a:spcAft>
              <a:buClrTx/>
              <a:buSzTx/>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j-ea"/>
                <a:cs typeface="+mj-cs"/>
              </a:rPr>
              <a:t>Als je merkt dat bewoner achteruit gaat dan is het goed om dit in kaart te brengen en deze verhoogde kwetsbaarheid te markeren</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400" b="1" i="0" u="none" strike="noStrike" kern="1200" cap="none" spc="0" normalizeH="0" baseline="0" noProof="0" dirty="0">
                <a:ln>
                  <a:noFill/>
                </a:ln>
                <a:solidFill>
                  <a:srgbClr val="0E2841"/>
                </a:solidFill>
                <a:effectLst/>
                <a:uLnTx/>
                <a:uFillTx/>
                <a:latin typeface="Aptos" panose="02110004020202020204"/>
                <a:ea typeface="+mj-ea"/>
                <a:cs typeface="+mj-cs"/>
              </a:rPr>
            </a:br>
            <a:br>
              <a:rPr kumimoji="0" lang="en-US" sz="2400" b="1" i="0" u="none" strike="noStrike" kern="1200" cap="none" spc="0" normalizeH="0" baseline="0" noProof="0" dirty="0">
                <a:ln>
                  <a:noFill/>
                </a:ln>
                <a:solidFill>
                  <a:srgbClr val="0E2841"/>
                </a:solidFill>
                <a:effectLst/>
                <a:uLnTx/>
                <a:uFillTx/>
                <a:latin typeface="Aptos" panose="02110004020202020204"/>
                <a:ea typeface="+mj-ea"/>
                <a:cs typeface="+mj-cs"/>
              </a:rPr>
            </a:br>
            <a:br>
              <a:rPr kumimoji="0" lang="en-US" sz="2400" b="1" i="0" u="none" strike="noStrike" kern="1200" cap="none" spc="0" normalizeH="0" baseline="0" noProof="0" dirty="0">
                <a:ln>
                  <a:noFill/>
                </a:ln>
                <a:solidFill>
                  <a:srgbClr val="0E2841"/>
                </a:solidFill>
                <a:effectLst/>
                <a:uLnTx/>
                <a:uFillTx/>
                <a:latin typeface="Aptos" panose="02110004020202020204"/>
                <a:ea typeface="+mj-ea"/>
                <a:cs typeface="+mj-cs"/>
              </a:rPr>
            </a:br>
            <a:endParaRPr kumimoji="0" lang="en-US" sz="2400" b="1" i="0" u="none" strike="noStrike" kern="1200" cap="none" spc="0" normalizeH="0" baseline="0" noProof="0" dirty="0">
              <a:ln>
                <a:noFill/>
              </a:ln>
              <a:solidFill>
                <a:srgbClr val="0E2841"/>
              </a:solidFill>
              <a:effectLst/>
              <a:uLnTx/>
              <a:uFillTx/>
              <a:latin typeface="Aptos" panose="02110004020202020204"/>
              <a:ea typeface="+mj-ea"/>
              <a:cs typeface="+mj-cs"/>
            </a:endParaRPr>
          </a:p>
        </p:txBody>
      </p:sp>
      <p:sp>
        <p:nvSpPr>
          <p:cNvPr id="4" name="Tekstvak 3">
            <a:extLst>
              <a:ext uri="{FF2B5EF4-FFF2-40B4-BE49-F238E27FC236}">
                <a16:creationId xmlns:a16="http://schemas.microsoft.com/office/drawing/2014/main" id="{3B24A3CC-B3AA-DEFD-BDC5-B66E1FE1E070}"/>
              </a:ext>
            </a:extLst>
          </p:cNvPr>
          <p:cNvSpPr txBox="1"/>
          <p:nvPr/>
        </p:nvSpPr>
        <p:spPr>
          <a:xfrm>
            <a:off x="6502824" y="3781336"/>
            <a:ext cx="4280109" cy="1200329"/>
          </a:xfrm>
          <a:prstGeom prst="rect">
            <a:avLst/>
          </a:prstGeom>
          <a:noFill/>
        </p:spPr>
        <p:txBody>
          <a:bodyPr wrap="square">
            <a:spAutoFit/>
          </a:bodyPr>
          <a:lstStyle/>
          <a:p>
            <a:r>
              <a:rPr lang="nl-NL" sz="2400" b="1" dirty="0">
                <a:solidFill>
                  <a:srgbClr val="0073A0"/>
                </a:solidFill>
              </a:rPr>
              <a:t>Vraag:</a:t>
            </a:r>
          </a:p>
          <a:p>
            <a:r>
              <a:rPr lang="nl-NL" sz="2400" b="1" dirty="0">
                <a:solidFill>
                  <a:srgbClr val="0073A0"/>
                </a:solidFill>
              </a:rPr>
              <a:t>Wat zie je bij een bewoner die verhoogd kwetsbaar is? </a:t>
            </a:r>
          </a:p>
        </p:txBody>
      </p:sp>
    </p:spTree>
    <p:extLst>
      <p:ext uri="{BB962C8B-B14F-4D97-AF65-F5344CB8AC3E}">
        <p14:creationId xmlns:p14="http://schemas.microsoft.com/office/powerpoint/2010/main" val="3965517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ED30C90-6ABB-46FE-9DF8-82622263460E}"/>
              </a:ext>
            </a:extLst>
          </p:cNvPr>
          <p:cNvSpPr>
            <a:spLocks noGrp="1"/>
          </p:cNvSpPr>
          <p:nvPr>
            <p:ph type="title"/>
          </p:nvPr>
        </p:nvSpPr>
        <p:spPr>
          <a:xfrm>
            <a:off x="-1929009" y="164104"/>
            <a:ext cx="15695112" cy="1325563"/>
          </a:xfrm>
        </p:spPr>
        <p:txBody>
          <a:bodyPr vert="horz" lIns="91440" tIns="45720" rIns="91440" bIns="45720" rtlCol="0" anchor="b">
            <a:normAutofit/>
          </a:bodyPr>
          <a:lstStyle/>
          <a:p>
            <a:pPr algn="ctr"/>
            <a:r>
              <a:rPr lang="en-US" sz="3600" b="1" kern="1200" dirty="0">
                <a:solidFill>
                  <a:schemeClr val="tx2"/>
                </a:solidFill>
                <a:latin typeface="+mj-lt"/>
                <a:ea typeface="+mj-ea"/>
                <a:cs typeface="+mj-cs"/>
              </a:rPr>
              <a:t>Hoe </a:t>
            </a:r>
            <a:r>
              <a:rPr lang="en-US" sz="3600" b="1" kern="1200" dirty="0" err="1">
                <a:solidFill>
                  <a:schemeClr val="tx2"/>
                </a:solidFill>
                <a:latin typeface="+mj-lt"/>
                <a:ea typeface="+mj-ea"/>
                <a:cs typeface="+mj-cs"/>
              </a:rPr>
              <a:t>herkennen</a:t>
            </a:r>
            <a:r>
              <a:rPr lang="en-US" sz="3600" b="1" kern="1200" dirty="0">
                <a:solidFill>
                  <a:schemeClr val="tx2"/>
                </a:solidFill>
                <a:latin typeface="+mj-lt"/>
                <a:ea typeface="+mj-ea"/>
                <a:cs typeface="+mj-cs"/>
              </a:rPr>
              <a:t> we </a:t>
            </a:r>
            <a:r>
              <a:rPr lang="en-US" sz="3600" b="1" kern="1200" dirty="0" err="1">
                <a:solidFill>
                  <a:schemeClr val="tx2"/>
                </a:solidFill>
                <a:latin typeface="+mj-lt"/>
                <a:ea typeface="+mj-ea"/>
                <a:cs typeface="+mj-cs"/>
              </a:rPr>
              <a:t>toenemende</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kwetsbaarheid</a:t>
            </a:r>
            <a:r>
              <a:rPr lang="en-US" sz="3600" b="1" kern="1200" dirty="0">
                <a:solidFill>
                  <a:schemeClr val="tx2"/>
                </a:solidFill>
                <a:latin typeface="+mj-lt"/>
                <a:ea typeface="+mj-ea"/>
                <a:cs typeface="+mj-cs"/>
              </a:rPr>
              <a:t>?</a:t>
            </a:r>
          </a:p>
        </p:txBody>
      </p:sp>
      <p:grpSp>
        <p:nvGrpSpPr>
          <p:cNvPr id="14" name="Group 13">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5" name="Freeform: Shape 14">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Tekstvak 4">
            <a:extLst>
              <a:ext uri="{FF2B5EF4-FFF2-40B4-BE49-F238E27FC236}">
                <a16:creationId xmlns:a16="http://schemas.microsoft.com/office/drawing/2014/main" id="{92BEEC5D-6AD9-42A4-B5AC-638DF82B453C}"/>
              </a:ext>
            </a:extLst>
          </p:cNvPr>
          <p:cNvSpPr txBox="1"/>
          <p:nvPr/>
        </p:nvSpPr>
        <p:spPr>
          <a:xfrm>
            <a:off x="1178564" y="1912879"/>
            <a:ext cx="10480036" cy="4521908"/>
          </a:xfrm>
          <a:prstGeom prst="rect">
            <a:avLst/>
          </a:prstGeom>
        </p:spPr>
        <p:txBody>
          <a:bodyPr vert="horz" lIns="91440" tIns="45720" rIns="91440" bIns="45720" numCol="2" rtlCol="0">
            <a:normAutofit fontScale="550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800" b="0" i="0" u="sng" strike="noStrike" kern="1200" cap="none" spc="0" normalizeH="0" baseline="0" noProof="0" dirty="0">
                <a:ln>
                  <a:noFill/>
                </a:ln>
                <a:solidFill>
                  <a:srgbClr val="0E2841"/>
                </a:solidFill>
                <a:effectLst/>
                <a:uLnTx/>
                <a:uFillTx/>
                <a:latin typeface="Aptos" panose="02110004020202020204"/>
                <a:ea typeface="+mn-ea"/>
                <a:cs typeface="+mn-cs"/>
              </a:rPr>
              <a:t>Vaak </a:t>
            </a:r>
            <a:r>
              <a:rPr kumimoji="0" lang="en-US" sz="3800" b="0" i="0" u="sng" strike="noStrike" kern="1200" cap="none" spc="0" normalizeH="0" baseline="0" noProof="0" dirty="0" err="1">
                <a:ln>
                  <a:noFill/>
                </a:ln>
                <a:solidFill>
                  <a:srgbClr val="0E2841"/>
                </a:solidFill>
                <a:effectLst/>
                <a:uLnTx/>
                <a:uFillTx/>
                <a:latin typeface="Aptos" panose="02110004020202020204"/>
                <a:ea typeface="+mn-ea"/>
                <a:cs typeface="+mn-cs"/>
              </a:rPr>
              <a:t>combinatie</a:t>
            </a:r>
            <a:r>
              <a:rPr kumimoji="0" lang="en-US" sz="3800" b="0" i="0" u="sng" strike="noStrike" kern="1200" cap="none" spc="0" normalizeH="0" baseline="0" noProof="0" dirty="0">
                <a:ln>
                  <a:noFill/>
                </a:ln>
                <a:solidFill>
                  <a:srgbClr val="0E2841"/>
                </a:solidFill>
                <a:effectLst/>
                <a:uLnTx/>
                <a:uFillTx/>
                <a:latin typeface="Aptos" panose="02110004020202020204"/>
                <a:ea typeface="+mn-ea"/>
                <a:cs typeface="+mn-cs"/>
              </a:rPr>
              <a:t> van:</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Toenemende</a:t>
            </a:r>
            <a:r>
              <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infecties</a:t>
            </a:r>
            <a:endPar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Vaker</a:t>
            </a:r>
            <a:r>
              <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vallen</a:t>
            </a:r>
            <a:r>
              <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rPr>
              <a:t> door </a:t>
            </a: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toenemende</a:t>
            </a:r>
            <a:r>
              <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verzwakking</a:t>
            </a:r>
            <a:endPar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rPr>
              <a:t>Meer in </a:t>
            </a: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zichzelf</a:t>
            </a:r>
            <a:r>
              <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gekeerd</a:t>
            </a:r>
            <a:endPar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Gebrek</a:t>
            </a:r>
            <a:r>
              <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aan</a:t>
            </a:r>
            <a:r>
              <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eetlust</a:t>
            </a:r>
            <a:endPar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Toenemende</a:t>
            </a:r>
            <a:r>
              <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vermoeidheid</a:t>
            </a:r>
            <a:endPar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Toegenomen</a:t>
            </a:r>
            <a:r>
              <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rPr>
              <a:t> ADL </a:t>
            </a: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afhankelijkheid</a:t>
            </a:r>
            <a:endPar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endParaRPr lang="en-US" sz="3800" dirty="0">
              <a:solidFill>
                <a:srgbClr val="0E2841"/>
              </a:solidFill>
              <a:latin typeface="Aptos" panose="02110004020202020204"/>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r>
              <a:rPr lang="en-US" sz="3800" dirty="0" err="1">
                <a:solidFill>
                  <a:srgbClr val="0E2841"/>
                </a:solidFill>
                <a:latin typeface="Aptos" panose="02110004020202020204"/>
              </a:rPr>
              <a:t>Gewichtsafname</a:t>
            </a:r>
            <a:endParaRPr lang="en-US" sz="3800" dirty="0">
              <a:solidFill>
                <a:srgbClr val="0E2841"/>
              </a:solidFill>
              <a:latin typeface="Aptos" panose="02110004020202020204"/>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Toegenomen</a:t>
            </a:r>
            <a:r>
              <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onbegrepen</a:t>
            </a:r>
            <a:r>
              <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3800" b="0" i="0" u="none" strike="noStrike" kern="1200" cap="none" spc="0" normalizeH="0" baseline="0" noProof="0" dirty="0" err="1">
                <a:ln>
                  <a:noFill/>
                </a:ln>
                <a:solidFill>
                  <a:srgbClr val="0E2841"/>
                </a:solidFill>
                <a:effectLst/>
                <a:uLnTx/>
                <a:uFillTx/>
                <a:latin typeface="Aptos" panose="02110004020202020204"/>
                <a:ea typeface="+mn-ea"/>
                <a:cs typeface="+mn-cs"/>
              </a:rPr>
              <a:t>gedrag</a:t>
            </a:r>
            <a:endParaRPr kumimoji="0" lang="en-US" sz="38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r>
              <a:rPr lang="en-US" sz="3800" dirty="0" err="1">
                <a:solidFill>
                  <a:srgbClr val="0E2841"/>
                </a:solidFill>
                <a:latin typeface="Aptos" panose="02110004020202020204"/>
              </a:rPr>
              <a:t>Toegenomen</a:t>
            </a:r>
            <a:r>
              <a:rPr lang="en-US" sz="3800" dirty="0">
                <a:solidFill>
                  <a:srgbClr val="0E2841"/>
                </a:solidFill>
                <a:latin typeface="Aptos" panose="02110004020202020204"/>
              </a:rPr>
              <a:t> </a:t>
            </a:r>
            <a:r>
              <a:rPr lang="en-US" sz="3800" dirty="0" err="1">
                <a:solidFill>
                  <a:srgbClr val="0E2841"/>
                </a:solidFill>
                <a:latin typeface="Aptos" panose="02110004020202020204"/>
              </a:rPr>
              <a:t>pijn</a:t>
            </a:r>
            <a:r>
              <a:rPr lang="en-US" sz="3800" dirty="0">
                <a:solidFill>
                  <a:srgbClr val="0E2841"/>
                </a:solidFill>
                <a:latin typeface="Aptos" panose="02110004020202020204"/>
              </a:rPr>
              <a:t> / </a:t>
            </a:r>
            <a:r>
              <a:rPr lang="en-US" sz="3800" dirty="0" err="1">
                <a:solidFill>
                  <a:srgbClr val="0E2841"/>
                </a:solidFill>
                <a:latin typeface="Aptos" panose="02110004020202020204"/>
              </a:rPr>
              <a:t>misselijkheid</a:t>
            </a:r>
            <a:r>
              <a:rPr lang="en-US" sz="3800" dirty="0">
                <a:solidFill>
                  <a:srgbClr val="0E2841"/>
                </a:solidFill>
                <a:latin typeface="Aptos" panose="02110004020202020204"/>
              </a:rPr>
              <a:t> en </a:t>
            </a:r>
            <a:r>
              <a:rPr lang="en-US" sz="3800" dirty="0" err="1">
                <a:solidFill>
                  <a:srgbClr val="0E2841"/>
                </a:solidFill>
                <a:latin typeface="Aptos" panose="02110004020202020204"/>
              </a:rPr>
              <a:t>braken</a:t>
            </a:r>
            <a:endParaRPr lang="en-US" sz="3800" dirty="0">
              <a:solidFill>
                <a:srgbClr val="0E2841"/>
              </a:solidFill>
              <a:latin typeface="Aptos" panose="02110004020202020204"/>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r>
              <a:rPr lang="en-US" sz="3800" dirty="0" err="1">
                <a:solidFill>
                  <a:srgbClr val="0E2841"/>
                </a:solidFill>
                <a:latin typeface="Aptos" panose="02110004020202020204"/>
              </a:rPr>
              <a:t>Verminderde</a:t>
            </a:r>
            <a:r>
              <a:rPr lang="en-US" sz="3800" dirty="0">
                <a:solidFill>
                  <a:srgbClr val="0E2841"/>
                </a:solidFill>
                <a:latin typeface="Aptos" panose="02110004020202020204"/>
              </a:rPr>
              <a:t> </a:t>
            </a:r>
            <a:r>
              <a:rPr lang="en-US" sz="3800" dirty="0" err="1">
                <a:solidFill>
                  <a:srgbClr val="0E2841"/>
                </a:solidFill>
                <a:latin typeface="Aptos" panose="02110004020202020204"/>
              </a:rPr>
              <a:t>mobiliteit</a:t>
            </a:r>
            <a:endParaRPr lang="en-US" sz="3800" dirty="0">
              <a:solidFill>
                <a:srgbClr val="0E2841"/>
              </a:solidFill>
              <a:latin typeface="Aptos" panose="02110004020202020204"/>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r>
              <a:rPr lang="en-US" sz="3800" dirty="0" err="1">
                <a:solidFill>
                  <a:srgbClr val="0E2841"/>
                </a:solidFill>
                <a:latin typeface="Aptos" panose="02110004020202020204"/>
              </a:rPr>
              <a:t>Beperkt</a:t>
            </a:r>
            <a:r>
              <a:rPr lang="en-US" sz="3800" dirty="0">
                <a:solidFill>
                  <a:srgbClr val="0E2841"/>
                </a:solidFill>
                <a:latin typeface="Aptos" panose="02110004020202020204"/>
              </a:rPr>
              <a:t> </a:t>
            </a:r>
            <a:r>
              <a:rPr lang="en-US" sz="3800" dirty="0" err="1">
                <a:solidFill>
                  <a:srgbClr val="0E2841"/>
                </a:solidFill>
                <a:latin typeface="Aptos" panose="02110004020202020204"/>
              </a:rPr>
              <a:t>herstelvermogen</a:t>
            </a:r>
            <a:endParaRPr lang="en-US" sz="3800" dirty="0">
              <a:solidFill>
                <a:srgbClr val="0E2841"/>
              </a:solidFill>
              <a:latin typeface="Aptos" panose="02110004020202020204"/>
            </a:endParaRPr>
          </a:p>
          <a:p>
            <a:pPr marL="0" marR="0" lvl="0" indent="-228600" algn="l" defTabSz="914400" rtl="0" eaLnBrk="1" fontAlgn="auto" latinLnBrk="0" hangingPunct="1">
              <a:lnSpc>
                <a:spcPct val="170000"/>
              </a:lnSpc>
              <a:spcBef>
                <a:spcPts val="0"/>
              </a:spcBef>
              <a:spcAft>
                <a:spcPts val="600"/>
              </a:spcAft>
              <a:buClrTx/>
              <a:buSzTx/>
              <a:buFont typeface="Arial" panose="020B0604020202020204" pitchFamily="34" charset="0"/>
              <a:buChar char="•"/>
              <a:tabLst/>
              <a:defRPr/>
            </a:pPr>
            <a:r>
              <a:rPr lang="en-US" sz="3800" dirty="0" err="1">
                <a:solidFill>
                  <a:srgbClr val="0E2841"/>
                </a:solidFill>
                <a:latin typeface="Aptos" panose="02110004020202020204"/>
              </a:rPr>
              <a:t>Slikproblematiek</a:t>
            </a:r>
            <a:endParaRPr lang="en-US" sz="3800" dirty="0">
              <a:solidFill>
                <a:srgbClr val="0E2841"/>
              </a:solidFill>
              <a:latin typeface="Aptos" panose="02110004020202020204"/>
            </a:endParaRPr>
          </a:p>
        </p:txBody>
      </p:sp>
      <p:grpSp>
        <p:nvGrpSpPr>
          <p:cNvPr id="20" name="Group 19">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1" name="Freeform: Shape 20">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136513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0341F3-7A0B-3104-C5FC-3CC35E02DA68}"/>
            </a:ext>
          </a:extLst>
        </p:cNvPr>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D20FD687-4AAA-8011-498E-D7BBA7097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8" name="Rectangle 2077">
            <a:extLst>
              <a:ext uri="{FF2B5EF4-FFF2-40B4-BE49-F238E27FC236}">
                <a16:creationId xmlns:a16="http://schemas.microsoft.com/office/drawing/2014/main" id="{2E6619C3-4BDC-480C-0BAF-3DCED4AD8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36B5CA50-C3C3-8235-08F9-83929C1F1346}"/>
              </a:ext>
            </a:extLst>
          </p:cNvPr>
          <p:cNvSpPr>
            <a:spLocks noGrp="1"/>
          </p:cNvSpPr>
          <p:nvPr>
            <p:ph type="title"/>
          </p:nvPr>
        </p:nvSpPr>
        <p:spPr>
          <a:xfrm>
            <a:off x="1059347" y="973948"/>
            <a:ext cx="10640754" cy="775845"/>
          </a:xfrm>
        </p:spPr>
        <p:txBody>
          <a:bodyPr vert="horz" lIns="91440" tIns="45720" rIns="91440" bIns="45720" rtlCol="0" anchor="b">
            <a:normAutofit/>
          </a:bodyPr>
          <a:lstStyle/>
          <a:p>
            <a:r>
              <a:rPr lang="en-US" sz="4000" b="1" kern="1200" dirty="0">
                <a:solidFill>
                  <a:schemeClr val="tx2"/>
                </a:solidFill>
                <a:latin typeface="+mj-lt"/>
                <a:ea typeface="+mj-ea"/>
                <a:cs typeface="+mj-cs"/>
              </a:rPr>
              <a:t>De vier </a:t>
            </a:r>
            <a:r>
              <a:rPr lang="en-US" sz="4000" b="1" kern="1200" dirty="0" err="1">
                <a:solidFill>
                  <a:schemeClr val="tx2"/>
                </a:solidFill>
                <a:latin typeface="+mj-lt"/>
                <a:ea typeface="+mj-ea"/>
                <a:cs typeface="+mj-cs"/>
              </a:rPr>
              <a:t>fasen</a:t>
            </a:r>
            <a:r>
              <a:rPr lang="en-US" sz="4000" b="1" kern="1200" dirty="0">
                <a:solidFill>
                  <a:schemeClr val="tx2"/>
                </a:solidFill>
                <a:latin typeface="+mj-lt"/>
                <a:ea typeface="+mj-ea"/>
                <a:cs typeface="+mj-cs"/>
              </a:rPr>
              <a:t> van </a:t>
            </a:r>
            <a:r>
              <a:rPr lang="en-US" sz="4000" b="1" kern="1200" dirty="0" err="1">
                <a:solidFill>
                  <a:schemeClr val="tx2"/>
                </a:solidFill>
                <a:latin typeface="+mj-lt"/>
                <a:ea typeface="+mj-ea"/>
                <a:cs typeface="+mj-cs"/>
              </a:rPr>
              <a:t>palliatieve</a:t>
            </a:r>
            <a:r>
              <a:rPr lang="en-US" sz="4000" b="1" kern="1200" dirty="0">
                <a:solidFill>
                  <a:schemeClr val="tx2"/>
                </a:solidFill>
                <a:latin typeface="+mj-lt"/>
                <a:ea typeface="+mj-ea"/>
                <a:cs typeface="+mj-cs"/>
              </a:rPr>
              <a:t> zorg</a:t>
            </a:r>
            <a:endParaRPr lang="en-US" sz="4000" kern="1200" dirty="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1C9B8C97-391C-738B-516F-DF16E87ECB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4E20C2AF-92E8-1D17-2C83-C61A7C088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2" name="Freeform: Shape 2081">
              <a:extLst>
                <a:ext uri="{FF2B5EF4-FFF2-40B4-BE49-F238E27FC236}">
                  <a16:creationId xmlns:a16="http://schemas.microsoft.com/office/drawing/2014/main" id="{961AACB9-5703-7818-2E41-D5A1F8D8C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3" name="Freeform: Shape 2082">
              <a:extLst>
                <a:ext uri="{FF2B5EF4-FFF2-40B4-BE49-F238E27FC236}">
                  <a16:creationId xmlns:a16="http://schemas.microsoft.com/office/drawing/2014/main" id="{05744610-B10D-B8DD-EA77-28FA32F24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4" name="Freeform: Shape 2083">
              <a:extLst>
                <a:ext uri="{FF2B5EF4-FFF2-40B4-BE49-F238E27FC236}">
                  <a16:creationId xmlns:a16="http://schemas.microsoft.com/office/drawing/2014/main" id="{127E5E3E-0911-637C-038E-A069CF3F3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086" name="Group 2085">
            <a:extLst>
              <a:ext uri="{FF2B5EF4-FFF2-40B4-BE49-F238E27FC236}">
                <a16:creationId xmlns:a16="http://schemas.microsoft.com/office/drawing/2014/main" id="{23BBDC33-8708-B9EC-817B-B185B357F7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2260AB87-E92B-949D-9878-72B77ACF7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8" name="Freeform: Shape 2087">
              <a:extLst>
                <a:ext uri="{FF2B5EF4-FFF2-40B4-BE49-F238E27FC236}">
                  <a16:creationId xmlns:a16="http://schemas.microsoft.com/office/drawing/2014/main" id="{BAE6DAE6-EA77-0D29-A82F-321A8C584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89" name="Freeform: Shape 2088">
              <a:extLst>
                <a:ext uri="{FF2B5EF4-FFF2-40B4-BE49-F238E27FC236}">
                  <a16:creationId xmlns:a16="http://schemas.microsoft.com/office/drawing/2014/main" id="{D61F80D8-36D2-A06E-8D22-2994283A9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90" name="Freeform: Shape 2089">
              <a:extLst>
                <a:ext uri="{FF2B5EF4-FFF2-40B4-BE49-F238E27FC236}">
                  <a16:creationId xmlns:a16="http://schemas.microsoft.com/office/drawing/2014/main" id="{3ADF7B0B-C2E2-5443-A6EA-25B9D05EA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050" name="Picture 2" descr="https://www.praktijkfysiozeeland.nl/wp-content/uploads/2021/09/Fase-palliatieve-zorg-2-845x321.jpg">
            <a:extLst>
              <a:ext uri="{FF2B5EF4-FFF2-40B4-BE49-F238E27FC236}">
                <a16:creationId xmlns:a16="http://schemas.microsoft.com/office/drawing/2014/main" id="{4BA58601-6BC6-5151-BA8C-FDD8186E55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78"/>
          <a:stretch/>
        </p:blipFill>
        <p:spPr bwMode="auto">
          <a:xfrm>
            <a:off x="491592" y="1859088"/>
            <a:ext cx="11208509" cy="387258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D22AAA20-567F-23A6-2EB3-C5EE753DC3E0}"/>
              </a:ext>
            </a:extLst>
          </p:cNvPr>
          <p:cNvSpPr txBox="1"/>
          <p:nvPr/>
        </p:nvSpPr>
        <p:spPr>
          <a:xfrm>
            <a:off x="5633594" y="5840972"/>
            <a:ext cx="6066507" cy="923330"/>
          </a:xfrm>
          <a:prstGeom prst="rect">
            <a:avLst/>
          </a:prstGeom>
          <a:no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In de fase van de verhoogde kwetsbaarheid wordt het bespreken van de (toekomstige) wensen, waarden en behoeften steeds relevanter.</a:t>
            </a:r>
          </a:p>
        </p:txBody>
      </p:sp>
      <p:sp>
        <p:nvSpPr>
          <p:cNvPr id="4" name="Pijl: omhoog 3">
            <a:extLst>
              <a:ext uri="{FF2B5EF4-FFF2-40B4-BE49-F238E27FC236}">
                <a16:creationId xmlns:a16="http://schemas.microsoft.com/office/drawing/2014/main" id="{38709E2C-DB8F-302B-9D3A-38ED48A40252}"/>
              </a:ext>
            </a:extLst>
          </p:cNvPr>
          <p:cNvSpPr/>
          <p:nvPr/>
        </p:nvSpPr>
        <p:spPr>
          <a:xfrm>
            <a:off x="4975031" y="4941247"/>
            <a:ext cx="602805" cy="158085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40497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287BF9-A603-E6B3-FDF9-10B7E7B8483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948E8-3F9A-A41A-FF14-43EBF91A9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6346DAB-52F6-C57A-6A95-6977EA6CC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89A5671-A997-B428-46AB-278AE2452616}"/>
              </a:ext>
            </a:extLst>
          </p:cNvPr>
          <p:cNvSpPr>
            <a:spLocks noGrp="1"/>
          </p:cNvSpPr>
          <p:nvPr>
            <p:ph type="title"/>
          </p:nvPr>
        </p:nvSpPr>
        <p:spPr>
          <a:xfrm>
            <a:off x="1178564" y="164104"/>
            <a:ext cx="15695112" cy="1325563"/>
          </a:xfrm>
        </p:spPr>
        <p:txBody>
          <a:bodyPr vert="horz" lIns="91440" tIns="45720" rIns="91440" bIns="45720" rtlCol="0" anchor="b">
            <a:normAutofit/>
          </a:bodyPr>
          <a:lstStyle/>
          <a:p>
            <a:r>
              <a:rPr lang="en-US" sz="3600" b="1" kern="1200" dirty="0" err="1">
                <a:solidFill>
                  <a:schemeClr val="tx2"/>
                </a:solidFill>
                <a:latin typeface="+mj-lt"/>
                <a:ea typeface="+mj-ea"/>
                <a:cs typeface="+mj-cs"/>
              </a:rPr>
              <a:t>Signaleren</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verhoogde</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kwetsbaarheid</a:t>
            </a:r>
            <a:endParaRPr lang="en-US" sz="3600" b="1" kern="1200" dirty="0">
              <a:solidFill>
                <a:schemeClr val="tx2"/>
              </a:solidFill>
              <a:latin typeface="+mj-lt"/>
              <a:ea typeface="+mj-ea"/>
              <a:cs typeface="+mj-cs"/>
            </a:endParaRPr>
          </a:p>
        </p:txBody>
      </p:sp>
      <p:grpSp>
        <p:nvGrpSpPr>
          <p:cNvPr id="14" name="Group 13">
            <a:extLst>
              <a:ext uri="{FF2B5EF4-FFF2-40B4-BE49-F238E27FC236}">
                <a16:creationId xmlns:a16="http://schemas.microsoft.com/office/drawing/2014/main" id="{2557119E-C494-B0F7-5E5E-919CE18E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5" name="Freeform: Shape 14">
              <a:extLst>
                <a:ext uri="{FF2B5EF4-FFF2-40B4-BE49-F238E27FC236}">
                  <a16:creationId xmlns:a16="http://schemas.microsoft.com/office/drawing/2014/main" id="{A057F596-6C9C-8FEE-09DD-88E084AB2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9541E1B6-EE19-6F43-B203-D6276F922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EECEFE46-CC41-551C-5725-FEED73032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649FA886-33F7-2267-F19B-6A41C7241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 name="Group 19">
            <a:extLst>
              <a:ext uri="{FF2B5EF4-FFF2-40B4-BE49-F238E27FC236}">
                <a16:creationId xmlns:a16="http://schemas.microsoft.com/office/drawing/2014/main" id="{EBE796E9-B194-A9A7-F8F9-194957D4D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1" name="Freeform: Shape 20">
              <a:extLst>
                <a:ext uri="{FF2B5EF4-FFF2-40B4-BE49-F238E27FC236}">
                  <a16:creationId xmlns:a16="http://schemas.microsoft.com/office/drawing/2014/main" id="{992AF6D5-E8E7-C960-06AB-511148B4F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3B443A3D-C6C4-F272-97E2-801FC5E27C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130D6AC9-09AC-4E4D-1657-AA7619966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81DF802F-B322-B630-16CE-742A0830D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 name="Groep 2">
            <a:extLst>
              <a:ext uri="{FF2B5EF4-FFF2-40B4-BE49-F238E27FC236}">
                <a16:creationId xmlns:a16="http://schemas.microsoft.com/office/drawing/2014/main" id="{DBE3A98B-46E2-CFC7-BAE0-467E89BECE6C}"/>
              </a:ext>
            </a:extLst>
          </p:cNvPr>
          <p:cNvGrpSpPr/>
          <p:nvPr/>
        </p:nvGrpSpPr>
        <p:grpSpPr>
          <a:xfrm>
            <a:off x="7963209" y="1693611"/>
            <a:ext cx="2715381" cy="5176890"/>
            <a:chOff x="3844800" y="859302"/>
            <a:chExt cx="1981572" cy="6088668"/>
          </a:xfrm>
          <a:solidFill>
            <a:srgbClr val="33CC33"/>
          </a:solidFill>
        </p:grpSpPr>
        <p:sp>
          <p:nvSpPr>
            <p:cNvPr id="4" name="Vrije vorm: vorm 3">
              <a:extLst>
                <a:ext uri="{FF2B5EF4-FFF2-40B4-BE49-F238E27FC236}">
                  <a16:creationId xmlns:a16="http://schemas.microsoft.com/office/drawing/2014/main" id="{6301DA34-A278-5FF8-372C-54577428C9D8}"/>
                </a:ext>
              </a:extLst>
            </p:cNvPr>
            <p:cNvSpPr/>
            <p:nvPr/>
          </p:nvSpPr>
          <p:spPr>
            <a:xfrm>
              <a:off x="3846372" y="1803600"/>
              <a:ext cx="1980000" cy="5144370"/>
            </a:xfrm>
            <a:custGeom>
              <a:avLst/>
              <a:gdLst>
                <a:gd name="connsiteX0" fmla="*/ 0 w 1987352"/>
                <a:gd name="connsiteY0" fmla="*/ 0 h 5335655"/>
                <a:gd name="connsiteX1" fmla="*/ 1987352 w 1987352"/>
                <a:gd name="connsiteY1" fmla="*/ 0 h 5335655"/>
                <a:gd name="connsiteX2" fmla="*/ 1987352 w 1987352"/>
                <a:gd name="connsiteY2" fmla="*/ 5335655 h 5335655"/>
                <a:gd name="connsiteX3" fmla="*/ 0 w 1987352"/>
                <a:gd name="connsiteY3" fmla="*/ 5335655 h 5335655"/>
                <a:gd name="connsiteX4" fmla="*/ 0 w 1987352"/>
                <a:gd name="connsiteY4" fmla="*/ 0 h 53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352" h="5335655">
                  <a:moveTo>
                    <a:pt x="0" y="0"/>
                  </a:moveTo>
                  <a:lnTo>
                    <a:pt x="1987352" y="0"/>
                  </a:lnTo>
                  <a:lnTo>
                    <a:pt x="1987352" y="5335655"/>
                  </a:lnTo>
                  <a:lnTo>
                    <a:pt x="0" y="5335655"/>
                  </a:lnTo>
                  <a:lnTo>
                    <a:pt x="0" y="0"/>
                  </a:lnTo>
                  <a:close/>
                </a:path>
              </a:pathLst>
            </a:custGeom>
            <a:solidFill>
              <a:srgbClr val="3BA2B3"/>
            </a:solidFill>
            <a:ln>
              <a:solidFill>
                <a:srgbClr val="22B487"/>
              </a:solidFill>
            </a:ln>
          </p:spPr>
          <p:style>
            <a:lnRef idx="3">
              <a:schemeClr val="lt1"/>
            </a:lnRef>
            <a:fillRef idx="1">
              <a:schemeClr val="accent1"/>
            </a:fillRef>
            <a:effectRef idx="1">
              <a:schemeClr val="accent1"/>
            </a:effectRef>
            <a:fontRef idx="minor">
              <a:schemeClr val="lt1"/>
            </a:fontRef>
          </p:style>
          <p:txBody>
            <a:bodyPr spcFirstLastPara="0" vert="horz" wrap="square" lIns="113792" tIns="351880" rIns="113792" bIns="113792" numCol="1" spcCol="1270" anchor="t" anchorCtr="0">
              <a:noAutofit/>
            </a:bodyPr>
            <a:lstStyle/>
            <a:p>
              <a:pPr lvl="0" algn="ctr"/>
              <a:r>
                <a:rPr lang="nl-NL" dirty="0"/>
                <a:t>Objectiveer en registreer de bevindingen met een instrument die kwetsbaarheid en achteruitgang beoordeelt en monitort</a:t>
              </a:r>
              <a:endParaRPr lang="nl-NL" dirty="0">
                <a:solidFill>
                  <a:prstClr val="white"/>
                </a:solidFill>
              </a:endParaRPr>
            </a:p>
            <a:p>
              <a:pPr lvl="0" algn="ctr"/>
              <a:endParaRPr lang="nl-NL" dirty="0">
                <a:solidFill>
                  <a:prstClr val="white"/>
                </a:solidFill>
              </a:endParaRPr>
            </a:p>
            <a:p>
              <a:pPr lvl="0" algn="ctr"/>
              <a:r>
                <a:rPr lang="nl-NL" dirty="0">
                  <a:solidFill>
                    <a:prstClr val="white"/>
                  </a:solidFill>
                </a:rPr>
                <a:t>Bij beoordeling van achteruitgang gebruik je het door de organisatie gekozen beoordelingsinstrument. </a:t>
              </a:r>
              <a:endParaRPr lang="en-US" dirty="0">
                <a:solidFill>
                  <a:prstClr val="white"/>
                </a:solidFill>
              </a:endParaRPr>
            </a:p>
          </p:txBody>
        </p:sp>
        <p:sp>
          <p:nvSpPr>
            <p:cNvPr id="6" name="Rechthoek 5">
              <a:extLst>
                <a:ext uri="{FF2B5EF4-FFF2-40B4-BE49-F238E27FC236}">
                  <a16:creationId xmlns:a16="http://schemas.microsoft.com/office/drawing/2014/main" id="{F14379F8-F5C5-DDF6-6383-914A48D21479}"/>
                </a:ext>
              </a:extLst>
            </p:cNvPr>
            <p:cNvSpPr/>
            <p:nvPr/>
          </p:nvSpPr>
          <p:spPr>
            <a:xfrm>
              <a:off x="3844800" y="859302"/>
              <a:ext cx="1980000" cy="961191"/>
            </a:xfrm>
            <a:prstGeom prst="rect">
              <a:avLst/>
            </a:prstGeom>
            <a:noFill/>
            <a:ln>
              <a:solidFill>
                <a:srgbClr val="3BA2B3"/>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E2841"/>
                  </a:solidFill>
                  <a:effectLst/>
                  <a:uLnTx/>
                  <a:uFillTx/>
                  <a:latin typeface="Aptos" panose="02110004020202020204"/>
                  <a:ea typeface="+mn-ea"/>
                  <a:cs typeface="+mn-cs"/>
                </a:rPr>
                <a:t>Gebruik  beoordelingsinstrument</a:t>
              </a:r>
            </a:p>
          </p:txBody>
        </p:sp>
      </p:grpSp>
      <p:grpSp>
        <p:nvGrpSpPr>
          <p:cNvPr id="7" name="Groep 6">
            <a:extLst>
              <a:ext uri="{FF2B5EF4-FFF2-40B4-BE49-F238E27FC236}">
                <a16:creationId xmlns:a16="http://schemas.microsoft.com/office/drawing/2014/main" id="{AD96ABC1-BAFA-3FB1-8BAF-317B743D62C5}"/>
              </a:ext>
            </a:extLst>
          </p:cNvPr>
          <p:cNvGrpSpPr/>
          <p:nvPr/>
        </p:nvGrpSpPr>
        <p:grpSpPr>
          <a:xfrm>
            <a:off x="1451482" y="1693611"/>
            <a:ext cx="2692200" cy="5191253"/>
            <a:chOff x="897557" y="848752"/>
            <a:chExt cx="1980000" cy="6301533"/>
          </a:xfrm>
          <a:solidFill>
            <a:srgbClr val="102F75"/>
          </a:solidFill>
        </p:grpSpPr>
        <p:sp>
          <p:nvSpPr>
            <p:cNvPr id="8" name="Vrije vorm: vorm 7">
              <a:extLst>
                <a:ext uri="{FF2B5EF4-FFF2-40B4-BE49-F238E27FC236}">
                  <a16:creationId xmlns:a16="http://schemas.microsoft.com/office/drawing/2014/main" id="{D6F88444-F096-D428-C954-FA6C5026FFD0}"/>
                </a:ext>
              </a:extLst>
            </p:cNvPr>
            <p:cNvSpPr/>
            <p:nvPr/>
          </p:nvSpPr>
          <p:spPr>
            <a:xfrm>
              <a:off x="897557" y="1840795"/>
              <a:ext cx="1980000" cy="5309490"/>
            </a:xfrm>
            <a:custGeom>
              <a:avLst/>
              <a:gdLst>
                <a:gd name="connsiteX0" fmla="*/ 0 w 1987352"/>
                <a:gd name="connsiteY0" fmla="*/ 0 h 5335655"/>
                <a:gd name="connsiteX1" fmla="*/ 1987352 w 1987352"/>
                <a:gd name="connsiteY1" fmla="*/ 0 h 5335655"/>
                <a:gd name="connsiteX2" fmla="*/ 1987352 w 1987352"/>
                <a:gd name="connsiteY2" fmla="*/ 5335655 h 5335655"/>
                <a:gd name="connsiteX3" fmla="*/ 0 w 1987352"/>
                <a:gd name="connsiteY3" fmla="*/ 5335655 h 5335655"/>
                <a:gd name="connsiteX4" fmla="*/ 0 w 1987352"/>
                <a:gd name="connsiteY4" fmla="*/ 0 h 53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352" h="5335655">
                  <a:moveTo>
                    <a:pt x="0" y="0"/>
                  </a:moveTo>
                  <a:lnTo>
                    <a:pt x="1987352" y="0"/>
                  </a:lnTo>
                  <a:lnTo>
                    <a:pt x="1987352" y="5335655"/>
                  </a:lnTo>
                  <a:lnTo>
                    <a:pt x="0" y="5335655"/>
                  </a:lnTo>
                  <a:lnTo>
                    <a:pt x="0" y="0"/>
                  </a:lnTo>
                  <a:close/>
                </a:path>
              </a:pathLst>
            </a:custGeom>
            <a:grpFill/>
            <a:ln w="19050">
              <a:solidFill>
                <a:schemeClr val="accent5">
                  <a:alpha val="10000"/>
                </a:schemeClr>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hueOff val="0"/>
                <a:satOff val="0"/>
                <a:lumOff val="0"/>
                <a:alphaOff val="0"/>
              </a:schemeClr>
            </a:effectRef>
            <a:fontRef idx="minor">
              <a:schemeClr val="dk1"/>
            </a:fontRef>
          </p:style>
          <p:txBody>
            <a:bodyPr spcFirstLastPara="0" vert="horz" wrap="square" lIns="113792" tIns="351880" rIns="113792" bIns="113792" numCol="1" spcCol="1270" anchor="t" anchorCtr="0">
              <a:noAutofit/>
            </a:bodyPr>
            <a:lstStyle/>
            <a:p>
              <a:pPr lvl="0" algn="ctr"/>
              <a:r>
                <a:rPr lang="nl-NL" dirty="0">
                  <a:solidFill>
                    <a:schemeClr val="bg1"/>
                  </a:solidFill>
                </a:rPr>
                <a:t>Bij signaleren achteruitgang en vermoeden verhoogde kwetsbaarheid;  bespreek </a:t>
              </a:r>
            </a:p>
            <a:p>
              <a:pPr lvl="0" algn="ctr"/>
              <a:r>
                <a:rPr lang="nl-NL" dirty="0">
                  <a:solidFill>
                    <a:schemeClr val="bg1"/>
                  </a:solidFill>
                </a:rPr>
                <a:t>dit met EVV of verpleegkundige</a:t>
              </a:r>
              <a:br>
                <a:rPr lang="nl-NL" sz="2000" dirty="0">
                  <a:latin typeface="Calibri Light" panose="020F0302020204030204"/>
                </a:rPr>
              </a:br>
              <a:endParaRPr lang="en-US" sz="2000" dirty="0"/>
            </a:p>
          </p:txBody>
        </p:sp>
        <p:sp>
          <p:nvSpPr>
            <p:cNvPr id="9" name="Rechthoek 8">
              <a:extLst>
                <a:ext uri="{FF2B5EF4-FFF2-40B4-BE49-F238E27FC236}">
                  <a16:creationId xmlns:a16="http://schemas.microsoft.com/office/drawing/2014/main" id="{60447BB3-9D5A-8A45-59B0-93E154D5D25A}"/>
                </a:ext>
              </a:extLst>
            </p:cNvPr>
            <p:cNvSpPr/>
            <p:nvPr/>
          </p:nvSpPr>
          <p:spPr>
            <a:xfrm>
              <a:off x="897557" y="848752"/>
              <a:ext cx="1980000" cy="1003848"/>
            </a:xfrm>
            <a:prstGeom prst="rect">
              <a:avLst/>
            </a:prstGeom>
            <a:noFill/>
            <a:ln>
              <a:solidFill>
                <a:srgbClr val="102F75"/>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E2841"/>
                  </a:solidFill>
                  <a:effectLst/>
                  <a:uLnTx/>
                  <a:uFillTx/>
                  <a:latin typeface="Aptos" panose="02110004020202020204"/>
                  <a:ea typeface="+mn-ea"/>
                  <a:cs typeface="+mn-cs"/>
                </a:rPr>
                <a:t>Klinische blik en professionele onderbuikgevoel</a:t>
              </a:r>
            </a:p>
          </p:txBody>
        </p:sp>
      </p:grpSp>
      <p:grpSp>
        <p:nvGrpSpPr>
          <p:cNvPr id="30" name="Groep 29">
            <a:extLst>
              <a:ext uri="{FF2B5EF4-FFF2-40B4-BE49-F238E27FC236}">
                <a16:creationId xmlns:a16="http://schemas.microsoft.com/office/drawing/2014/main" id="{125A93EB-EF46-17E2-392C-9DCCBF6CAEE9}"/>
              </a:ext>
            </a:extLst>
          </p:cNvPr>
          <p:cNvGrpSpPr/>
          <p:nvPr/>
        </p:nvGrpSpPr>
        <p:grpSpPr>
          <a:xfrm>
            <a:off x="4694458" y="1693612"/>
            <a:ext cx="2717974" cy="5192673"/>
            <a:chOff x="3844799" y="859303"/>
            <a:chExt cx="2321224" cy="6107232"/>
          </a:xfrm>
        </p:grpSpPr>
        <p:sp>
          <p:nvSpPr>
            <p:cNvPr id="31" name="Vrije vorm: vorm 30">
              <a:extLst>
                <a:ext uri="{FF2B5EF4-FFF2-40B4-BE49-F238E27FC236}">
                  <a16:creationId xmlns:a16="http://schemas.microsoft.com/office/drawing/2014/main" id="{0C1E6DE2-894A-3285-7201-49EBD048A24D}"/>
                </a:ext>
              </a:extLst>
            </p:cNvPr>
            <p:cNvSpPr/>
            <p:nvPr/>
          </p:nvSpPr>
          <p:spPr>
            <a:xfrm>
              <a:off x="3847852" y="1820494"/>
              <a:ext cx="2318171" cy="5146041"/>
            </a:xfrm>
            <a:custGeom>
              <a:avLst/>
              <a:gdLst>
                <a:gd name="connsiteX0" fmla="*/ 0 w 1987352"/>
                <a:gd name="connsiteY0" fmla="*/ 0 h 5335655"/>
                <a:gd name="connsiteX1" fmla="*/ 1987352 w 1987352"/>
                <a:gd name="connsiteY1" fmla="*/ 0 h 5335655"/>
                <a:gd name="connsiteX2" fmla="*/ 1987352 w 1987352"/>
                <a:gd name="connsiteY2" fmla="*/ 5335655 h 5335655"/>
                <a:gd name="connsiteX3" fmla="*/ 0 w 1987352"/>
                <a:gd name="connsiteY3" fmla="*/ 5335655 h 5335655"/>
                <a:gd name="connsiteX4" fmla="*/ 0 w 1987352"/>
                <a:gd name="connsiteY4" fmla="*/ 0 h 53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352" h="5335655">
                  <a:moveTo>
                    <a:pt x="0" y="0"/>
                  </a:moveTo>
                  <a:lnTo>
                    <a:pt x="1987352" y="0"/>
                  </a:lnTo>
                  <a:lnTo>
                    <a:pt x="1987352" y="5335655"/>
                  </a:lnTo>
                  <a:lnTo>
                    <a:pt x="0" y="5335655"/>
                  </a:lnTo>
                  <a:lnTo>
                    <a:pt x="0" y="0"/>
                  </a:lnTo>
                  <a:close/>
                </a:path>
              </a:pathLst>
            </a:custGeom>
            <a:solidFill>
              <a:srgbClr val="0073A0"/>
            </a:solidFill>
            <a:ln>
              <a:solidFill>
                <a:schemeClr val="accent1"/>
              </a:solidFill>
            </a:ln>
          </p:spPr>
          <p:style>
            <a:lnRef idx="3">
              <a:schemeClr val="lt1"/>
            </a:lnRef>
            <a:fillRef idx="1">
              <a:schemeClr val="accent1"/>
            </a:fillRef>
            <a:effectRef idx="1">
              <a:schemeClr val="accent1"/>
            </a:effectRef>
            <a:fontRef idx="minor">
              <a:schemeClr val="lt1"/>
            </a:fontRef>
          </p:style>
          <p:txBody>
            <a:bodyPr spcFirstLastPara="0" vert="horz" wrap="square" lIns="113792" tIns="351880" rIns="113792" bIns="113792" numCol="1" spcCol="1270" anchor="t" anchorCtr="0">
              <a:noAutofit/>
            </a:bodyPr>
            <a:lstStyle/>
            <a:p>
              <a:pPr lvl="0" algn="ctr"/>
              <a:r>
                <a:rPr lang="nl-NL" dirty="0"/>
                <a:t>Zou het mij verbazen wanneer deze bewoner binnen een jaar overlijdt?</a:t>
              </a:r>
            </a:p>
            <a:p>
              <a:pPr lvl="0" algn="ctr"/>
              <a:endParaRPr lang="nl-NL" dirty="0"/>
            </a:p>
            <a:p>
              <a:pPr lvl="0" algn="ctr"/>
              <a:r>
                <a:rPr lang="nl-NL" dirty="0"/>
                <a:t>en/of</a:t>
              </a:r>
            </a:p>
            <a:p>
              <a:pPr lvl="0" algn="ctr"/>
              <a:br>
                <a:rPr lang="nl-NL" dirty="0"/>
              </a:br>
              <a:r>
                <a:rPr lang="nl-NL" dirty="0"/>
                <a:t>Zou het mij verbazen wanneer deze bewoner na een jaar nog leeft?</a:t>
              </a:r>
              <a:endParaRPr lang="en-US" dirty="0"/>
            </a:p>
          </p:txBody>
        </p:sp>
        <p:sp>
          <p:nvSpPr>
            <p:cNvPr id="32" name="Rechthoek 31">
              <a:extLst>
                <a:ext uri="{FF2B5EF4-FFF2-40B4-BE49-F238E27FC236}">
                  <a16:creationId xmlns:a16="http://schemas.microsoft.com/office/drawing/2014/main" id="{7639DD38-9F60-2C9B-3390-5AF41A2A574B}"/>
                </a:ext>
              </a:extLst>
            </p:cNvPr>
            <p:cNvSpPr/>
            <p:nvPr/>
          </p:nvSpPr>
          <p:spPr>
            <a:xfrm>
              <a:off x="3844799" y="859303"/>
              <a:ext cx="2318171" cy="940698"/>
            </a:xfrm>
            <a:prstGeom prst="rect">
              <a:avLst/>
            </a:prstGeom>
            <a:ln>
              <a:solidFill>
                <a:srgbClr val="0073A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srgbClr val="0E2841"/>
                  </a:solidFill>
                  <a:effectLst/>
                  <a:uLnTx/>
                  <a:uFillTx/>
                  <a:latin typeface="Aptos" panose="02110004020202020204"/>
                  <a:ea typeface="+mn-ea"/>
                  <a:cs typeface="+mn-cs"/>
                </a:rPr>
                <a:t>Ste</a:t>
              </a:r>
              <a:r>
                <a:rPr lang="nl-NL" b="1" dirty="0">
                  <a:solidFill>
                    <a:srgbClr val="0E2841"/>
                  </a:solidFill>
                  <a:latin typeface="Aptos" panose="02110004020202020204"/>
                </a:rPr>
                <a:t>l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b="1" dirty="0">
                  <a:solidFill>
                    <a:srgbClr val="0E2841"/>
                  </a:solidFill>
                  <a:latin typeface="Aptos" panose="02110004020202020204"/>
                </a:rPr>
                <a:t>Surprise Question</a:t>
              </a:r>
              <a:endParaRPr kumimoji="0" lang="nl-NL" sz="1800" b="1" i="0" u="none" strike="noStrike" kern="1200" cap="none" spc="0" normalizeH="0" baseline="0" noProof="0" dirty="0">
                <a:ln>
                  <a:noFill/>
                </a:ln>
                <a:solidFill>
                  <a:srgbClr val="0E2841"/>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076231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EB38B6-D32B-0316-2D90-11C85DFB3150}"/>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EF5D7BA-0036-EBB4-C012-2A8880A2B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CAE79107-0541-E043-6949-D908889C7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9" name="Group 38">
            <a:extLst>
              <a:ext uri="{FF2B5EF4-FFF2-40B4-BE49-F238E27FC236}">
                <a16:creationId xmlns:a16="http://schemas.microsoft.com/office/drawing/2014/main" id="{C4821AED-9909-84E7-6D4E-C44B70ED3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0" name="Freeform: Shape 39">
              <a:extLst>
                <a:ext uri="{FF2B5EF4-FFF2-40B4-BE49-F238E27FC236}">
                  <a16:creationId xmlns:a16="http://schemas.microsoft.com/office/drawing/2014/main" id="{FCC9702F-FC46-80EA-D644-E96F41453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9C97142E-BFF6-D09F-58A2-2B3942DBF5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CC2116BF-93F0-B280-6063-F55D5FF0D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0F8BF649-3912-D22E-896F-CA9072586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E32F4A50-D8CA-DDB3-0716-00886FDA67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08F1EDC3-CC51-7BF1-861C-6591E883DF2E}"/>
              </a:ext>
            </a:extLst>
          </p:cNvPr>
          <p:cNvSpPr>
            <a:spLocks noGrp="1"/>
          </p:cNvSpPr>
          <p:nvPr>
            <p:ph type="title"/>
          </p:nvPr>
        </p:nvSpPr>
        <p:spPr>
          <a:xfrm>
            <a:off x="864358" y="1243361"/>
            <a:ext cx="4501079" cy="5415954"/>
          </a:xfrm>
        </p:spPr>
        <p:txBody>
          <a:bodyPr vert="horz" lIns="91440" tIns="45720" rIns="91440" bIns="45720" rtlCol="0" anchor="ctr">
            <a:normAutofit/>
          </a:bodyPr>
          <a:lstStyle/>
          <a:p>
            <a:r>
              <a:rPr lang="en-US" sz="4000" b="1" dirty="0">
                <a:solidFill>
                  <a:schemeClr val="tx2"/>
                </a:solidFill>
              </a:rPr>
              <a:t>Als je </a:t>
            </a:r>
            <a:r>
              <a:rPr lang="en-US" sz="4000" b="1" dirty="0" err="1">
                <a:solidFill>
                  <a:schemeClr val="tx2"/>
                </a:solidFill>
              </a:rPr>
              <a:t>denkt</a:t>
            </a:r>
            <a:r>
              <a:rPr lang="en-US" sz="4000" b="1" dirty="0">
                <a:solidFill>
                  <a:schemeClr val="tx2"/>
                </a:solidFill>
              </a:rPr>
              <a:t> </a:t>
            </a:r>
            <a:r>
              <a:rPr lang="en-US" sz="4000" b="1" dirty="0" err="1">
                <a:solidFill>
                  <a:schemeClr val="tx2"/>
                </a:solidFill>
              </a:rPr>
              <a:t>dat</a:t>
            </a:r>
            <a:r>
              <a:rPr lang="en-US" sz="4000" b="1" dirty="0">
                <a:solidFill>
                  <a:schemeClr val="tx2"/>
                </a:solidFill>
              </a:rPr>
              <a:t> er </a:t>
            </a:r>
            <a:r>
              <a:rPr lang="en-US" sz="4000" b="1" dirty="0" err="1">
                <a:solidFill>
                  <a:schemeClr val="tx2"/>
                </a:solidFill>
              </a:rPr>
              <a:t>sprake</a:t>
            </a:r>
            <a:r>
              <a:rPr lang="en-US" sz="4000" b="1" dirty="0">
                <a:solidFill>
                  <a:schemeClr val="tx2"/>
                </a:solidFill>
              </a:rPr>
              <a:t> is van </a:t>
            </a:r>
            <a:r>
              <a:rPr lang="en-US" sz="4000" b="1" dirty="0" err="1">
                <a:solidFill>
                  <a:schemeClr val="tx2"/>
                </a:solidFill>
              </a:rPr>
              <a:t>verhoogde</a:t>
            </a:r>
            <a:r>
              <a:rPr lang="en-US" sz="4000" b="1" dirty="0">
                <a:solidFill>
                  <a:schemeClr val="tx2"/>
                </a:solidFill>
              </a:rPr>
              <a:t> </a:t>
            </a:r>
            <a:r>
              <a:rPr lang="en-US" sz="4000" b="1" dirty="0" err="1">
                <a:solidFill>
                  <a:schemeClr val="tx2"/>
                </a:solidFill>
              </a:rPr>
              <a:t>kwetsbaarheid</a:t>
            </a:r>
            <a:r>
              <a:rPr lang="en-US" sz="4000" b="1" dirty="0">
                <a:solidFill>
                  <a:schemeClr val="tx2"/>
                </a:solidFill>
              </a:rPr>
              <a:t>…</a:t>
            </a:r>
            <a:br>
              <a:rPr lang="en-US" sz="4000" b="1" kern="1200" dirty="0">
                <a:solidFill>
                  <a:schemeClr val="tx2"/>
                </a:solidFill>
                <a:latin typeface="+mj-lt"/>
                <a:ea typeface="+mj-ea"/>
                <a:cs typeface="+mj-cs"/>
              </a:rPr>
            </a:br>
            <a:br>
              <a:rPr lang="en-US" sz="4000" b="1" kern="1200" dirty="0">
                <a:solidFill>
                  <a:schemeClr val="tx2"/>
                </a:solidFill>
                <a:latin typeface="+mj-lt"/>
                <a:ea typeface="+mj-ea"/>
                <a:cs typeface="+mj-cs"/>
              </a:rPr>
            </a:br>
            <a:br>
              <a:rPr lang="en-US" sz="2400" b="1" kern="1200" dirty="0">
                <a:solidFill>
                  <a:schemeClr val="tx2"/>
                </a:solidFill>
                <a:latin typeface="+mj-lt"/>
                <a:ea typeface="+mj-ea"/>
                <a:cs typeface="+mj-cs"/>
              </a:rPr>
            </a:br>
            <a:endParaRPr lang="en-US" sz="3100" b="1" kern="1200" dirty="0">
              <a:solidFill>
                <a:schemeClr val="tx2"/>
              </a:solidFill>
              <a:latin typeface="+mj-lt"/>
              <a:ea typeface="+mj-ea"/>
              <a:cs typeface="+mj-cs"/>
            </a:endParaRPr>
          </a:p>
        </p:txBody>
      </p:sp>
      <p:sp>
        <p:nvSpPr>
          <p:cNvPr id="6" name="Titel 1">
            <a:extLst>
              <a:ext uri="{FF2B5EF4-FFF2-40B4-BE49-F238E27FC236}">
                <a16:creationId xmlns:a16="http://schemas.microsoft.com/office/drawing/2014/main" id="{F8EB5E77-1A82-A7B0-1351-284E6619B2E2}"/>
              </a:ext>
            </a:extLst>
          </p:cNvPr>
          <p:cNvSpPr txBox="1">
            <a:spLocks/>
          </p:cNvSpPr>
          <p:nvPr/>
        </p:nvSpPr>
        <p:spPr>
          <a:xfrm>
            <a:off x="6095847" y="2262559"/>
            <a:ext cx="5009424" cy="33775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endParaRPr lang="nl-NL" sz="2400" dirty="0">
              <a:cs typeface="Calibri"/>
            </a:endParaRPr>
          </a:p>
          <a:p>
            <a:pPr marL="342900" indent="-342900">
              <a:buFont typeface="Arial" panose="020B0604020202020204" pitchFamily="34" charset="0"/>
              <a:buChar char="•"/>
            </a:pPr>
            <a:r>
              <a:rPr lang="nl-NL" sz="2400" dirty="0">
                <a:solidFill>
                  <a:schemeClr val="tx2"/>
                </a:solidFill>
                <a:cs typeface="Calibri"/>
              </a:rPr>
              <a:t>Bespreek met EVV/verpleegkundige</a:t>
            </a:r>
          </a:p>
          <a:p>
            <a:pPr marL="342900" indent="-342900">
              <a:buFont typeface="Arial" panose="020B0604020202020204" pitchFamily="34" charset="0"/>
              <a:buChar char="•"/>
            </a:pPr>
            <a:endParaRPr lang="nl-NL" sz="2400" dirty="0">
              <a:solidFill>
                <a:schemeClr val="tx2"/>
              </a:solidFill>
              <a:cs typeface="Calibri"/>
            </a:endParaRPr>
          </a:p>
          <a:p>
            <a:pPr marL="342900" indent="-342900">
              <a:buFont typeface="Arial" panose="020B0604020202020204" pitchFamily="34" charset="0"/>
              <a:buChar char="•"/>
            </a:pPr>
            <a:r>
              <a:rPr lang="nl-NL" sz="2400" dirty="0">
                <a:solidFill>
                  <a:schemeClr val="tx2"/>
                </a:solidFill>
                <a:cs typeface="Calibri"/>
              </a:rPr>
              <a:t>EVV/verpleegkundige: gaat gesprek aan met de arts. </a:t>
            </a:r>
          </a:p>
          <a:p>
            <a:pPr marL="342900" indent="-342900">
              <a:buFont typeface="Arial" panose="020B0604020202020204" pitchFamily="34" charset="0"/>
              <a:buChar char="•"/>
            </a:pPr>
            <a:endParaRPr lang="nl-NL" sz="2400" dirty="0">
              <a:solidFill>
                <a:schemeClr val="tx2"/>
              </a:solidFill>
              <a:cs typeface="Calibri"/>
            </a:endParaRPr>
          </a:p>
          <a:p>
            <a:pPr marL="342900" indent="-342900">
              <a:buFont typeface="Arial" panose="020B0604020202020204" pitchFamily="34" charset="0"/>
              <a:buChar char="•"/>
            </a:pPr>
            <a:r>
              <a:rPr lang="nl-NL" sz="2400" dirty="0">
                <a:solidFill>
                  <a:schemeClr val="tx2"/>
                </a:solidFill>
                <a:cs typeface="Calibri"/>
              </a:rPr>
              <a:t>Hierbij worden uitkomst (dubbele) Surprise Question en beoordelingsinstrument meegenomen</a:t>
            </a:r>
          </a:p>
          <a:p>
            <a:pPr marL="342900" indent="-342900">
              <a:buFont typeface="Arial" panose="020B0604020202020204" pitchFamily="34" charset="0"/>
              <a:buChar char="•"/>
            </a:pPr>
            <a:endParaRPr lang="nl-NL" sz="2400" dirty="0">
              <a:solidFill>
                <a:schemeClr val="tx2"/>
              </a:solidFill>
              <a:cs typeface="Calibri"/>
            </a:endParaRPr>
          </a:p>
          <a:p>
            <a:pPr marL="342900" indent="-342900">
              <a:buFont typeface="Arial" panose="020B0604020202020204" pitchFamily="34" charset="0"/>
              <a:buChar char="•"/>
            </a:pPr>
            <a:r>
              <a:rPr lang="nl-NL" sz="2400" dirty="0">
                <a:solidFill>
                  <a:schemeClr val="tx2"/>
                </a:solidFill>
                <a:cs typeface="Calibri"/>
              </a:rPr>
              <a:t>Vervolgens wordt een overleg gepland met  familie, arts en EVV/verpleegkundige</a:t>
            </a:r>
          </a:p>
          <a:p>
            <a:pPr marL="342900" indent="-342900">
              <a:buFont typeface="Arial" panose="020B0604020202020204" pitchFamily="34" charset="0"/>
              <a:buChar char="•"/>
            </a:pPr>
            <a:endParaRPr lang="nl-NL" sz="2400" dirty="0">
              <a:solidFill>
                <a:schemeClr val="tx2"/>
              </a:solidFill>
              <a:cs typeface="Calibri"/>
            </a:endParaRPr>
          </a:p>
          <a:p>
            <a:pPr marL="342900" indent="-342900">
              <a:buFont typeface="Arial" panose="020B0604020202020204" pitchFamily="34" charset="0"/>
              <a:buChar char="•"/>
            </a:pPr>
            <a:r>
              <a:rPr lang="nl-NL" sz="2400" dirty="0">
                <a:solidFill>
                  <a:schemeClr val="tx2"/>
                </a:solidFill>
                <a:cs typeface="Calibri"/>
              </a:rPr>
              <a:t>EVV/verpleegkundige bespreekt met arts dat arts andere disciplines op de hoogte brengt</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400" b="1" i="0" u="none" strike="noStrike" kern="1200" cap="none" spc="0" normalizeH="0" baseline="0" noProof="0" dirty="0">
                <a:ln>
                  <a:noFill/>
                </a:ln>
                <a:solidFill>
                  <a:srgbClr val="0E2841"/>
                </a:solidFill>
                <a:effectLst/>
                <a:uLnTx/>
                <a:uFillTx/>
                <a:latin typeface="Aptos" panose="02110004020202020204"/>
                <a:ea typeface="+mj-ea"/>
                <a:cs typeface="+mj-cs"/>
              </a:rPr>
            </a:br>
            <a:br>
              <a:rPr kumimoji="0" lang="en-US" sz="2400" b="1" i="0" u="none" strike="noStrike" kern="1200" cap="none" spc="0" normalizeH="0" baseline="0" noProof="0" dirty="0">
                <a:ln>
                  <a:noFill/>
                </a:ln>
                <a:solidFill>
                  <a:srgbClr val="0E2841"/>
                </a:solidFill>
                <a:effectLst/>
                <a:uLnTx/>
                <a:uFillTx/>
                <a:latin typeface="Aptos" panose="02110004020202020204"/>
                <a:ea typeface="+mj-ea"/>
                <a:cs typeface="+mj-cs"/>
              </a:rPr>
            </a:br>
            <a:br>
              <a:rPr kumimoji="0" lang="en-US" sz="2400" b="1" i="0" u="none" strike="noStrike" kern="1200" cap="none" spc="0" normalizeH="0" baseline="0" noProof="0" dirty="0">
                <a:ln>
                  <a:noFill/>
                </a:ln>
                <a:solidFill>
                  <a:srgbClr val="0E2841"/>
                </a:solidFill>
                <a:effectLst/>
                <a:uLnTx/>
                <a:uFillTx/>
                <a:latin typeface="Aptos" panose="02110004020202020204"/>
                <a:ea typeface="+mj-ea"/>
                <a:cs typeface="+mj-cs"/>
              </a:rPr>
            </a:br>
            <a:endParaRPr kumimoji="0" lang="en-US" sz="2400" b="1" i="0" u="none" strike="noStrike" kern="1200" cap="none" spc="0" normalizeH="0" baseline="0" noProof="0" dirty="0">
              <a:ln>
                <a:noFill/>
              </a:ln>
              <a:solidFill>
                <a:srgbClr val="0E2841"/>
              </a:solidFill>
              <a:effectLst/>
              <a:uLnTx/>
              <a:uFillTx/>
              <a:latin typeface="Aptos" panose="02110004020202020204"/>
              <a:ea typeface="+mj-ea"/>
              <a:cs typeface="+mj-cs"/>
            </a:endParaRPr>
          </a:p>
        </p:txBody>
      </p:sp>
    </p:spTree>
    <p:extLst>
      <p:ext uri="{BB962C8B-B14F-4D97-AF65-F5344CB8AC3E}">
        <p14:creationId xmlns:p14="http://schemas.microsoft.com/office/powerpoint/2010/main" val="2756617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
    <p:bg>
      <p:bgPr>
        <a:solidFill>
          <a:srgbClr val="F6F7F4"/>
        </a:solidFill>
        <a:effectLst/>
      </p:bgPr>
    </p:bg>
    <p:spTree>
      <p:nvGrpSpPr>
        <p:cNvPr id="1" name=""/>
        <p:cNvGrpSpPr/>
        <p:nvPr/>
      </p:nvGrpSpPr>
      <p:grpSpPr>
        <a:xfrm>
          <a:off x="0" y="0"/>
          <a:ext cx="0" cy="0"/>
          <a:chOff x="0" y="0"/>
          <a:chExt cx="0" cy="0"/>
        </a:xfrm>
      </p:grpSpPr>
      <p:sp>
        <p:nvSpPr>
          <p:cNvPr id="2" name="Text 0"/>
          <p:cNvSpPr/>
          <p:nvPr/>
        </p:nvSpPr>
        <p:spPr>
          <a:xfrm>
            <a:off x="658368" y="347472"/>
            <a:ext cx="10241280" cy="384048"/>
          </a:xfrm>
          <a:prstGeom prst="rect">
            <a:avLst/>
          </a:prstGeom>
          <a:noFill/>
          <a:ln/>
        </p:spPr>
        <p:txBody>
          <a:bodyPr wrap="square" lIns="0" tIns="0" rIns="0" bIns="0" rtlCol="0" anchor="ctr"/>
          <a:lstStyle/>
          <a:p>
            <a:pPr marL="0" indent="0">
              <a:buNone/>
            </a:pPr>
            <a:r>
              <a:rPr lang="en-US" sz="2600" b="1">
                <a:solidFill>
                  <a:srgbClr val="17324D"/>
                </a:solidFill>
                <a:latin typeface="Aptos" pitchFamily="34" charset="0"/>
                <a:ea typeface="Aptos" pitchFamily="34" charset="-122"/>
                <a:cs typeface="Aptos" pitchFamily="34" charset="-120"/>
              </a:rPr>
              <a:t>Proces bij verhoogde kwetsbaarheid</a:t>
            </a:r>
            <a:endParaRPr lang="en-US" sz="2600"/>
          </a:p>
        </p:txBody>
      </p:sp>
      <p:sp>
        <p:nvSpPr>
          <p:cNvPr id="3" name="Shape 1"/>
          <p:cNvSpPr/>
          <p:nvPr/>
        </p:nvSpPr>
        <p:spPr>
          <a:xfrm>
            <a:off x="502920" y="1024128"/>
            <a:ext cx="11183112" cy="1124712"/>
          </a:xfrm>
          <a:prstGeom prst="roundRect">
            <a:avLst>
              <a:gd name="adj" fmla="val 4878"/>
            </a:avLst>
          </a:prstGeom>
          <a:solidFill>
            <a:srgbClr val="D7E2F9"/>
          </a:solidFill>
          <a:ln w="12700">
            <a:solidFill>
              <a:srgbClr val="EEF6EA">
                <a:alpha val="0"/>
              </a:srgbClr>
            </a:solidFill>
            <a:prstDash val="solid"/>
          </a:ln>
        </p:spPr>
        <p:txBody>
          <a:bodyPr/>
          <a:lstStyle/>
          <a:p>
            <a:endParaRPr lang="nl-NL"/>
          </a:p>
        </p:txBody>
      </p:sp>
      <p:sp>
        <p:nvSpPr>
          <p:cNvPr id="4" name="Shape 2"/>
          <p:cNvSpPr/>
          <p:nvPr/>
        </p:nvSpPr>
        <p:spPr>
          <a:xfrm>
            <a:off x="435768" y="1024127"/>
            <a:ext cx="195168" cy="1157213"/>
          </a:xfrm>
          <a:prstGeom prst="downArrow">
            <a:avLst/>
          </a:prstGeom>
          <a:solidFill>
            <a:srgbClr val="102F75"/>
          </a:solidFill>
          <a:ln w="12700">
            <a:solidFill>
              <a:srgbClr val="59AF3F">
                <a:alpha val="0"/>
              </a:srgbClr>
            </a:solidFill>
            <a:prstDash val="solid"/>
          </a:ln>
        </p:spPr>
        <p:txBody>
          <a:bodyPr/>
          <a:lstStyle/>
          <a:p>
            <a:endParaRPr lang="nl-NL">
              <a:solidFill>
                <a:srgbClr val="102F75"/>
              </a:solidFill>
            </a:endParaRPr>
          </a:p>
        </p:txBody>
      </p:sp>
      <p:pic>
        <p:nvPicPr>
          <p:cNvPr id="5" name="Image 0" descr="/mnt/data/step1.png"/>
          <p:cNvPicPr>
            <a:picLocks noChangeAspect="1"/>
          </p:cNvPicPr>
          <p:nvPr/>
        </p:nvPicPr>
        <p:blipFill>
          <a:blip r:embed="rId3"/>
          <a:srcRect t="16085" b="16085"/>
          <a:stretch/>
        </p:blipFill>
        <p:spPr>
          <a:xfrm>
            <a:off x="9198864" y="1024128"/>
            <a:ext cx="2487168" cy="1124712"/>
          </a:xfrm>
          <a:prstGeom prst="rect">
            <a:avLst/>
          </a:prstGeom>
        </p:spPr>
      </p:pic>
      <p:sp>
        <p:nvSpPr>
          <p:cNvPr id="6" name="Shape 3"/>
          <p:cNvSpPr/>
          <p:nvPr/>
        </p:nvSpPr>
        <p:spPr>
          <a:xfrm>
            <a:off x="9125712" y="1152144"/>
            <a:ext cx="0" cy="868680"/>
          </a:xfrm>
          <a:prstGeom prst="line">
            <a:avLst/>
          </a:prstGeom>
          <a:noFill/>
          <a:ln w="16510">
            <a:solidFill>
              <a:srgbClr val="FFFFFF"/>
            </a:solidFill>
            <a:prstDash val="solid"/>
          </a:ln>
        </p:spPr>
        <p:txBody>
          <a:bodyPr/>
          <a:lstStyle/>
          <a:p>
            <a:endParaRPr lang="nl-NL"/>
          </a:p>
        </p:txBody>
      </p:sp>
      <p:sp>
        <p:nvSpPr>
          <p:cNvPr id="8" name="Text 5"/>
          <p:cNvSpPr/>
          <p:nvPr/>
        </p:nvSpPr>
        <p:spPr>
          <a:xfrm>
            <a:off x="1033272" y="1161288"/>
            <a:ext cx="6309360" cy="201168"/>
          </a:xfrm>
          <a:prstGeom prst="rect">
            <a:avLst/>
          </a:prstGeom>
          <a:noFill/>
          <a:ln/>
        </p:spPr>
        <p:txBody>
          <a:bodyPr wrap="square" lIns="0" tIns="0" rIns="0" bIns="0" rtlCol="0" anchor="ctr"/>
          <a:lstStyle/>
          <a:p>
            <a:pPr marL="0" indent="0">
              <a:buNone/>
            </a:pPr>
            <a:r>
              <a:rPr lang="en-US" sz="1900" b="1" dirty="0">
                <a:solidFill>
                  <a:srgbClr val="17324D"/>
                </a:solidFill>
                <a:latin typeface="Aptos" pitchFamily="34" charset="0"/>
                <a:ea typeface="Aptos" pitchFamily="34" charset="-122"/>
                <a:cs typeface="Aptos" pitchFamily="34" charset="-120"/>
              </a:rPr>
              <a:t>1. </a:t>
            </a:r>
            <a:r>
              <a:rPr lang="en-US" sz="1900" b="1" dirty="0" err="1">
                <a:solidFill>
                  <a:srgbClr val="17324D"/>
                </a:solidFill>
                <a:latin typeface="Aptos" pitchFamily="34" charset="0"/>
                <a:ea typeface="Aptos" pitchFamily="34" charset="-122"/>
                <a:cs typeface="Aptos" pitchFamily="34" charset="-120"/>
              </a:rPr>
              <a:t>Signalering</a:t>
            </a:r>
            <a:r>
              <a:rPr lang="en-US" sz="1900" b="1" dirty="0">
                <a:solidFill>
                  <a:srgbClr val="17324D"/>
                </a:solidFill>
                <a:latin typeface="Aptos" pitchFamily="34" charset="0"/>
                <a:ea typeface="Aptos" pitchFamily="34" charset="-122"/>
                <a:cs typeface="Aptos" pitchFamily="34" charset="-120"/>
              </a:rPr>
              <a:t> van </a:t>
            </a:r>
            <a:r>
              <a:rPr lang="en-US" sz="1900" b="1" dirty="0" err="1">
                <a:solidFill>
                  <a:srgbClr val="17324D"/>
                </a:solidFill>
                <a:latin typeface="Aptos" pitchFamily="34" charset="0"/>
                <a:ea typeface="Aptos" pitchFamily="34" charset="-122"/>
                <a:cs typeface="Aptos" pitchFamily="34" charset="-120"/>
              </a:rPr>
              <a:t>achteruitgang</a:t>
            </a:r>
            <a:endParaRPr lang="en-US" sz="1900" dirty="0"/>
          </a:p>
        </p:txBody>
      </p:sp>
      <p:sp>
        <p:nvSpPr>
          <p:cNvPr id="9" name="Text 6"/>
          <p:cNvSpPr/>
          <p:nvPr/>
        </p:nvSpPr>
        <p:spPr>
          <a:xfrm>
            <a:off x="758952" y="1435608"/>
            <a:ext cx="8220456" cy="566928"/>
          </a:xfrm>
          <a:prstGeom prst="rect">
            <a:avLst/>
          </a:prstGeom>
          <a:noFill/>
          <a:ln/>
        </p:spPr>
        <p:txBody>
          <a:bodyPr wrap="square" lIns="0" tIns="0" rIns="0" bIns="0" rtlCol="0" anchor="t">
            <a:normAutofit/>
          </a:bodyPr>
          <a:lstStyle/>
          <a:p>
            <a:pPr marL="0" indent="0">
              <a:buNone/>
            </a:pPr>
            <a:r>
              <a:rPr lang="en-US" sz="1500">
                <a:solidFill>
                  <a:srgbClr val="1E2430"/>
                </a:solidFill>
                <a:latin typeface="Aptos" pitchFamily="34" charset="0"/>
                <a:ea typeface="Aptos" pitchFamily="34" charset="-122"/>
                <a:cs typeface="Aptos" pitchFamily="34" charset="-120"/>
              </a:rPr>
              <a:t>Iedereen kan achteruitgang signaleren.</a:t>
            </a:r>
            <a:endParaRPr lang="en-US" sz="1500"/>
          </a:p>
          <a:p>
            <a:pPr marL="0" indent="0">
              <a:buNone/>
            </a:pPr>
            <a:r>
              <a:rPr lang="en-US" sz="1500">
                <a:solidFill>
                  <a:srgbClr val="1E2430"/>
                </a:solidFill>
                <a:latin typeface="Aptos" pitchFamily="34" charset="0"/>
                <a:ea typeface="Aptos" pitchFamily="34" charset="-122"/>
                <a:cs typeface="Aptos" pitchFamily="34" charset="-120"/>
              </a:rPr>
              <a:t>Bewoner, familie, zorgmedewerkers, arts, paramedici en huishoudelijke dienst.</a:t>
            </a:r>
            <a:endParaRPr lang="en-US" sz="1500"/>
          </a:p>
        </p:txBody>
      </p:sp>
      <p:sp>
        <p:nvSpPr>
          <p:cNvPr id="11" name="Shape 8"/>
          <p:cNvSpPr/>
          <p:nvPr/>
        </p:nvSpPr>
        <p:spPr>
          <a:xfrm>
            <a:off x="502920" y="2295144"/>
            <a:ext cx="11183112" cy="1124712"/>
          </a:xfrm>
          <a:prstGeom prst="roundRect">
            <a:avLst>
              <a:gd name="adj" fmla="val 4878"/>
            </a:avLst>
          </a:prstGeom>
          <a:solidFill>
            <a:srgbClr val="D5F3FF"/>
          </a:solidFill>
          <a:ln w="12700">
            <a:solidFill>
              <a:srgbClr val="EAF8F5">
                <a:alpha val="0"/>
              </a:srgbClr>
            </a:solidFill>
            <a:prstDash val="solid"/>
          </a:ln>
        </p:spPr>
        <p:txBody>
          <a:bodyPr/>
          <a:lstStyle/>
          <a:p>
            <a:endParaRPr lang="nl-NL"/>
          </a:p>
        </p:txBody>
      </p:sp>
      <p:sp>
        <p:nvSpPr>
          <p:cNvPr id="12" name="Shape 9"/>
          <p:cNvSpPr/>
          <p:nvPr/>
        </p:nvSpPr>
        <p:spPr>
          <a:xfrm>
            <a:off x="435768" y="2295144"/>
            <a:ext cx="195168" cy="1155600"/>
          </a:xfrm>
          <a:prstGeom prst="downArrow">
            <a:avLst/>
          </a:prstGeom>
          <a:solidFill>
            <a:srgbClr val="0073A0"/>
          </a:solidFill>
          <a:ln w="12700">
            <a:solidFill>
              <a:srgbClr val="3CB4A9">
                <a:alpha val="0"/>
              </a:srgbClr>
            </a:solidFill>
            <a:prstDash val="solid"/>
          </a:ln>
        </p:spPr>
        <p:txBody>
          <a:bodyPr/>
          <a:lstStyle/>
          <a:p>
            <a:endParaRPr lang="nl-NL"/>
          </a:p>
        </p:txBody>
      </p:sp>
      <p:pic>
        <p:nvPicPr>
          <p:cNvPr id="13" name="Image 1" descr="/mnt/data/step2.png"/>
          <p:cNvPicPr>
            <a:picLocks noChangeAspect="1"/>
          </p:cNvPicPr>
          <p:nvPr/>
        </p:nvPicPr>
        <p:blipFill>
          <a:blip r:embed="rId4"/>
          <a:srcRect t="16085" b="16085"/>
          <a:stretch/>
        </p:blipFill>
        <p:spPr>
          <a:xfrm>
            <a:off x="9198864" y="2295144"/>
            <a:ext cx="2487168" cy="1124712"/>
          </a:xfrm>
          <a:prstGeom prst="rect">
            <a:avLst/>
          </a:prstGeom>
        </p:spPr>
      </p:pic>
      <p:sp>
        <p:nvSpPr>
          <p:cNvPr id="14" name="Shape 10"/>
          <p:cNvSpPr/>
          <p:nvPr/>
        </p:nvSpPr>
        <p:spPr>
          <a:xfrm>
            <a:off x="9125712" y="2423160"/>
            <a:ext cx="0" cy="868680"/>
          </a:xfrm>
          <a:prstGeom prst="line">
            <a:avLst/>
          </a:prstGeom>
          <a:noFill/>
          <a:ln w="16510">
            <a:solidFill>
              <a:srgbClr val="FFFFFF"/>
            </a:solidFill>
            <a:prstDash val="solid"/>
          </a:ln>
        </p:spPr>
        <p:txBody>
          <a:bodyPr/>
          <a:lstStyle/>
          <a:p>
            <a:endParaRPr lang="nl-NL"/>
          </a:p>
        </p:txBody>
      </p:sp>
      <p:sp>
        <p:nvSpPr>
          <p:cNvPr id="16" name="Text 12"/>
          <p:cNvSpPr/>
          <p:nvPr/>
        </p:nvSpPr>
        <p:spPr>
          <a:xfrm>
            <a:off x="1033272" y="2432304"/>
            <a:ext cx="6309360" cy="201168"/>
          </a:xfrm>
          <a:prstGeom prst="rect">
            <a:avLst/>
          </a:prstGeom>
          <a:noFill/>
          <a:ln/>
        </p:spPr>
        <p:txBody>
          <a:bodyPr wrap="square" lIns="0" tIns="0" rIns="0" bIns="0" rtlCol="0" anchor="ctr"/>
          <a:lstStyle/>
          <a:p>
            <a:pPr marL="0" indent="0">
              <a:buNone/>
            </a:pPr>
            <a:r>
              <a:rPr lang="en-US" sz="1900" b="1" dirty="0">
                <a:solidFill>
                  <a:srgbClr val="17324D"/>
                </a:solidFill>
                <a:latin typeface="Aptos" pitchFamily="34" charset="0"/>
                <a:ea typeface="Aptos" pitchFamily="34" charset="-122"/>
                <a:cs typeface="Aptos" pitchFamily="34" charset="-120"/>
              </a:rPr>
              <a:t>2. </a:t>
            </a:r>
            <a:r>
              <a:rPr lang="en-US" sz="1900" b="1" dirty="0" err="1">
                <a:solidFill>
                  <a:srgbClr val="17324D"/>
                </a:solidFill>
                <a:latin typeface="Aptos" pitchFamily="34" charset="0"/>
                <a:ea typeface="Aptos" pitchFamily="34" charset="-122"/>
                <a:cs typeface="Aptos" pitchFamily="34" charset="-120"/>
              </a:rPr>
              <a:t>Afstemmen</a:t>
            </a:r>
            <a:endParaRPr lang="en-US" sz="1900" dirty="0"/>
          </a:p>
        </p:txBody>
      </p:sp>
      <p:sp>
        <p:nvSpPr>
          <p:cNvPr id="17" name="Text 13"/>
          <p:cNvSpPr/>
          <p:nvPr/>
        </p:nvSpPr>
        <p:spPr>
          <a:xfrm>
            <a:off x="739902" y="2649474"/>
            <a:ext cx="8283956" cy="903478"/>
          </a:xfrm>
          <a:prstGeom prst="rect">
            <a:avLst/>
          </a:prstGeom>
          <a:noFill/>
          <a:ln/>
        </p:spPr>
        <p:txBody>
          <a:bodyPr wrap="square" lIns="0" tIns="0" rIns="0" bIns="0" rtlCol="0" anchor="t">
            <a:normAutofit lnSpcReduction="10000"/>
          </a:bodyPr>
          <a:lstStyle/>
          <a:p>
            <a:pPr marL="0" indent="0">
              <a:buNone/>
            </a:pPr>
            <a:r>
              <a:rPr lang="en-US" sz="1500" dirty="0">
                <a:solidFill>
                  <a:srgbClr val="1E2430"/>
                </a:solidFill>
                <a:latin typeface="Aptos"/>
                <a:ea typeface="Aptos" pitchFamily="34" charset="-122"/>
                <a:cs typeface="Aptos" pitchFamily="34" charset="-120"/>
              </a:rPr>
              <a:t>Er </a:t>
            </a:r>
            <a:r>
              <a:rPr lang="en-US" sz="1500" dirty="0" err="1">
                <a:solidFill>
                  <a:srgbClr val="1E2430"/>
                </a:solidFill>
                <a:latin typeface="Aptos"/>
                <a:ea typeface="Aptos" pitchFamily="34" charset="-122"/>
                <a:cs typeface="Aptos" pitchFamily="34" charset="-120"/>
              </a:rPr>
              <a:t>vindt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afstemming</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plaats</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zodat</a:t>
            </a:r>
            <a:r>
              <a:rPr lang="en-US" sz="1500" dirty="0">
                <a:solidFill>
                  <a:srgbClr val="1E2430"/>
                </a:solidFill>
                <a:latin typeface="Aptos"/>
                <a:ea typeface="Aptos" pitchFamily="34" charset="-122"/>
                <a:cs typeface="Aptos" pitchFamily="34" charset="-120"/>
              </a:rPr>
              <a:t> de </a:t>
            </a:r>
            <a:r>
              <a:rPr lang="en-US" sz="1500" dirty="0" err="1">
                <a:solidFill>
                  <a:srgbClr val="1E2430"/>
                </a:solidFill>
                <a:latin typeface="Aptos"/>
                <a:ea typeface="Aptos" pitchFamily="34" charset="-122"/>
                <a:cs typeface="Aptos" pitchFamily="34" charset="-120"/>
              </a:rPr>
              <a:t>juiste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acties</a:t>
            </a:r>
            <a:r>
              <a:rPr lang="en-US" sz="1500" dirty="0">
                <a:solidFill>
                  <a:srgbClr val="1E2430"/>
                </a:solidFill>
                <a:latin typeface="Aptos"/>
                <a:ea typeface="Aptos" pitchFamily="34" charset="-122"/>
                <a:cs typeface="Aptos" pitchFamily="34" charset="-120"/>
              </a:rPr>
              <a:t> in gang </a:t>
            </a:r>
            <a:r>
              <a:rPr lang="en-US" sz="1500" dirty="0" err="1">
                <a:solidFill>
                  <a:srgbClr val="1E2430"/>
                </a:solidFill>
                <a:latin typeface="Aptos"/>
                <a:ea typeface="Aptos" pitchFamily="34" charset="-122"/>
                <a:cs typeface="Aptos" pitchFamily="34" charset="-120"/>
              </a:rPr>
              <a:t>worden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gezet</a:t>
            </a:r>
            <a:r>
              <a:rPr lang="en-US" sz="1500" dirty="0">
                <a:solidFill>
                  <a:srgbClr val="1E2430"/>
                </a:solidFill>
                <a:latin typeface="Aptos"/>
                <a:ea typeface="Aptos" pitchFamily="34" charset="-122"/>
                <a:cs typeface="Aptos" pitchFamily="34" charset="-120"/>
              </a:rPr>
              <a:t>.</a:t>
            </a:r>
            <a:endParaRPr lang="en-US" sz="1500" dirty="0">
              <a:latin typeface="Aptos"/>
            </a:endParaRPr>
          </a:p>
          <a:p>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Achteruitgang</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wordt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besproken</a:t>
            </a:r>
            <a:r>
              <a:rPr lang="en-US" sz="1500" dirty="0">
                <a:solidFill>
                  <a:srgbClr val="1E2430"/>
                </a:solidFill>
                <a:latin typeface="Aptos"/>
                <a:ea typeface="Aptos" pitchFamily="34" charset="-122"/>
                <a:cs typeface="Aptos" pitchFamily="34" charset="-120"/>
              </a:rPr>
              <a:t> met de </a:t>
            </a:r>
            <a:r>
              <a:rPr lang="en-US" sz="1500" dirty="0" err="1">
                <a:solidFill>
                  <a:srgbClr val="1E2430"/>
                </a:solidFill>
                <a:latin typeface="Aptos"/>
                <a:ea typeface="Aptos" pitchFamily="34" charset="-122"/>
                <a:cs typeface="Aptos" pitchFamily="34" charset="-120"/>
              </a:rPr>
              <a:t>dienstdoende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zorgmedewerker</a:t>
            </a:r>
            <a:endParaRPr lang="en-US" sz="1500" dirty="0" err="1">
              <a:solidFill>
                <a:srgbClr val="1E2430"/>
              </a:solidFill>
            </a:endParaRPr>
          </a:p>
          <a:p>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Zorgmedewerker</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triageert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zet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indien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nodig</a:t>
            </a:r>
            <a:r>
              <a:rPr lang="en-US" sz="1500" dirty="0">
                <a:solidFill>
                  <a:srgbClr val="1E2430"/>
                </a:solidFill>
                <a:latin typeface="Aptos"/>
                <a:ea typeface="Aptos" pitchFamily="34" charset="-122"/>
                <a:cs typeface="Aptos" pitchFamily="34" charset="-120"/>
              </a:rPr>
              <a:t> de </a:t>
            </a:r>
            <a:r>
              <a:rPr lang="en-US" sz="1500" dirty="0" err="1">
                <a:solidFill>
                  <a:srgbClr val="1E2430"/>
                </a:solidFill>
                <a:latin typeface="Aptos"/>
                <a:ea typeface="Aptos" pitchFamily="34" charset="-122"/>
                <a:cs typeface="Aptos" pitchFamily="34" charset="-120"/>
              </a:rPr>
              <a:t>gesignaleerde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achteruitgang</a:t>
            </a:r>
            <a:r>
              <a:rPr lang="en-US" sz="1500" dirty="0">
                <a:solidFill>
                  <a:srgbClr val="1E2430"/>
                </a:solidFill>
                <a:latin typeface="Aptos"/>
                <a:ea typeface="Aptos" pitchFamily="34" charset="-122"/>
                <a:cs typeface="Aptos" pitchFamily="34" charset="-120"/>
              </a:rPr>
              <a:t> op </a:t>
            </a:r>
            <a:r>
              <a:rPr lang="en-US" sz="1500" dirty="0" err="1">
                <a:solidFill>
                  <a:srgbClr val="1E2430"/>
                </a:solidFill>
                <a:latin typeface="Aptos" panose="02110004020202020204"/>
                <a:ea typeface="Aptos" pitchFamily="34" charset="-122"/>
                <a:cs typeface="Aptos" pitchFamily="34" charset="-120"/>
              </a:rPr>
              <a:t>voor</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artsenvisite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en</a:t>
            </a:r>
            <a:r>
              <a:rPr lang="en-US" sz="1500" dirty="0">
                <a:solidFill>
                  <a:srgbClr val="1E2430"/>
                </a:solidFill>
                <a:latin typeface="Aptos"/>
                <a:ea typeface="Aptos" pitchFamily="34" charset="-122"/>
                <a:cs typeface="Aptos" pitchFamily="34" charset="-120"/>
              </a:rPr>
              <a:t>/of MDO</a:t>
            </a:r>
            <a:endParaRPr lang="en-US" sz="1500" dirty="0">
              <a:latin typeface="Aptos"/>
            </a:endParaRPr>
          </a:p>
        </p:txBody>
      </p:sp>
      <p:sp>
        <p:nvSpPr>
          <p:cNvPr id="19" name="Shape 15"/>
          <p:cNvSpPr/>
          <p:nvPr/>
        </p:nvSpPr>
        <p:spPr>
          <a:xfrm>
            <a:off x="502920" y="3566160"/>
            <a:ext cx="11183112" cy="1124712"/>
          </a:xfrm>
          <a:prstGeom prst="roundRect">
            <a:avLst>
              <a:gd name="adj" fmla="val 4878"/>
            </a:avLst>
          </a:prstGeom>
          <a:solidFill>
            <a:srgbClr val="DFF2F5"/>
          </a:solidFill>
          <a:ln w="12700">
            <a:solidFill>
              <a:srgbClr val="F0EDFB">
                <a:alpha val="0"/>
              </a:srgbClr>
            </a:solidFill>
            <a:prstDash val="solid"/>
          </a:ln>
        </p:spPr>
        <p:txBody>
          <a:bodyPr/>
          <a:lstStyle/>
          <a:p>
            <a:endParaRPr lang="nl-NL"/>
          </a:p>
        </p:txBody>
      </p:sp>
      <p:sp>
        <p:nvSpPr>
          <p:cNvPr id="20" name="Shape 16"/>
          <p:cNvSpPr/>
          <p:nvPr/>
        </p:nvSpPr>
        <p:spPr>
          <a:xfrm>
            <a:off x="439838" y="3573507"/>
            <a:ext cx="194400" cy="1155600"/>
          </a:xfrm>
          <a:prstGeom prst="downArrow">
            <a:avLst/>
          </a:prstGeom>
          <a:solidFill>
            <a:srgbClr val="3BA2B3"/>
          </a:solidFill>
          <a:ln w="12700">
            <a:solidFill>
              <a:srgbClr val="5251C5">
                <a:alpha val="0"/>
              </a:srgbClr>
            </a:solidFill>
            <a:prstDash val="solid"/>
          </a:ln>
        </p:spPr>
        <p:txBody>
          <a:bodyPr/>
          <a:lstStyle/>
          <a:p>
            <a:endParaRPr lang="nl-NL"/>
          </a:p>
        </p:txBody>
      </p:sp>
      <p:pic>
        <p:nvPicPr>
          <p:cNvPr id="21" name="Image 2" descr="/mnt/data/step3.png"/>
          <p:cNvPicPr>
            <a:picLocks noChangeAspect="1"/>
          </p:cNvPicPr>
          <p:nvPr/>
        </p:nvPicPr>
        <p:blipFill>
          <a:blip r:embed="rId5"/>
          <a:srcRect t="16085" b="16085"/>
          <a:stretch/>
        </p:blipFill>
        <p:spPr>
          <a:xfrm>
            <a:off x="9198864" y="3566160"/>
            <a:ext cx="2487168" cy="1124712"/>
          </a:xfrm>
          <a:prstGeom prst="rect">
            <a:avLst/>
          </a:prstGeom>
        </p:spPr>
      </p:pic>
      <p:sp>
        <p:nvSpPr>
          <p:cNvPr id="22" name="Shape 17"/>
          <p:cNvSpPr/>
          <p:nvPr/>
        </p:nvSpPr>
        <p:spPr>
          <a:xfrm>
            <a:off x="9125712" y="3694176"/>
            <a:ext cx="0" cy="868680"/>
          </a:xfrm>
          <a:prstGeom prst="line">
            <a:avLst/>
          </a:prstGeom>
          <a:noFill/>
          <a:ln w="16510">
            <a:solidFill>
              <a:srgbClr val="FFFFFF"/>
            </a:solidFill>
            <a:prstDash val="solid"/>
          </a:ln>
        </p:spPr>
        <p:txBody>
          <a:bodyPr/>
          <a:lstStyle/>
          <a:p>
            <a:endParaRPr lang="nl-NL"/>
          </a:p>
        </p:txBody>
      </p:sp>
      <p:sp>
        <p:nvSpPr>
          <p:cNvPr id="24" name="Text 19"/>
          <p:cNvSpPr/>
          <p:nvPr/>
        </p:nvSpPr>
        <p:spPr>
          <a:xfrm>
            <a:off x="1033272" y="3703320"/>
            <a:ext cx="6309360" cy="201168"/>
          </a:xfrm>
          <a:prstGeom prst="rect">
            <a:avLst/>
          </a:prstGeom>
          <a:noFill/>
          <a:ln/>
        </p:spPr>
        <p:txBody>
          <a:bodyPr wrap="square" lIns="0" tIns="0" rIns="0" bIns="0" rtlCol="0" anchor="ctr"/>
          <a:lstStyle/>
          <a:p>
            <a:pPr marL="0" indent="0">
              <a:buNone/>
            </a:pPr>
            <a:r>
              <a:rPr lang="en-US" sz="1900" b="1" dirty="0">
                <a:solidFill>
                  <a:srgbClr val="17324D"/>
                </a:solidFill>
                <a:latin typeface="Aptos" pitchFamily="34" charset="0"/>
                <a:ea typeface="Aptos" pitchFamily="34" charset="-122"/>
                <a:cs typeface="Aptos" pitchFamily="34" charset="-120"/>
              </a:rPr>
              <a:t>3. </a:t>
            </a:r>
            <a:r>
              <a:rPr lang="en-US" sz="1900" b="1" dirty="0" err="1">
                <a:solidFill>
                  <a:srgbClr val="17324D"/>
                </a:solidFill>
                <a:latin typeface="Aptos" pitchFamily="34" charset="0"/>
                <a:ea typeface="Aptos" pitchFamily="34" charset="-122"/>
                <a:cs typeface="Aptos" pitchFamily="34" charset="-120"/>
              </a:rPr>
              <a:t>Artsenvisite</a:t>
            </a:r>
            <a:r>
              <a:rPr lang="en-US" sz="1900" b="1" dirty="0">
                <a:solidFill>
                  <a:srgbClr val="17324D"/>
                </a:solidFill>
                <a:latin typeface="Aptos" pitchFamily="34" charset="0"/>
                <a:ea typeface="Aptos" pitchFamily="34" charset="-122"/>
                <a:cs typeface="Aptos" pitchFamily="34" charset="-120"/>
              </a:rPr>
              <a:t> of MDO</a:t>
            </a:r>
            <a:endParaRPr lang="en-US" sz="1900" dirty="0"/>
          </a:p>
        </p:txBody>
      </p:sp>
      <p:sp>
        <p:nvSpPr>
          <p:cNvPr id="25" name="Text 20"/>
          <p:cNvSpPr/>
          <p:nvPr/>
        </p:nvSpPr>
        <p:spPr>
          <a:xfrm>
            <a:off x="758952" y="3977640"/>
            <a:ext cx="8220456" cy="566928"/>
          </a:xfrm>
          <a:prstGeom prst="rect">
            <a:avLst/>
          </a:prstGeom>
          <a:noFill/>
          <a:ln/>
        </p:spPr>
        <p:txBody>
          <a:bodyPr wrap="square" lIns="0" tIns="0" rIns="0" bIns="0" rtlCol="0" anchor="t">
            <a:normAutofit/>
          </a:bodyPr>
          <a:lstStyle/>
          <a:p>
            <a:r>
              <a:rPr lang="en-US" sz="1500" dirty="0">
                <a:solidFill>
                  <a:srgbClr val="1E2430"/>
                </a:solidFill>
                <a:latin typeface="Aptos"/>
                <a:ea typeface="Aptos" pitchFamily="34" charset="-122"/>
                <a:cs typeface="Aptos" pitchFamily="34" charset="-120"/>
              </a:rPr>
              <a:t>De </a:t>
            </a:r>
            <a:r>
              <a:rPr lang="en-US" sz="1500" dirty="0" err="1">
                <a:solidFill>
                  <a:srgbClr val="1E2430"/>
                </a:solidFill>
                <a:latin typeface="Aptos"/>
                <a:ea typeface="Aptos" pitchFamily="34" charset="-122"/>
                <a:cs typeface="Aptos" pitchFamily="34" charset="-120"/>
              </a:rPr>
              <a:t>achteruitgang</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wordt</a:t>
            </a:r>
            <a:r>
              <a:rPr lang="en-US" sz="1500" dirty="0">
                <a:solidFill>
                  <a:srgbClr val="1E2430"/>
                </a:solidFill>
                <a:latin typeface="Aptos"/>
                <a:ea typeface="Aptos" pitchFamily="34" charset="-122"/>
                <a:cs typeface="Aptos" pitchFamily="34" charset="-120"/>
              </a:rPr>
              <a:t> door </a:t>
            </a:r>
            <a:r>
              <a:rPr lang="en-US" sz="1500" dirty="0" err="1">
                <a:solidFill>
                  <a:srgbClr val="1E2430"/>
                </a:solidFill>
                <a:latin typeface="Aptos"/>
                <a:ea typeface="Aptos" pitchFamily="34" charset="-122"/>
                <a:cs typeface="Aptos" pitchFamily="34" charset="-120"/>
              </a:rPr>
              <a:t>zorgmedewerker</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besproken</a:t>
            </a:r>
            <a:r>
              <a:rPr lang="en-US" sz="1500" dirty="0">
                <a:solidFill>
                  <a:srgbClr val="1E2430"/>
                </a:solidFill>
                <a:latin typeface="Aptos"/>
                <a:ea typeface="Aptos" pitchFamily="34" charset="-122"/>
                <a:cs typeface="Aptos" pitchFamily="34" charset="-120"/>
              </a:rPr>
              <a:t> met arts .</a:t>
            </a:r>
            <a:endParaRPr lang="en-US" sz="1500" dirty="0">
              <a:latin typeface="Aptos"/>
            </a:endParaRPr>
          </a:p>
          <a:p>
            <a:pPr marL="0" indent="0">
              <a:buNone/>
            </a:pPr>
            <a:r>
              <a:rPr lang="en-US" sz="1500" dirty="0">
                <a:solidFill>
                  <a:srgbClr val="1E2430"/>
                </a:solidFill>
                <a:latin typeface="Aptos"/>
                <a:ea typeface="Aptos" pitchFamily="34" charset="-122"/>
                <a:cs typeface="Aptos" pitchFamily="34" charset="-120"/>
              </a:rPr>
              <a:t>De arts </a:t>
            </a:r>
            <a:r>
              <a:rPr lang="en-US" sz="1500" dirty="0" err="1">
                <a:solidFill>
                  <a:srgbClr val="1E2430"/>
                </a:solidFill>
                <a:latin typeface="Aptos"/>
                <a:ea typeface="Aptos" pitchFamily="34" charset="-122"/>
                <a:cs typeface="Aptos" pitchFamily="34" charset="-120"/>
              </a:rPr>
              <a:t>bepaalt</a:t>
            </a:r>
            <a:r>
              <a:rPr lang="en-US" sz="1500" dirty="0">
                <a:solidFill>
                  <a:srgbClr val="1E2430"/>
                </a:solidFill>
                <a:latin typeface="Aptos"/>
                <a:ea typeface="Aptos" pitchFamily="34" charset="-122"/>
                <a:cs typeface="Aptos" pitchFamily="34" charset="-120"/>
              </a:rPr>
              <a:t> of </a:t>
            </a:r>
            <a:r>
              <a:rPr lang="en-US" sz="1500" dirty="0" err="1">
                <a:solidFill>
                  <a:srgbClr val="1E2430"/>
                </a:solidFill>
                <a:latin typeface="Aptos"/>
                <a:ea typeface="Aptos" pitchFamily="34" charset="-122"/>
                <a:cs typeface="Aptos" pitchFamily="34" charset="-120"/>
              </a:rPr>
              <a:t>verhoogde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kwetsbaarheid</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wordt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gemarkeerd</a:t>
            </a:r>
            <a:r>
              <a:rPr lang="en-US" sz="1500" dirty="0">
                <a:solidFill>
                  <a:srgbClr val="1E2430"/>
                </a:solidFill>
                <a:latin typeface="Aptos"/>
                <a:ea typeface="Aptos" pitchFamily="34" charset="-122"/>
                <a:cs typeface="Aptos" pitchFamily="34" charset="-120"/>
              </a:rPr>
              <a:t>.</a:t>
            </a:r>
            <a:endParaRPr lang="en-US" sz="1500" dirty="0">
              <a:latin typeface="Aptos"/>
            </a:endParaRPr>
          </a:p>
        </p:txBody>
      </p:sp>
      <p:sp>
        <p:nvSpPr>
          <p:cNvPr id="27" name="Shape 22"/>
          <p:cNvSpPr/>
          <p:nvPr/>
        </p:nvSpPr>
        <p:spPr>
          <a:xfrm>
            <a:off x="534796" y="4841723"/>
            <a:ext cx="11145012" cy="1123200"/>
          </a:xfrm>
          <a:prstGeom prst="roundRect">
            <a:avLst>
              <a:gd name="adj" fmla="val 4878"/>
            </a:avLst>
          </a:prstGeom>
          <a:solidFill>
            <a:srgbClr val="F3FAFB"/>
          </a:solidFill>
          <a:ln w="12700">
            <a:solidFill>
              <a:srgbClr val="FAEDF7">
                <a:alpha val="0"/>
              </a:srgbClr>
            </a:solidFill>
            <a:prstDash val="solid"/>
          </a:ln>
        </p:spPr>
        <p:txBody>
          <a:bodyPr/>
          <a:lstStyle/>
          <a:p>
            <a:endParaRPr lang="nl-NL"/>
          </a:p>
        </p:txBody>
      </p:sp>
      <p:sp>
        <p:nvSpPr>
          <p:cNvPr id="28" name="Shape 23"/>
          <p:cNvSpPr/>
          <p:nvPr/>
        </p:nvSpPr>
        <p:spPr>
          <a:xfrm>
            <a:off x="486094" y="4850491"/>
            <a:ext cx="108000" cy="1114431"/>
          </a:xfrm>
          <a:prstGeom prst="rect">
            <a:avLst/>
          </a:prstGeom>
          <a:solidFill>
            <a:srgbClr val="4DBCC6"/>
          </a:solidFill>
          <a:ln w="12700">
            <a:solidFill>
              <a:srgbClr val="B53E9B">
                <a:alpha val="0"/>
              </a:srgbClr>
            </a:solidFill>
            <a:prstDash val="solid"/>
          </a:ln>
        </p:spPr>
        <p:txBody>
          <a:bodyPr/>
          <a:lstStyle/>
          <a:p>
            <a:endParaRPr lang="nl-NL"/>
          </a:p>
        </p:txBody>
      </p:sp>
      <p:pic>
        <p:nvPicPr>
          <p:cNvPr id="29" name="Image 3" descr="/mnt/data/step4.png"/>
          <p:cNvPicPr>
            <a:picLocks noChangeAspect="1"/>
          </p:cNvPicPr>
          <p:nvPr/>
        </p:nvPicPr>
        <p:blipFill>
          <a:blip r:embed="rId6"/>
          <a:srcRect t="16085" b="16085"/>
          <a:stretch/>
        </p:blipFill>
        <p:spPr>
          <a:xfrm>
            <a:off x="9196830" y="4840211"/>
            <a:ext cx="2487168" cy="1124712"/>
          </a:xfrm>
          <a:prstGeom prst="rect">
            <a:avLst/>
          </a:prstGeom>
        </p:spPr>
      </p:pic>
      <p:sp>
        <p:nvSpPr>
          <p:cNvPr id="30" name="Shape 24"/>
          <p:cNvSpPr/>
          <p:nvPr/>
        </p:nvSpPr>
        <p:spPr>
          <a:xfrm flipH="1">
            <a:off x="9119487" y="5026889"/>
            <a:ext cx="28575" cy="801243"/>
          </a:xfrm>
          <a:prstGeom prst="line">
            <a:avLst/>
          </a:prstGeom>
          <a:noFill/>
          <a:ln w="16510">
            <a:solidFill>
              <a:srgbClr val="FFFFFF"/>
            </a:solidFill>
            <a:prstDash val="solid"/>
          </a:ln>
        </p:spPr>
        <p:txBody>
          <a:bodyPr/>
          <a:lstStyle/>
          <a:p>
            <a:endParaRPr lang="nl-NL"/>
          </a:p>
        </p:txBody>
      </p:sp>
      <p:sp>
        <p:nvSpPr>
          <p:cNvPr id="32" name="Text 26"/>
          <p:cNvSpPr/>
          <p:nvPr/>
        </p:nvSpPr>
        <p:spPr>
          <a:xfrm>
            <a:off x="1027048" y="5026508"/>
            <a:ext cx="6309360" cy="201168"/>
          </a:xfrm>
          <a:prstGeom prst="rect">
            <a:avLst/>
          </a:prstGeom>
          <a:noFill/>
          <a:ln/>
        </p:spPr>
        <p:txBody>
          <a:bodyPr wrap="square" lIns="0" tIns="0" rIns="0" bIns="0" rtlCol="0" anchor="ctr"/>
          <a:lstStyle/>
          <a:p>
            <a:pPr marL="0" indent="0">
              <a:buNone/>
            </a:pPr>
            <a:r>
              <a:rPr lang="en-US" sz="1900" b="1" dirty="0">
                <a:solidFill>
                  <a:srgbClr val="17324D"/>
                </a:solidFill>
                <a:latin typeface="Aptos" pitchFamily="34" charset="0"/>
                <a:ea typeface="Aptos" pitchFamily="34" charset="-122"/>
                <a:cs typeface="Aptos" pitchFamily="34" charset="-120"/>
              </a:rPr>
              <a:t>4. </a:t>
            </a:r>
            <a:r>
              <a:rPr lang="en-US" sz="1900" b="1" dirty="0" err="1">
                <a:solidFill>
                  <a:srgbClr val="17324D"/>
                </a:solidFill>
                <a:latin typeface="Aptos" pitchFamily="34" charset="0"/>
                <a:ea typeface="Aptos" pitchFamily="34" charset="-122"/>
                <a:cs typeface="Aptos" pitchFamily="34" charset="-120"/>
              </a:rPr>
              <a:t>Communicatie</a:t>
            </a:r>
            <a:endParaRPr lang="en-US" sz="1900" dirty="0"/>
          </a:p>
        </p:txBody>
      </p:sp>
      <p:sp>
        <p:nvSpPr>
          <p:cNvPr id="33" name="Text 27"/>
          <p:cNvSpPr/>
          <p:nvPr/>
        </p:nvSpPr>
        <p:spPr>
          <a:xfrm>
            <a:off x="738351" y="5243319"/>
            <a:ext cx="8277965" cy="1012625"/>
          </a:xfrm>
          <a:prstGeom prst="rect">
            <a:avLst/>
          </a:prstGeom>
          <a:noFill/>
          <a:ln/>
        </p:spPr>
        <p:txBody>
          <a:bodyPr wrap="square" lIns="0" tIns="0" rIns="0" bIns="0" rtlCol="0" anchor="t">
            <a:normAutofit/>
          </a:bodyPr>
          <a:lstStyle/>
          <a:p>
            <a:r>
              <a:rPr lang="en-US" sz="1500" dirty="0">
                <a:solidFill>
                  <a:srgbClr val="1E2430"/>
                </a:solidFill>
                <a:latin typeface="Aptos"/>
                <a:ea typeface="Aptos" pitchFamily="34" charset="-122"/>
                <a:cs typeface="Aptos" pitchFamily="34" charset="-120"/>
              </a:rPr>
              <a:t>De arts </a:t>
            </a:r>
            <a:r>
              <a:rPr lang="en-US" sz="1500" dirty="0" err="1">
                <a:solidFill>
                  <a:srgbClr val="1E2430"/>
                </a:solidFill>
                <a:latin typeface="Aptos"/>
                <a:ea typeface="Aptos" pitchFamily="34" charset="-122"/>
                <a:cs typeface="Aptos" pitchFamily="34" charset="-120"/>
              </a:rPr>
              <a:t>informeert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overige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behandelaren</a:t>
            </a:r>
            <a:r>
              <a:rPr lang="en-US" sz="1500" dirty="0">
                <a:solidFill>
                  <a:srgbClr val="1E2430"/>
                </a:solidFill>
                <a:latin typeface="Aptos"/>
                <a:ea typeface="Aptos" pitchFamily="34" charset="-122"/>
                <a:cs typeface="Aptos" pitchFamily="34" charset="-120"/>
              </a:rPr>
              <a:t>, </a:t>
            </a:r>
            <a:br>
              <a:rPr lang="en-US" dirty="0"/>
            </a:br>
            <a:r>
              <a:rPr lang="en-US" sz="1500" dirty="0">
                <a:solidFill>
                  <a:srgbClr val="1E2430"/>
                </a:solidFill>
                <a:latin typeface="Aptos"/>
                <a:ea typeface="Aptos" pitchFamily="34" charset="-122"/>
                <a:cs typeface="Aptos" pitchFamily="34" charset="-120"/>
              </a:rPr>
              <a:t>Er </a:t>
            </a:r>
            <a:r>
              <a:rPr lang="en-US" sz="1500" dirty="0" err="1">
                <a:solidFill>
                  <a:srgbClr val="1E2430"/>
                </a:solidFill>
                <a:latin typeface="Aptos"/>
                <a:ea typeface="Aptos" pitchFamily="34" charset="-122"/>
                <a:cs typeface="Aptos" pitchFamily="34" charset="-120"/>
              </a:rPr>
              <a:t>wordt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afgestemd</a:t>
            </a:r>
            <a:r>
              <a:rPr lang="en-US" sz="1500" dirty="0">
                <a:solidFill>
                  <a:srgbClr val="1E2430"/>
                </a:solidFill>
                <a:latin typeface="Aptos"/>
                <a:ea typeface="Aptos" pitchFamily="34" charset="-122"/>
                <a:cs typeface="Aptos" pitchFamily="34" charset="-120"/>
              </a:rPr>
              <a:t>  door </a:t>
            </a:r>
            <a:r>
              <a:rPr lang="en-US" sz="1500" dirty="0" err="1">
                <a:solidFill>
                  <a:srgbClr val="1E2430"/>
                </a:solidFill>
                <a:latin typeface="Aptos"/>
                <a:ea typeface="Aptos" pitchFamily="34" charset="-122"/>
                <a:cs typeface="Aptos" pitchFamily="34" charset="-120"/>
              </a:rPr>
              <a:t>wie</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en</a:t>
            </a:r>
            <a:r>
              <a:rPr lang="en-US" sz="1500" dirty="0">
                <a:solidFill>
                  <a:srgbClr val="1E2430"/>
                </a:solidFill>
                <a:latin typeface="Aptos"/>
                <a:ea typeface="Aptos" pitchFamily="34" charset="-122"/>
                <a:cs typeface="Aptos" pitchFamily="34" charset="-120"/>
              </a:rPr>
              <a:t> hoe de </a:t>
            </a:r>
            <a:r>
              <a:rPr lang="en-US" sz="1500" dirty="0" err="1">
                <a:solidFill>
                  <a:srgbClr val="1E2430"/>
                </a:solidFill>
                <a:latin typeface="Aptos"/>
                <a:ea typeface="Aptos" pitchFamily="34" charset="-122"/>
                <a:cs typeface="Aptos" pitchFamily="34" charset="-120"/>
              </a:rPr>
              <a:t>bewoner</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en</a:t>
            </a:r>
            <a:r>
              <a:rPr lang="en-US" sz="1500" dirty="0">
                <a:solidFill>
                  <a:srgbClr val="1E2430"/>
                </a:solidFill>
                <a:latin typeface="Aptos"/>
                <a:ea typeface="Aptos" pitchFamily="34" charset="-122"/>
                <a:cs typeface="Aptos" pitchFamily="34" charset="-120"/>
              </a:rPr>
              <a:t>/of </a:t>
            </a:r>
            <a:r>
              <a:rPr lang="en-US" sz="1500" dirty="0" err="1">
                <a:solidFill>
                  <a:srgbClr val="1E2430"/>
                </a:solidFill>
                <a:latin typeface="Aptos"/>
                <a:ea typeface="Aptos" pitchFamily="34" charset="-122"/>
                <a:cs typeface="Aptos" pitchFamily="34" charset="-120"/>
              </a:rPr>
              <a:t>naasten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worden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geïnformeerd</a:t>
            </a:r>
            <a:r>
              <a:rPr lang="en-US" sz="1500" dirty="0">
                <a:solidFill>
                  <a:srgbClr val="1E2430"/>
                </a:solidFill>
                <a:latin typeface="Aptos"/>
                <a:ea typeface="Aptos" pitchFamily="34" charset="-122"/>
                <a:cs typeface="Aptos" pitchFamily="34" charset="-120"/>
              </a:rPr>
              <a:t>, met </a:t>
            </a:r>
            <a:r>
              <a:rPr lang="en-US" sz="1500" dirty="0" err="1">
                <a:solidFill>
                  <a:srgbClr val="1E2430"/>
                </a:solidFill>
                <a:latin typeface="Aptos"/>
                <a:ea typeface="Aptos" pitchFamily="34" charset="-122"/>
                <a:cs typeface="Aptos" pitchFamily="34" charset="-120"/>
              </a:rPr>
              <a:t>aandacht</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voor</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wensen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behoeften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en</a:t>
            </a:r>
            <a:r>
              <a:rPr lang="en-US" sz="1500" dirty="0">
                <a:solidFill>
                  <a:srgbClr val="1E2430"/>
                </a:solidFill>
                <a:latin typeface="Aptos"/>
                <a:ea typeface="Aptos" pitchFamily="34" charset="-122"/>
                <a:cs typeface="Aptos" pitchFamily="34" charset="-120"/>
              </a:rPr>
              <a:t> </a:t>
            </a:r>
            <a:r>
              <a:rPr lang="en-US" sz="1500" dirty="0" err="1">
                <a:solidFill>
                  <a:srgbClr val="1E2430"/>
                </a:solidFill>
                <a:latin typeface="Aptos"/>
                <a:ea typeface="Aptos" pitchFamily="34" charset="-122"/>
                <a:cs typeface="Aptos" pitchFamily="34" charset="-120"/>
              </a:rPr>
              <a:t>zorgen</a:t>
            </a:r>
            <a:r>
              <a:rPr lang="en-US" sz="1350" dirty="0">
                <a:solidFill>
                  <a:srgbClr val="1E2430"/>
                </a:solidFill>
                <a:latin typeface="Aptos"/>
                <a:ea typeface="Aptos" pitchFamily="34" charset="-122"/>
                <a:cs typeface="Aptos" pitchFamily="34" charset="-120"/>
              </a:rPr>
              <a:t>.</a:t>
            </a:r>
            <a:endParaRPr lang="en-US" sz="1350" dirty="0">
              <a:latin typeface="Apto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61B2EE-69D5-3E0C-807C-817598DEF913}"/>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2EDC112C-E1DF-8376-57D9-A2A84259A695}"/>
              </a:ext>
            </a:extLst>
          </p:cNvPr>
          <p:cNvPicPr>
            <a:picLocks noChangeAspect="1"/>
          </p:cNvPicPr>
          <p:nvPr/>
        </p:nvPicPr>
        <p:blipFill>
          <a:blip r:embed="rId3"/>
          <a:srcRect l="596"/>
          <a:stretch>
            <a:fillRect/>
          </a:stretch>
        </p:blipFill>
        <p:spPr>
          <a:xfrm>
            <a:off x="2522356" y="10"/>
            <a:ext cx="9669642" cy="6857990"/>
          </a:xfrm>
          <a:prstGeom prst="rect">
            <a:avLst/>
          </a:prstGeom>
        </p:spPr>
      </p:pic>
      <p:sp>
        <p:nvSpPr>
          <p:cNvPr id="51" name="Rectangle 5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F60F7A2B-9596-C43A-6D49-A25FB0B8C85C}"/>
              </a:ext>
            </a:extLst>
          </p:cNvPr>
          <p:cNvSpPr>
            <a:spLocks noGrp="1"/>
          </p:cNvSpPr>
          <p:nvPr>
            <p:ph type="title"/>
          </p:nvPr>
        </p:nvSpPr>
        <p:spPr>
          <a:xfrm>
            <a:off x="304800" y="534284"/>
            <a:ext cx="5537200" cy="1899912"/>
          </a:xfrm>
        </p:spPr>
        <p:txBody>
          <a:bodyPr vert="horz" lIns="91440" tIns="45720" rIns="91440" bIns="45720" rtlCol="0" anchor="ctr">
            <a:normAutofit fontScale="90000"/>
          </a:bodyPr>
          <a:lstStyle/>
          <a:p>
            <a:r>
              <a:rPr lang="en-US" sz="4000" b="1" dirty="0" err="1">
                <a:solidFill>
                  <a:schemeClr val="tx2"/>
                </a:solidFill>
              </a:rPr>
              <a:t>Voer</a:t>
            </a:r>
            <a:r>
              <a:rPr lang="en-US" sz="4000" b="1" dirty="0">
                <a:solidFill>
                  <a:schemeClr val="tx2"/>
                </a:solidFill>
              </a:rPr>
              <a:t> </a:t>
            </a:r>
            <a:r>
              <a:rPr lang="en-US" sz="4000" b="1" dirty="0" err="1">
                <a:solidFill>
                  <a:schemeClr val="tx2"/>
                </a:solidFill>
              </a:rPr>
              <a:t>gesprekken</a:t>
            </a:r>
            <a:r>
              <a:rPr lang="en-US" sz="4000" b="1" dirty="0">
                <a:solidFill>
                  <a:schemeClr val="tx2"/>
                </a:solidFill>
              </a:rPr>
              <a:t> over </a:t>
            </a:r>
            <a:r>
              <a:rPr lang="en-US" sz="4000" b="1" dirty="0" err="1">
                <a:solidFill>
                  <a:schemeClr val="tx2"/>
                </a:solidFill>
              </a:rPr>
              <a:t>wensen</a:t>
            </a:r>
            <a:r>
              <a:rPr lang="en-US" sz="4000" b="1" dirty="0">
                <a:solidFill>
                  <a:schemeClr val="tx2"/>
                </a:solidFill>
              </a:rPr>
              <a:t>, </a:t>
            </a:r>
            <a:r>
              <a:rPr lang="en-US" sz="4000" b="1" dirty="0" err="1">
                <a:solidFill>
                  <a:schemeClr val="tx2"/>
                </a:solidFill>
              </a:rPr>
              <a:t>behoeften</a:t>
            </a:r>
            <a:r>
              <a:rPr lang="en-US" sz="4000" b="1" dirty="0">
                <a:solidFill>
                  <a:schemeClr val="tx2"/>
                </a:solidFill>
              </a:rPr>
              <a:t> en </a:t>
            </a:r>
            <a:r>
              <a:rPr lang="en-US" sz="4000" b="1" dirty="0" err="1">
                <a:solidFill>
                  <a:schemeClr val="tx2"/>
                </a:solidFill>
              </a:rPr>
              <a:t>toekomst</a:t>
            </a:r>
            <a:br>
              <a:rPr lang="en-US" sz="1900" b="1" dirty="0"/>
            </a:br>
            <a:br>
              <a:rPr lang="en-US" sz="1900" b="1" dirty="0"/>
            </a:br>
            <a:br>
              <a:rPr lang="en-US" sz="1900" b="1" dirty="0"/>
            </a:br>
            <a:endParaRPr lang="en-US" sz="1900" b="1" dirty="0"/>
          </a:p>
        </p:txBody>
      </p:sp>
      <p:sp>
        <p:nvSpPr>
          <p:cNvPr id="6" name="Titel 1">
            <a:extLst>
              <a:ext uri="{FF2B5EF4-FFF2-40B4-BE49-F238E27FC236}">
                <a16:creationId xmlns:a16="http://schemas.microsoft.com/office/drawing/2014/main" id="{069C6A17-AD60-2CF6-9F02-CE91DABAC503}"/>
              </a:ext>
            </a:extLst>
          </p:cNvPr>
          <p:cNvSpPr txBox="1">
            <a:spLocks/>
          </p:cNvSpPr>
          <p:nvPr/>
        </p:nvSpPr>
        <p:spPr>
          <a:xfrm>
            <a:off x="83952" y="2162413"/>
            <a:ext cx="5537199" cy="469558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228600">
              <a:spcAft>
                <a:spcPts val="600"/>
              </a:spcAft>
              <a:buFont typeface="Arial" panose="020B0604020202020204" pitchFamily="34" charset="0"/>
              <a:buChar char="•"/>
            </a:pPr>
            <a:r>
              <a:rPr lang="en-US" sz="2400" dirty="0">
                <a:solidFill>
                  <a:schemeClr val="tx2"/>
                </a:solidFill>
                <a:latin typeface="+mn-lt"/>
                <a:ea typeface="+mn-ea"/>
                <a:cs typeface="+mn-cs"/>
              </a:rPr>
              <a:t>Ga </a:t>
            </a:r>
            <a:r>
              <a:rPr lang="en-US" sz="2400" dirty="0" err="1">
                <a:solidFill>
                  <a:schemeClr val="tx2"/>
                </a:solidFill>
                <a:latin typeface="+mn-lt"/>
                <a:ea typeface="+mn-ea"/>
                <a:cs typeface="+mn-cs"/>
              </a:rPr>
              <a:t>na</a:t>
            </a:r>
            <a:r>
              <a:rPr lang="en-US" sz="2400" dirty="0">
                <a:solidFill>
                  <a:schemeClr val="tx2"/>
                </a:solidFill>
                <a:latin typeface="+mn-lt"/>
                <a:ea typeface="+mn-ea"/>
                <a:cs typeface="+mn-cs"/>
              </a:rPr>
              <a:t> of </a:t>
            </a:r>
            <a:r>
              <a:rPr lang="en-US" sz="2400" dirty="0" err="1">
                <a:solidFill>
                  <a:schemeClr val="tx2"/>
                </a:solidFill>
                <a:latin typeface="+mn-lt"/>
                <a:ea typeface="+mn-ea"/>
                <a:cs typeface="+mn-cs"/>
              </a:rPr>
              <a:t>wensen</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zijn</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besproken</a:t>
            </a:r>
            <a:r>
              <a:rPr lang="en-US" sz="2400" dirty="0">
                <a:solidFill>
                  <a:schemeClr val="tx2"/>
                </a:solidFill>
                <a:latin typeface="+mn-lt"/>
                <a:ea typeface="+mn-ea"/>
                <a:cs typeface="+mn-cs"/>
              </a:rPr>
              <a:t> en </a:t>
            </a:r>
            <a:r>
              <a:rPr lang="en-US" sz="2400" dirty="0" err="1">
                <a:solidFill>
                  <a:schemeClr val="tx2"/>
                </a:solidFill>
                <a:latin typeface="+mn-lt"/>
                <a:ea typeface="+mn-ea"/>
                <a:cs typeface="+mn-cs"/>
              </a:rPr>
              <a:t>bespreek</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deze</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nogmaals</a:t>
            </a:r>
            <a:r>
              <a:rPr lang="en-US" sz="2400" dirty="0">
                <a:solidFill>
                  <a:schemeClr val="tx2"/>
                </a:solidFill>
                <a:latin typeface="+mn-lt"/>
                <a:ea typeface="+mn-ea"/>
                <a:cs typeface="+mn-cs"/>
              </a:rPr>
              <a:t>), je </a:t>
            </a:r>
            <a:r>
              <a:rPr lang="en-US" sz="2400" dirty="0" err="1">
                <a:solidFill>
                  <a:schemeClr val="tx2"/>
                </a:solidFill>
                <a:latin typeface="+mn-lt"/>
                <a:ea typeface="+mn-ea"/>
                <a:cs typeface="+mn-cs"/>
              </a:rPr>
              <a:t>kunt</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hiervoor</a:t>
            </a:r>
            <a:r>
              <a:rPr lang="en-US" sz="2400" dirty="0">
                <a:solidFill>
                  <a:schemeClr val="tx2"/>
                </a:solidFill>
                <a:latin typeface="+mn-lt"/>
                <a:ea typeface="+mn-ea"/>
                <a:cs typeface="+mn-cs"/>
              </a:rPr>
              <a:t> het </a:t>
            </a:r>
            <a:r>
              <a:rPr lang="en-US" sz="2400" dirty="0" err="1">
                <a:solidFill>
                  <a:schemeClr val="tx2"/>
                </a:solidFill>
                <a:latin typeface="+mn-lt"/>
                <a:ea typeface="+mn-ea"/>
                <a:cs typeface="+mn-cs"/>
              </a:rPr>
              <a:t>Wensenboekje</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gebruiken</a:t>
            </a:r>
            <a:endParaRPr lang="en-US" sz="2400" dirty="0">
              <a:solidFill>
                <a:schemeClr val="tx2"/>
              </a:solidFill>
              <a:latin typeface="+mn-lt"/>
              <a:ea typeface="+mn-ea"/>
              <a:cs typeface="+mn-cs"/>
            </a:endParaRPr>
          </a:p>
          <a:p>
            <a:pPr marL="342900" marR="0" lvl="0" indent="-228600" fontAlgn="auto">
              <a:spcBef>
                <a:spcPct val="0"/>
              </a:spcBef>
              <a:spcAft>
                <a:spcPts val="600"/>
              </a:spcAft>
              <a:buClrTx/>
              <a:buSzTx/>
              <a:buFont typeface="Arial" panose="020B0604020202020204" pitchFamily="34" charset="0"/>
              <a:buChar char="•"/>
              <a:tabLst/>
              <a:defRPr/>
            </a:pPr>
            <a:endParaRPr kumimoji="0" lang="en-US" sz="2400" b="0" i="0" u="none" strike="noStrike" cap="none" spc="0" normalizeH="0" baseline="0" noProof="0" dirty="0">
              <a:ln>
                <a:noFill/>
              </a:ln>
              <a:solidFill>
                <a:schemeClr val="tx2"/>
              </a:solidFill>
              <a:effectLst/>
              <a:uLnTx/>
              <a:uFillTx/>
              <a:latin typeface="+mn-lt"/>
              <a:ea typeface="+mn-ea"/>
              <a:cs typeface="+mn-cs"/>
            </a:endParaRPr>
          </a:p>
          <a:p>
            <a:pPr marL="342900" indent="-228600">
              <a:spcAft>
                <a:spcPts val="600"/>
              </a:spcAft>
              <a:buFont typeface="Arial" panose="020B0604020202020204" pitchFamily="34" charset="0"/>
              <a:buChar char="•"/>
            </a:pPr>
            <a:r>
              <a:rPr lang="en-US" sz="2400" dirty="0" err="1">
                <a:solidFill>
                  <a:schemeClr val="tx2"/>
                </a:solidFill>
                <a:latin typeface="+mn-lt"/>
                <a:ea typeface="+mn-ea"/>
                <a:cs typeface="+mn-cs"/>
              </a:rPr>
              <a:t>Geef</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boekje</a:t>
            </a:r>
            <a:r>
              <a:rPr lang="en-US" sz="2400" dirty="0">
                <a:solidFill>
                  <a:schemeClr val="tx2"/>
                </a:solidFill>
                <a:latin typeface="+mn-lt"/>
                <a:ea typeface="+mn-ea"/>
                <a:cs typeface="+mn-cs"/>
              </a:rPr>
              <a:t> ‘Zorg in de </a:t>
            </a:r>
            <a:r>
              <a:rPr lang="en-US" sz="2400" dirty="0" err="1">
                <a:solidFill>
                  <a:schemeClr val="tx2"/>
                </a:solidFill>
                <a:latin typeface="+mn-lt"/>
                <a:ea typeface="+mn-ea"/>
                <a:cs typeface="+mn-cs"/>
              </a:rPr>
              <a:t>laatste</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levensfase</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bij</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dementie</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als</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aanvullende</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informatie</a:t>
            </a:r>
            <a:endParaRPr lang="en-US" sz="2400" dirty="0">
              <a:solidFill>
                <a:schemeClr val="tx2"/>
              </a:solidFill>
              <a:latin typeface="+mn-lt"/>
              <a:ea typeface="+mn-ea"/>
              <a:cs typeface="+mn-cs"/>
            </a:endParaRPr>
          </a:p>
          <a:p>
            <a:pPr marL="342900" indent="-228600">
              <a:spcAft>
                <a:spcPts val="600"/>
              </a:spcAft>
              <a:buFont typeface="Arial" panose="020B0604020202020204" pitchFamily="34" charset="0"/>
              <a:buChar char="•"/>
            </a:pPr>
            <a:endParaRPr lang="en-US" sz="2400" dirty="0">
              <a:solidFill>
                <a:schemeClr val="tx2"/>
              </a:solidFill>
              <a:latin typeface="+mn-lt"/>
              <a:ea typeface="+mn-ea"/>
              <a:cs typeface="+mn-cs"/>
            </a:endParaRPr>
          </a:p>
          <a:p>
            <a:pPr marL="342900" indent="-228600">
              <a:spcAft>
                <a:spcPts val="600"/>
              </a:spcAft>
              <a:buFont typeface="Arial" panose="020B0604020202020204" pitchFamily="34" charset="0"/>
              <a:buChar char="•"/>
            </a:pPr>
            <a:r>
              <a:rPr lang="en-US" sz="2400" dirty="0">
                <a:solidFill>
                  <a:schemeClr val="tx2"/>
                </a:solidFill>
                <a:latin typeface="+mn-lt"/>
                <a:ea typeface="+mn-ea"/>
                <a:cs typeface="+mn-cs"/>
              </a:rPr>
              <a:t>Bied </a:t>
            </a:r>
            <a:r>
              <a:rPr lang="en-US" sz="2400" dirty="0" err="1">
                <a:solidFill>
                  <a:schemeClr val="tx2"/>
                </a:solidFill>
                <a:latin typeface="+mn-lt"/>
                <a:ea typeface="+mn-ea"/>
                <a:cs typeface="+mn-cs"/>
              </a:rPr>
              <a:t>regelmatige</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gesprekken</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aan</a:t>
            </a:r>
            <a:r>
              <a:rPr lang="en-US" sz="2400" dirty="0">
                <a:solidFill>
                  <a:schemeClr val="tx2"/>
                </a:solidFill>
                <a:latin typeface="+mn-lt"/>
                <a:ea typeface="+mn-ea"/>
                <a:cs typeface="+mn-cs"/>
              </a:rPr>
              <a:t> om </a:t>
            </a:r>
            <a:r>
              <a:rPr lang="en-US" sz="2400" dirty="0" err="1">
                <a:solidFill>
                  <a:schemeClr val="tx2"/>
                </a:solidFill>
                <a:latin typeface="+mn-lt"/>
                <a:ea typeface="+mn-ea"/>
                <a:cs typeface="+mn-cs"/>
              </a:rPr>
              <a:t>bewoner</a:t>
            </a:r>
            <a:r>
              <a:rPr lang="en-US" sz="2400" dirty="0">
                <a:solidFill>
                  <a:schemeClr val="tx2"/>
                </a:solidFill>
                <a:latin typeface="+mn-lt"/>
                <a:ea typeface="+mn-ea"/>
                <a:cs typeface="+mn-cs"/>
              </a:rPr>
              <a:t> en </a:t>
            </a:r>
            <a:r>
              <a:rPr lang="en-US" sz="2400" dirty="0" err="1">
                <a:solidFill>
                  <a:schemeClr val="tx2"/>
                </a:solidFill>
                <a:latin typeface="+mn-lt"/>
                <a:ea typeface="+mn-ea"/>
                <a:cs typeface="+mn-cs"/>
              </a:rPr>
              <a:t>familie</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te</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begeleiden</a:t>
            </a:r>
            <a:r>
              <a:rPr lang="en-US" sz="2400" dirty="0">
                <a:solidFill>
                  <a:schemeClr val="tx2"/>
                </a:solidFill>
                <a:latin typeface="+mn-lt"/>
                <a:ea typeface="+mn-ea"/>
                <a:cs typeface="+mn-cs"/>
              </a:rPr>
              <a:t> en </a:t>
            </a:r>
            <a:r>
              <a:rPr lang="en-US" sz="2400" dirty="0" err="1">
                <a:solidFill>
                  <a:schemeClr val="tx2"/>
                </a:solidFill>
                <a:latin typeface="+mn-lt"/>
                <a:ea typeface="+mn-ea"/>
                <a:cs typeface="+mn-cs"/>
              </a:rPr>
              <a:t>voor</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te</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bereiden</a:t>
            </a:r>
            <a:r>
              <a:rPr lang="en-US" sz="2400" dirty="0">
                <a:solidFill>
                  <a:schemeClr val="tx2"/>
                </a:solidFill>
                <a:latin typeface="+mn-lt"/>
                <a:ea typeface="+mn-ea"/>
                <a:cs typeface="+mn-cs"/>
              </a:rPr>
              <a:t> op wat </a:t>
            </a:r>
            <a:r>
              <a:rPr lang="en-US" sz="2400" dirty="0" err="1">
                <a:solidFill>
                  <a:schemeClr val="tx2"/>
                </a:solidFill>
                <a:latin typeface="+mn-lt"/>
                <a:ea typeface="+mn-ea"/>
                <a:cs typeface="+mn-cs"/>
              </a:rPr>
              <a:t>komen</a:t>
            </a:r>
            <a:r>
              <a:rPr lang="en-US" sz="2400" dirty="0">
                <a:solidFill>
                  <a:schemeClr val="tx2"/>
                </a:solidFill>
                <a:latin typeface="+mn-lt"/>
                <a:ea typeface="+mn-ea"/>
                <a:cs typeface="+mn-cs"/>
              </a:rPr>
              <a:t> </a:t>
            </a:r>
            <a:r>
              <a:rPr lang="en-US" sz="2400" dirty="0" err="1">
                <a:solidFill>
                  <a:schemeClr val="tx2"/>
                </a:solidFill>
                <a:latin typeface="+mn-lt"/>
                <a:ea typeface="+mn-ea"/>
                <a:cs typeface="+mn-cs"/>
              </a:rPr>
              <a:t>gaat</a:t>
            </a:r>
            <a:br>
              <a:rPr kumimoji="0" lang="en-US" sz="1400" b="1" i="0" u="none" strike="noStrike" cap="none" spc="0" normalizeH="0" baseline="0" noProof="0" dirty="0">
                <a:ln>
                  <a:noFill/>
                </a:ln>
                <a:effectLst/>
                <a:uLnTx/>
                <a:uFillTx/>
                <a:latin typeface="+mn-lt"/>
                <a:ea typeface="+mn-ea"/>
                <a:cs typeface="+mn-cs"/>
              </a:rPr>
            </a:br>
            <a:br>
              <a:rPr kumimoji="0" lang="en-US" sz="1400" b="1" i="0" u="none" strike="noStrike" cap="none" spc="0" normalizeH="0" baseline="0" noProof="0" dirty="0">
                <a:ln>
                  <a:noFill/>
                </a:ln>
                <a:effectLst/>
                <a:uLnTx/>
                <a:uFillTx/>
                <a:latin typeface="+mn-lt"/>
                <a:ea typeface="+mn-ea"/>
                <a:cs typeface="+mn-cs"/>
              </a:rPr>
            </a:br>
            <a:br>
              <a:rPr kumimoji="0" lang="en-US" sz="1400" b="1" i="0" u="none" strike="noStrike" cap="none" spc="0" normalizeH="0" baseline="0" noProof="0" dirty="0">
                <a:ln>
                  <a:noFill/>
                </a:ln>
                <a:effectLst/>
                <a:uLnTx/>
                <a:uFillTx/>
                <a:latin typeface="+mn-lt"/>
                <a:ea typeface="+mn-ea"/>
                <a:cs typeface="+mn-cs"/>
              </a:rPr>
            </a:br>
            <a:endParaRPr kumimoji="0" lang="en-US" sz="1400" b="1" i="0" u="none" strike="noStrike" cap="none"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2875809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DBD529-250D-FA0E-4C1B-31B7037293A9}"/>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1968008-D03E-99C8-BB4D-F76256401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0D2D1469-6D0F-5743-B71D-F99C6BC90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9" name="Group 38">
            <a:extLst>
              <a:ext uri="{FF2B5EF4-FFF2-40B4-BE49-F238E27FC236}">
                <a16:creationId xmlns:a16="http://schemas.microsoft.com/office/drawing/2014/main" id="{08F89E97-1BAE-3CD2-C10D-8D97F8E010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0" name="Freeform: Shape 39">
              <a:extLst>
                <a:ext uri="{FF2B5EF4-FFF2-40B4-BE49-F238E27FC236}">
                  <a16:creationId xmlns:a16="http://schemas.microsoft.com/office/drawing/2014/main" id="{FF4AAF28-9EA6-FF92-4B99-F5915B55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0AC705DB-0488-6170-141B-D1BCCDABB0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BEBBA60A-4664-D221-964E-F181B9E22F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ECBB4ABE-34DD-1912-97B0-1C0BEA2FE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B266FBE7-C86B-5AEA-B6F1-05BA4A8D7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EAD70DA9-6CF0-BAFA-26C1-83A29E64CD10}"/>
              </a:ext>
            </a:extLst>
          </p:cNvPr>
          <p:cNvSpPr>
            <a:spLocks noGrp="1"/>
          </p:cNvSpPr>
          <p:nvPr>
            <p:ph type="title"/>
          </p:nvPr>
        </p:nvSpPr>
        <p:spPr>
          <a:xfrm>
            <a:off x="1086729" y="1265805"/>
            <a:ext cx="4228637" cy="5415954"/>
          </a:xfrm>
        </p:spPr>
        <p:txBody>
          <a:bodyPr vert="horz" lIns="91440" tIns="45720" rIns="91440" bIns="45720" rtlCol="0" anchor="ctr">
            <a:normAutofit/>
          </a:bodyPr>
          <a:lstStyle/>
          <a:p>
            <a:r>
              <a:rPr lang="en-US" sz="4000" b="1" dirty="0" err="1">
                <a:solidFill>
                  <a:schemeClr val="tx2"/>
                </a:solidFill>
              </a:rPr>
              <a:t>Methodisch</a:t>
            </a:r>
            <a:r>
              <a:rPr lang="en-US" sz="4000" b="1" dirty="0">
                <a:solidFill>
                  <a:schemeClr val="tx2"/>
                </a:solidFill>
              </a:rPr>
              <a:t> </a:t>
            </a:r>
            <a:r>
              <a:rPr lang="en-US" sz="4000" b="1" dirty="0" err="1">
                <a:solidFill>
                  <a:schemeClr val="tx2"/>
                </a:solidFill>
              </a:rPr>
              <a:t>werken</a:t>
            </a:r>
            <a:br>
              <a:rPr lang="en-US" sz="4000" b="1" kern="1200" dirty="0">
                <a:solidFill>
                  <a:schemeClr val="tx2"/>
                </a:solidFill>
                <a:latin typeface="+mj-lt"/>
                <a:ea typeface="+mj-ea"/>
                <a:cs typeface="+mj-cs"/>
              </a:rPr>
            </a:br>
            <a:br>
              <a:rPr lang="en-US" sz="4000" b="1" kern="1200" dirty="0">
                <a:solidFill>
                  <a:schemeClr val="tx2"/>
                </a:solidFill>
                <a:latin typeface="+mj-lt"/>
                <a:ea typeface="+mj-ea"/>
                <a:cs typeface="+mj-cs"/>
              </a:rPr>
            </a:br>
            <a:br>
              <a:rPr lang="en-US" sz="2400" b="1" kern="1200" dirty="0">
                <a:solidFill>
                  <a:schemeClr val="tx2"/>
                </a:solidFill>
                <a:latin typeface="+mj-lt"/>
                <a:ea typeface="+mj-ea"/>
                <a:cs typeface="+mj-cs"/>
              </a:rPr>
            </a:br>
            <a:endParaRPr lang="en-US" sz="3100" b="1" kern="1200" dirty="0">
              <a:solidFill>
                <a:schemeClr val="tx2"/>
              </a:solidFill>
              <a:latin typeface="+mj-lt"/>
              <a:ea typeface="+mj-ea"/>
              <a:cs typeface="+mj-cs"/>
            </a:endParaRPr>
          </a:p>
        </p:txBody>
      </p:sp>
      <p:sp>
        <p:nvSpPr>
          <p:cNvPr id="6" name="Titel 1">
            <a:extLst>
              <a:ext uri="{FF2B5EF4-FFF2-40B4-BE49-F238E27FC236}">
                <a16:creationId xmlns:a16="http://schemas.microsoft.com/office/drawing/2014/main" id="{D92088A2-5239-A322-990E-A1A695E120C9}"/>
              </a:ext>
            </a:extLst>
          </p:cNvPr>
          <p:cNvSpPr txBox="1">
            <a:spLocks/>
          </p:cNvSpPr>
          <p:nvPr/>
        </p:nvSpPr>
        <p:spPr>
          <a:xfrm>
            <a:off x="6095847" y="2262559"/>
            <a:ext cx="5009424" cy="33775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prstClr val="black"/>
              </a:solidFill>
              <a:effectLst/>
              <a:uLnTx/>
              <a:uFillTx/>
              <a:latin typeface="+mn-lt"/>
              <a:ea typeface="+mj-ea"/>
              <a:cs typeface="Calibri"/>
            </a:endParaRPr>
          </a:p>
          <a:p>
            <a:pPr marL="342900" indent="-342900">
              <a:spcBef>
                <a:spcPts val="0"/>
              </a:spcBef>
              <a:buFont typeface="Arial" panose="020B0604020202020204" pitchFamily="34" charset="0"/>
              <a:buChar char="•"/>
            </a:pPr>
            <a:r>
              <a:rPr lang="nl-NL" sz="2400" dirty="0">
                <a:solidFill>
                  <a:schemeClr val="tx2"/>
                </a:solidFill>
                <a:latin typeface="+mn-lt"/>
                <a:cs typeface="Calibri"/>
              </a:rPr>
              <a:t>EVV/verpleegkundige past zorgplan aan in ECD</a:t>
            </a:r>
            <a:br>
              <a:rPr lang="nl-NL" sz="2400" dirty="0">
                <a:solidFill>
                  <a:schemeClr val="tx2"/>
                </a:solidFill>
                <a:latin typeface="+mn-lt"/>
                <a:cs typeface="Calibri"/>
              </a:rPr>
            </a:br>
            <a:endParaRPr lang="nl-NL" sz="2400" dirty="0">
              <a:solidFill>
                <a:schemeClr val="tx2"/>
              </a:solidFill>
              <a:latin typeface="+mn-lt"/>
              <a:cs typeface="Calibri"/>
            </a:endParaRPr>
          </a:p>
          <a:p>
            <a:pPr marL="342900" indent="-342900">
              <a:spcBef>
                <a:spcPts val="0"/>
              </a:spcBef>
              <a:buFont typeface="Arial" panose="020B0604020202020204" pitchFamily="34" charset="0"/>
              <a:buChar char="•"/>
            </a:pPr>
            <a:r>
              <a:rPr lang="nl-NL" sz="2400" dirty="0">
                <a:solidFill>
                  <a:schemeClr val="tx2"/>
                </a:solidFill>
                <a:latin typeface="+mn-lt"/>
                <a:cs typeface="Calibri"/>
              </a:rPr>
              <a:t>Doel ‘palliatieve zorg’ wordt omgezet naar doel ‘verhoogde kwetsbaarheid’</a:t>
            </a:r>
          </a:p>
          <a:p>
            <a:pPr marL="342900" indent="-342900">
              <a:spcBef>
                <a:spcPts val="0"/>
              </a:spcBef>
              <a:buFont typeface="Arial" panose="020B0604020202020204" pitchFamily="34" charset="0"/>
              <a:buChar char="•"/>
            </a:pPr>
            <a:endParaRPr lang="nl-NL" sz="2400" dirty="0">
              <a:solidFill>
                <a:schemeClr val="tx2"/>
              </a:solidFill>
              <a:latin typeface="+mn-lt"/>
              <a:cs typeface="Calibri"/>
            </a:endParaRPr>
          </a:p>
          <a:p>
            <a:pPr marL="342900" indent="-342900">
              <a:spcBef>
                <a:spcPts val="0"/>
              </a:spcBef>
              <a:buFont typeface="Arial" panose="020B0604020202020204" pitchFamily="34" charset="0"/>
              <a:buChar char="•"/>
            </a:pPr>
            <a:r>
              <a:rPr lang="nl-NL" sz="2400" dirty="0">
                <a:solidFill>
                  <a:schemeClr val="tx2"/>
                </a:solidFill>
                <a:latin typeface="+mn-lt"/>
                <a:cs typeface="Calibri"/>
              </a:rPr>
              <a:t>Noteer acties en vermeld de afspraken die zijn gemaakt met bewoner/familie</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400" b="1" i="0" u="none" strike="noStrike" kern="1200" cap="none" spc="0" normalizeH="0" baseline="0" noProof="0" dirty="0">
                <a:ln>
                  <a:noFill/>
                </a:ln>
                <a:solidFill>
                  <a:srgbClr val="0E2841"/>
                </a:solidFill>
                <a:effectLst/>
                <a:uLnTx/>
                <a:uFillTx/>
                <a:latin typeface="Aptos" panose="02110004020202020204"/>
                <a:ea typeface="+mj-ea"/>
                <a:cs typeface="+mj-cs"/>
              </a:rPr>
            </a:br>
            <a:br>
              <a:rPr kumimoji="0" lang="en-US" sz="2400" b="1" i="0" u="none" strike="noStrike" kern="1200" cap="none" spc="0" normalizeH="0" baseline="0" noProof="0" dirty="0">
                <a:ln>
                  <a:noFill/>
                </a:ln>
                <a:solidFill>
                  <a:srgbClr val="0E2841"/>
                </a:solidFill>
                <a:effectLst/>
                <a:uLnTx/>
                <a:uFillTx/>
                <a:latin typeface="Aptos" panose="02110004020202020204"/>
                <a:ea typeface="+mj-ea"/>
                <a:cs typeface="+mj-cs"/>
              </a:rPr>
            </a:br>
            <a:br>
              <a:rPr kumimoji="0" lang="en-US" sz="2400" b="1" i="0" u="none" strike="noStrike" kern="1200" cap="none" spc="0" normalizeH="0" baseline="0" noProof="0" dirty="0">
                <a:ln>
                  <a:noFill/>
                </a:ln>
                <a:solidFill>
                  <a:srgbClr val="0E2841"/>
                </a:solidFill>
                <a:effectLst/>
                <a:uLnTx/>
                <a:uFillTx/>
                <a:latin typeface="Aptos" panose="02110004020202020204"/>
                <a:ea typeface="+mj-ea"/>
                <a:cs typeface="+mj-cs"/>
              </a:rPr>
            </a:br>
            <a:endParaRPr kumimoji="0" lang="en-US" sz="2400" b="1" i="0" u="none" strike="noStrike" kern="1200" cap="none" spc="0" normalizeH="0" baseline="0" noProof="0" dirty="0">
              <a:ln>
                <a:noFill/>
              </a:ln>
              <a:solidFill>
                <a:srgbClr val="0E2841"/>
              </a:solidFill>
              <a:effectLst/>
              <a:uLnTx/>
              <a:uFillTx/>
              <a:latin typeface="Aptos" panose="02110004020202020204"/>
              <a:ea typeface="+mj-ea"/>
              <a:cs typeface="+mj-cs"/>
            </a:endParaRPr>
          </a:p>
        </p:txBody>
      </p:sp>
    </p:spTree>
    <p:extLst>
      <p:ext uri="{BB962C8B-B14F-4D97-AF65-F5344CB8AC3E}">
        <p14:creationId xmlns:p14="http://schemas.microsoft.com/office/powerpoint/2010/main" val="2745905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C536AC-947A-E240-7B0B-2FD0DBC6F32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E64F8E-EFB9-C08B-3E18-5EFF66A98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8999AE5-8FD9-0E5D-E236-5C0D4292E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C56BD1F-2584-8AA3-1B46-2195CF85F7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ED33B5B7-471D-292A-DFB8-6FA4D35B6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532F82AE-4613-41E2-38CB-9767CAF0B4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6C359E62-1760-FBBC-9457-7F72CDEE5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FF383746-BD4E-4528-1BBD-37469339C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F108B151-689A-90CF-1E69-195933EED9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4063F182-355D-695E-6F33-EAE67F689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D1113170-F3CC-2AB7-E8C1-7B9C12B08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B7456E12-EE47-BD11-B817-4B367CA07F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B35DCE6A-FF5A-C9DF-7538-2198E62A2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BB598F75-06D8-095F-8513-6174E0F2CB12}"/>
              </a:ext>
            </a:extLst>
          </p:cNvPr>
          <p:cNvSpPr txBox="1">
            <a:spLocks/>
          </p:cNvSpPr>
          <p:nvPr/>
        </p:nvSpPr>
        <p:spPr>
          <a:xfrm>
            <a:off x="678185" y="0"/>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Terugblik scholingsbijeenkomst 1</a:t>
            </a:r>
          </a:p>
        </p:txBody>
      </p:sp>
      <p:cxnSp>
        <p:nvCxnSpPr>
          <p:cNvPr id="25" name="Rechte verbindingslijn 24">
            <a:extLst>
              <a:ext uri="{FF2B5EF4-FFF2-40B4-BE49-F238E27FC236}">
                <a16:creationId xmlns:a16="http://schemas.microsoft.com/office/drawing/2014/main" id="{A5FF86D0-DAEC-30FB-8230-C75DBBE7D09A}"/>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670C664D-E194-1EEE-D02A-57A65506528D}"/>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8D1BE030-866F-DA95-E193-8C6C16FC0994}"/>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CA3801E5-3167-5E13-F146-3288ADB29732}"/>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 name="Tijdelijke aanduiding voor inhoud 2">
            <a:extLst>
              <a:ext uri="{FF2B5EF4-FFF2-40B4-BE49-F238E27FC236}">
                <a16:creationId xmlns:a16="http://schemas.microsoft.com/office/drawing/2014/main" id="{B15D2150-BABA-A01A-FA97-969289B6A15D}"/>
              </a:ext>
            </a:extLst>
          </p:cNvPr>
          <p:cNvSpPr>
            <a:spLocks noGrp="1"/>
          </p:cNvSpPr>
          <p:nvPr>
            <p:ph idx="1"/>
          </p:nvPr>
        </p:nvSpPr>
        <p:spPr>
          <a:xfrm>
            <a:off x="3346102" y="1692000"/>
            <a:ext cx="8706198" cy="4899300"/>
          </a:xfrm>
        </p:spPr>
        <p:txBody>
          <a:bodyPr>
            <a:normAutofit/>
          </a:bodyPr>
          <a:lstStyle/>
          <a:p>
            <a:pPr marL="0" indent="0">
              <a:buNone/>
            </a:pPr>
            <a:r>
              <a:rPr lang="nl-NL" sz="2400" b="1" dirty="0">
                <a:solidFill>
                  <a:schemeClr val="tx2"/>
                </a:solidFill>
                <a:cs typeface="Calibri"/>
              </a:rPr>
              <a:t>Opdracht</a:t>
            </a:r>
          </a:p>
          <a:p>
            <a:r>
              <a:rPr lang="nl-NL" sz="2400" dirty="0">
                <a:solidFill>
                  <a:schemeClr val="tx2"/>
                </a:solidFill>
                <a:cs typeface="Calibri"/>
              </a:rPr>
              <a:t>Hoe is het gegaan met het uitdelen en introduceren van de Wensenboekjes?</a:t>
            </a:r>
          </a:p>
          <a:p>
            <a:r>
              <a:rPr lang="nl-NL" sz="2400" dirty="0">
                <a:solidFill>
                  <a:schemeClr val="tx2"/>
                </a:solidFill>
                <a:cs typeface="Calibri"/>
              </a:rPr>
              <a:t>Heb je gesprekken gevoerd over wensen, waarden en behoeften en daarvan verslag gelegd? </a:t>
            </a:r>
          </a:p>
          <a:p>
            <a:r>
              <a:rPr lang="nl-NL" sz="2400" dirty="0">
                <a:solidFill>
                  <a:schemeClr val="tx2"/>
                </a:solidFill>
                <a:cs typeface="Calibri"/>
              </a:rPr>
              <a:t>Wat heeft het opgeleverd?</a:t>
            </a:r>
          </a:p>
          <a:p>
            <a:r>
              <a:rPr lang="nl-NL" sz="2400" dirty="0">
                <a:solidFill>
                  <a:schemeClr val="tx2"/>
                </a:solidFill>
                <a:cs typeface="Calibri"/>
              </a:rPr>
              <a:t>Wat ging goed? </a:t>
            </a:r>
          </a:p>
          <a:p>
            <a:r>
              <a:rPr lang="nl-NL" sz="2400" dirty="0">
                <a:solidFill>
                  <a:schemeClr val="tx2"/>
                </a:solidFill>
                <a:cs typeface="Calibri"/>
              </a:rPr>
              <a:t>Wat vind je nog moeilijk?</a:t>
            </a:r>
            <a:endParaRPr lang="nl-NL" sz="3200" dirty="0">
              <a:solidFill>
                <a:schemeClr val="tx2"/>
              </a:solidFill>
              <a:cs typeface="Calibri"/>
            </a:endParaRPr>
          </a:p>
        </p:txBody>
      </p:sp>
      <p:pic>
        <p:nvPicPr>
          <p:cNvPr id="9" name="Picture 4" descr="Wensenboekje - NPZ Twente">
            <a:extLst>
              <a:ext uri="{FF2B5EF4-FFF2-40B4-BE49-F238E27FC236}">
                <a16:creationId xmlns:a16="http://schemas.microsoft.com/office/drawing/2014/main" id="{0B862ECA-856F-91EC-F135-4C0D096F83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06" r="17226"/>
          <a:stretch/>
        </p:blipFill>
        <p:spPr bwMode="auto">
          <a:xfrm>
            <a:off x="7801850" y="4523432"/>
            <a:ext cx="3961060" cy="185763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descr="Afbeelding met tekst, schermopname, menu, Lettertype&#10;&#10;Door AI gegenereerde inhoud is mogelijk onjuist.">
            <a:extLst>
              <a:ext uri="{FF2B5EF4-FFF2-40B4-BE49-F238E27FC236}">
                <a16:creationId xmlns:a16="http://schemas.microsoft.com/office/drawing/2014/main" id="{35B3F8CE-8EE1-0DBC-B52D-10FDE066EA83}"/>
              </a:ext>
            </a:extLst>
          </p:cNvPr>
          <p:cNvPicPr>
            <a:picLocks noChangeAspect="1"/>
          </p:cNvPicPr>
          <p:nvPr/>
        </p:nvPicPr>
        <p:blipFill>
          <a:blip r:embed="rId4">
            <a:extLst>
              <a:ext uri="{28A0092B-C50C-407E-A947-70E740481C1C}">
                <a14:useLocalDpi xmlns:a14="http://schemas.microsoft.com/office/drawing/2010/main" val="0"/>
              </a:ext>
            </a:extLst>
          </a:blip>
          <a:srcRect r="76099"/>
          <a:stretch>
            <a:fillRect/>
          </a:stretch>
        </p:blipFill>
        <p:spPr>
          <a:xfrm>
            <a:off x="7048" y="901051"/>
            <a:ext cx="2914044" cy="5866726"/>
          </a:xfrm>
          <a:prstGeom prst="rect">
            <a:avLst/>
          </a:prstGeom>
        </p:spPr>
      </p:pic>
    </p:spTree>
    <p:extLst>
      <p:ext uri="{BB962C8B-B14F-4D97-AF65-F5344CB8AC3E}">
        <p14:creationId xmlns:p14="http://schemas.microsoft.com/office/powerpoint/2010/main" val="346918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CFF831-28B6-99E6-9512-B78CC56FEB17}"/>
            </a:ext>
          </a:extLst>
        </p:cNvPr>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54861A14-9A63-546E-327B-C8B0446CD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8" name="Rectangle 2077">
            <a:extLst>
              <a:ext uri="{FF2B5EF4-FFF2-40B4-BE49-F238E27FC236}">
                <a16:creationId xmlns:a16="http://schemas.microsoft.com/office/drawing/2014/main" id="{C9118E88-F55F-36D3-B0A6-5F00A3EB6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52C3D9F2-B149-4D23-5A2C-A59DE07F247C}"/>
              </a:ext>
            </a:extLst>
          </p:cNvPr>
          <p:cNvSpPr>
            <a:spLocks noGrp="1"/>
          </p:cNvSpPr>
          <p:nvPr>
            <p:ph type="title"/>
          </p:nvPr>
        </p:nvSpPr>
        <p:spPr>
          <a:xfrm>
            <a:off x="1059347" y="973948"/>
            <a:ext cx="10640754" cy="775845"/>
          </a:xfrm>
        </p:spPr>
        <p:txBody>
          <a:bodyPr vert="horz" lIns="91440" tIns="45720" rIns="91440" bIns="45720" rtlCol="0" anchor="b">
            <a:normAutofit/>
          </a:bodyPr>
          <a:lstStyle/>
          <a:p>
            <a:r>
              <a:rPr lang="en-US" sz="4000" b="1" kern="1200" dirty="0" err="1">
                <a:solidFill>
                  <a:schemeClr val="tx2"/>
                </a:solidFill>
                <a:latin typeface="+mj-lt"/>
                <a:ea typeface="+mj-ea"/>
                <a:cs typeface="+mj-cs"/>
              </a:rPr>
              <a:t>Voorbeeld</a:t>
            </a:r>
            <a:r>
              <a:rPr lang="en-US" sz="4000" b="1" kern="1200" dirty="0">
                <a:solidFill>
                  <a:schemeClr val="tx2"/>
                </a:solidFill>
                <a:latin typeface="+mj-lt"/>
                <a:ea typeface="+mj-ea"/>
                <a:cs typeface="+mj-cs"/>
              </a:rPr>
              <a:t> </a:t>
            </a:r>
            <a:r>
              <a:rPr lang="en-US" sz="4000" b="1" kern="1200" dirty="0" err="1">
                <a:solidFill>
                  <a:schemeClr val="tx2"/>
                </a:solidFill>
                <a:latin typeface="+mj-lt"/>
                <a:ea typeface="+mj-ea"/>
                <a:cs typeface="+mj-cs"/>
              </a:rPr>
              <a:t>zorgplan</a:t>
            </a:r>
            <a:endParaRPr lang="en-US" sz="4000" kern="1200" dirty="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B470852D-BCCD-564B-57CD-FC27BCE36A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211E0179-4BBA-D180-5F76-F22882C73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2" name="Freeform: Shape 2081">
              <a:extLst>
                <a:ext uri="{FF2B5EF4-FFF2-40B4-BE49-F238E27FC236}">
                  <a16:creationId xmlns:a16="http://schemas.microsoft.com/office/drawing/2014/main" id="{873C395E-3C0A-02A4-2083-DA4AEEDA6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3" name="Freeform: Shape 2082">
              <a:extLst>
                <a:ext uri="{FF2B5EF4-FFF2-40B4-BE49-F238E27FC236}">
                  <a16:creationId xmlns:a16="http://schemas.microsoft.com/office/drawing/2014/main" id="{1D3968DC-DF27-966A-EAA0-EEAD483FC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4" name="Freeform: Shape 2083">
              <a:extLst>
                <a:ext uri="{FF2B5EF4-FFF2-40B4-BE49-F238E27FC236}">
                  <a16:creationId xmlns:a16="http://schemas.microsoft.com/office/drawing/2014/main" id="{41376E8E-5A5E-113C-E589-101488753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086" name="Group 2085">
            <a:extLst>
              <a:ext uri="{FF2B5EF4-FFF2-40B4-BE49-F238E27FC236}">
                <a16:creationId xmlns:a16="http://schemas.microsoft.com/office/drawing/2014/main" id="{15E9BC45-D876-B631-A97E-EF1F8E215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6B01C7BD-52BA-567A-5FEC-505BC833C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8" name="Freeform: Shape 2087">
              <a:extLst>
                <a:ext uri="{FF2B5EF4-FFF2-40B4-BE49-F238E27FC236}">
                  <a16:creationId xmlns:a16="http://schemas.microsoft.com/office/drawing/2014/main" id="{A8EA3ECC-242A-19AE-D5A7-9571F3DBF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89" name="Freeform: Shape 2088">
              <a:extLst>
                <a:ext uri="{FF2B5EF4-FFF2-40B4-BE49-F238E27FC236}">
                  <a16:creationId xmlns:a16="http://schemas.microsoft.com/office/drawing/2014/main" id="{B8109B40-4A5A-2BFC-8464-8810692792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90" name="Freeform: Shape 2089">
              <a:extLst>
                <a:ext uri="{FF2B5EF4-FFF2-40B4-BE49-F238E27FC236}">
                  <a16:creationId xmlns:a16="http://schemas.microsoft.com/office/drawing/2014/main" id="{BF6D87C0-0448-E432-0C12-B57C0825D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 name="Afbeelding 4" descr="Afbeelding met tekst&#10;&#10;Automatisch gegenereerde beschrijving">
            <a:extLst>
              <a:ext uri="{FF2B5EF4-FFF2-40B4-BE49-F238E27FC236}">
                <a16:creationId xmlns:a16="http://schemas.microsoft.com/office/drawing/2014/main" id="{B7D17CFB-A515-DFCC-62EF-A4115FFF8AB1}"/>
              </a:ext>
            </a:extLst>
          </p:cNvPr>
          <p:cNvPicPr>
            <a:picLocks noGrp="1" noChangeAspect="1"/>
          </p:cNvPicPr>
          <p:nvPr>
            <p:ph idx="1"/>
          </p:nvPr>
        </p:nvPicPr>
        <p:blipFill>
          <a:blip r:embed="rId3"/>
          <a:stretch>
            <a:fillRect/>
          </a:stretch>
        </p:blipFill>
        <p:spPr>
          <a:xfrm>
            <a:off x="343741" y="2535695"/>
            <a:ext cx="11594260" cy="3217405"/>
          </a:xfrm>
          <a:prstGeom prst="rect">
            <a:avLst/>
          </a:prstGeom>
        </p:spPr>
      </p:pic>
    </p:spTree>
    <p:extLst>
      <p:ext uri="{BB962C8B-B14F-4D97-AF65-F5344CB8AC3E}">
        <p14:creationId xmlns:p14="http://schemas.microsoft.com/office/powerpoint/2010/main" val="332838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113BFC-AAC2-DBDA-2AD1-BA6168BE5B47}"/>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8800C66-F8B5-FDD5-2469-74C3F17499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B5C93B82-8F4A-60A9-4190-E09E5956A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FE95CD7E-3FAC-22CC-59FF-0C304540BCBC}"/>
              </a:ext>
            </a:extLst>
          </p:cNvPr>
          <p:cNvSpPr>
            <a:spLocks noGrp="1"/>
          </p:cNvSpPr>
          <p:nvPr>
            <p:ph type="title"/>
          </p:nvPr>
        </p:nvSpPr>
        <p:spPr>
          <a:xfrm>
            <a:off x="903099" y="-515328"/>
            <a:ext cx="9833548" cy="1325563"/>
          </a:xfrm>
        </p:spPr>
        <p:txBody>
          <a:bodyPr vert="horz" lIns="91440" tIns="45720" rIns="91440" bIns="45720" rtlCol="0" anchor="b">
            <a:normAutofit/>
          </a:bodyPr>
          <a:lstStyle/>
          <a:p>
            <a:r>
              <a:rPr lang="en-US" sz="3600" b="1" kern="1200" dirty="0">
                <a:solidFill>
                  <a:schemeClr val="tx2"/>
                </a:solidFill>
                <a:latin typeface="+mj-lt"/>
                <a:ea typeface="+mj-ea"/>
                <a:cs typeface="+mj-cs"/>
              </a:rPr>
              <a:t>Het Zorgpad Palliatieve Zorg</a:t>
            </a:r>
          </a:p>
        </p:txBody>
      </p:sp>
      <p:grpSp>
        <p:nvGrpSpPr>
          <p:cNvPr id="19" name="Group 18">
            <a:extLst>
              <a:ext uri="{FF2B5EF4-FFF2-40B4-BE49-F238E27FC236}">
                <a16:creationId xmlns:a16="http://schemas.microsoft.com/office/drawing/2014/main" id="{8C177F27-70C8-886A-B263-942CA1C08B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AE1CFA7F-08D7-09D5-8E96-E03A21A22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365B0889-5ABE-1AE8-3BB7-7B0BE3C1B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65ED039D-2934-2291-0716-A06BE275C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64040FEC-F45C-31D7-31AC-0D39B65F97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ekstvak 9">
            <a:extLst>
              <a:ext uri="{FF2B5EF4-FFF2-40B4-BE49-F238E27FC236}">
                <a16:creationId xmlns:a16="http://schemas.microsoft.com/office/drawing/2014/main" id="{3817FF69-6797-0989-F85E-C6E60FF6D3D0}"/>
              </a:ext>
            </a:extLst>
          </p:cNvPr>
          <p:cNvSpPr txBox="1"/>
          <p:nvPr/>
        </p:nvSpPr>
        <p:spPr>
          <a:xfrm>
            <a:off x="1179072" y="2064403"/>
            <a:ext cx="9996683" cy="3499161"/>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1" u="none" strike="noStrike" kern="1200" cap="none" spc="0" normalizeH="0" baseline="0" noProof="0" dirty="0">
              <a:ln>
                <a:noFill/>
              </a:ln>
              <a:solidFill>
                <a:srgbClr val="0E2841"/>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7AD17493-7332-D74B-9DEC-875B7C5F11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CB34A4F2-C7E1-86DA-B50D-E9631028F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3E461ACC-1622-F3E7-EE51-C7360B652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B947D0F7-BAA8-3E09-43CD-C0A95FD69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26DB9D0A-D3D2-C10D-8894-1D89D05AE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9" name="Afbeelding 48" descr="Afbeelding met tekst, schermopname, Lettertype, diagram&#10;&#10;Door AI gegenereerde inhoud is mogelijk onjuist.">
            <a:extLst>
              <a:ext uri="{FF2B5EF4-FFF2-40B4-BE49-F238E27FC236}">
                <a16:creationId xmlns:a16="http://schemas.microsoft.com/office/drawing/2014/main" id="{6C456B6B-7BC1-E311-3F45-153157D00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26" y="1669901"/>
            <a:ext cx="11996640" cy="3974422"/>
          </a:xfrm>
          <a:prstGeom prst="rect">
            <a:avLst/>
          </a:prstGeom>
        </p:spPr>
      </p:pic>
    </p:spTree>
    <p:extLst>
      <p:ext uri="{BB962C8B-B14F-4D97-AF65-F5344CB8AC3E}">
        <p14:creationId xmlns:p14="http://schemas.microsoft.com/office/powerpoint/2010/main" val="1672763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773505-8325-CE99-90D8-8B752CF2A2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A23A0F-4966-18EC-AFA9-3650DB7C2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A339468-DE0B-263A-72B1-E2E7BDEAC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7B6559A-F87A-B6FC-3D65-68B1128CFE74}"/>
              </a:ext>
            </a:extLst>
          </p:cNvPr>
          <p:cNvSpPr>
            <a:spLocks noGrp="1"/>
          </p:cNvSpPr>
          <p:nvPr>
            <p:ph type="title"/>
          </p:nvPr>
        </p:nvSpPr>
        <p:spPr>
          <a:xfrm>
            <a:off x="-1929009" y="164104"/>
            <a:ext cx="15695112" cy="1325563"/>
          </a:xfrm>
        </p:spPr>
        <p:txBody>
          <a:bodyPr vert="horz" lIns="91440" tIns="45720" rIns="91440" bIns="45720" rtlCol="0" anchor="b">
            <a:normAutofit/>
          </a:bodyPr>
          <a:lstStyle/>
          <a:p>
            <a:pPr algn="ctr"/>
            <a:r>
              <a:rPr lang="en-US" sz="3600" b="1" kern="1200" dirty="0" err="1">
                <a:solidFill>
                  <a:schemeClr val="tx2"/>
                </a:solidFill>
                <a:latin typeface="+mj-lt"/>
                <a:ea typeface="+mj-ea"/>
                <a:cs typeface="+mj-cs"/>
              </a:rPr>
              <a:t>Bespreken</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bewoners</a:t>
            </a:r>
            <a:r>
              <a:rPr lang="en-US" sz="3600" b="1" kern="1200" dirty="0">
                <a:solidFill>
                  <a:schemeClr val="tx2"/>
                </a:solidFill>
                <a:latin typeface="+mj-lt"/>
                <a:ea typeface="+mj-ea"/>
                <a:cs typeface="+mj-cs"/>
              </a:rPr>
              <a:t> met </a:t>
            </a:r>
            <a:r>
              <a:rPr lang="en-US" sz="3600" b="1" kern="1200" dirty="0" err="1">
                <a:solidFill>
                  <a:schemeClr val="tx2"/>
                </a:solidFill>
                <a:latin typeface="+mj-lt"/>
                <a:ea typeface="+mj-ea"/>
                <a:cs typeface="+mj-cs"/>
              </a:rPr>
              <a:t>verhoogde</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kwetsbaarheid</a:t>
            </a:r>
            <a:endParaRPr lang="en-US" sz="3600" b="1" kern="1200" dirty="0">
              <a:solidFill>
                <a:schemeClr val="tx2"/>
              </a:solidFill>
              <a:latin typeface="+mj-lt"/>
              <a:ea typeface="+mj-ea"/>
              <a:cs typeface="+mj-cs"/>
            </a:endParaRPr>
          </a:p>
        </p:txBody>
      </p:sp>
      <p:grpSp>
        <p:nvGrpSpPr>
          <p:cNvPr id="14" name="Group 13">
            <a:extLst>
              <a:ext uri="{FF2B5EF4-FFF2-40B4-BE49-F238E27FC236}">
                <a16:creationId xmlns:a16="http://schemas.microsoft.com/office/drawing/2014/main" id="{DEF3E24D-CAA6-AF1E-3487-7477DE3A19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5" name="Freeform: Shape 14">
              <a:extLst>
                <a:ext uri="{FF2B5EF4-FFF2-40B4-BE49-F238E27FC236}">
                  <a16:creationId xmlns:a16="http://schemas.microsoft.com/office/drawing/2014/main" id="{B2EADA9F-6915-338B-6EC1-0AC5E086E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D905C71D-E9A3-D1BC-4C1D-A524BC5FA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AC7B32C0-755F-2E62-AA54-5D498F0A5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491DF6CE-7F22-8FA6-D625-CF9498B89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 name="Group 19">
            <a:extLst>
              <a:ext uri="{FF2B5EF4-FFF2-40B4-BE49-F238E27FC236}">
                <a16:creationId xmlns:a16="http://schemas.microsoft.com/office/drawing/2014/main" id="{AD6240B7-3D9B-A08B-B59B-AD669AFF7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1" name="Freeform: Shape 20">
              <a:extLst>
                <a:ext uri="{FF2B5EF4-FFF2-40B4-BE49-F238E27FC236}">
                  <a16:creationId xmlns:a16="http://schemas.microsoft.com/office/drawing/2014/main" id="{9494EF13-8F9B-58D1-9C8F-E493A95619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314FAA27-6A9D-CADE-43FA-3BCF5D947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E7677A2F-3852-08B5-E0C6-4B0BE238B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8179C61-8904-9EA8-FD23-F4DE3788C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ijdelijke aanduiding voor inhoud 2">
            <a:extLst>
              <a:ext uri="{FF2B5EF4-FFF2-40B4-BE49-F238E27FC236}">
                <a16:creationId xmlns:a16="http://schemas.microsoft.com/office/drawing/2014/main" id="{E856CC25-ED72-D064-BC08-AF3AD5561299}"/>
              </a:ext>
            </a:extLst>
          </p:cNvPr>
          <p:cNvSpPr txBox="1">
            <a:spLocks/>
          </p:cNvSpPr>
          <p:nvPr/>
        </p:nvSpPr>
        <p:spPr>
          <a:xfrm>
            <a:off x="838200" y="1825625"/>
            <a:ext cx="10515600" cy="435133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tx2"/>
                </a:solidFill>
                <a:cs typeface="Calibri"/>
              </a:rPr>
              <a:t>Periodiek bespreken we (in MDO/teamoverleg) de bewoners met verhoogde kwetsbaarheid </a:t>
            </a:r>
          </a:p>
          <a:p>
            <a:endParaRPr lang="nl-NL" sz="3400" dirty="0">
              <a:solidFill>
                <a:schemeClr val="tx2"/>
              </a:solidFill>
              <a:cs typeface="Calibri"/>
            </a:endParaRPr>
          </a:p>
          <a:p>
            <a:r>
              <a:rPr lang="nl-NL" dirty="0">
                <a:solidFill>
                  <a:schemeClr val="tx2"/>
                </a:solidFill>
                <a:cs typeface="Calibri"/>
              </a:rPr>
              <a:t>Per bewoner bespreek je;</a:t>
            </a:r>
          </a:p>
          <a:p>
            <a:pPr lvl="1"/>
            <a:r>
              <a:rPr lang="nl-NL" dirty="0">
                <a:solidFill>
                  <a:schemeClr val="tx2"/>
                </a:solidFill>
                <a:cs typeface="Calibri"/>
              </a:rPr>
              <a:t>Wat is jou opgevallen? Wat gaat minder goed? </a:t>
            </a:r>
          </a:p>
          <a:p>
            <a:pPr lvl="1"/>
            <a:r>
              <a:rPr lang="nl-NL" dirty="0">
                <a:solidFill>
                  <a:schemeClr val="tx2"/>
                </a:solidFill>
                <a:cs typeface="Calibri"/>
              </a:rPr>
              <a:t>Vul aan de hand van het gesprek met elkaar de signaleringsgrafiek in.</a:t>
            </a:r>
          </a:p>
          <a:p>
            <a:endParaRPr lang="nl-NL" sz="3400" dirty="0">
              <a:solidFill>
                <a:schemeClr val="tx2"/>
              </a:solidFill>
              <a:cs typeface="Calibri"/>
            </a:endParaRPr>
          </a:p>
          <a:p>
            <a:r>
              <a:rPr lang="nl-NL" dirty="0">
                <a:solidFill>
                  <a:schemeClr val="tx2"/>
                </a:solidFill>
                <a:cs typeface="Calibri"/>
              </a:rPr>
              <a:t>Vervolgacties; </a:t>
            </a:r>
          </a:p>
          <a:p>
            <a:pPr lvl="1"/>
            <a:r>
              <a:rPr lang="nl-NL" sz="2200" dirty="0">
                <a:solidFill>
                  <a:schemeClr val="tx2"/>
                </a:solidFill>
                <a:cs typeface="Calibri"/>
              </a:rPr>
              <a:t>Wat gaan we hiermee doen richting de arts, andere behandelaren, bewoner en familie?</a:t>
            </a:r>
          </a:p>
          <a:p>
            <a:pPr lvl="1"/>
            <a:r>
              <a:rPr lang="nl-NL" sz="2200" dirty="0">
                <a:solidFill>
                  <a:schemeClr val="tx2"/>
                </a:solidFill>
                <a:cs typeface="Calibri"/>
              </a:rPr>
              <a:t>Wie pakt de acties op?</a:t>
            </a:r>
            <a:br>
              <a:rPr lang="nl-NL" dirty="0">
                <a:cs typeface="Calibri"/>
              </a:rPr>
            </a:br>
            <a:endParaRPr lang="nl-NL" dirty="0">
              <a:cs typeface="Calibri"/>
            </a:endParaRPr>
          </a:p>
        </p:txBody>
      </p:sp>
    </p:spTree>
    <p:extLst>
      <p:ext uri="{BB962C8B-B14F-4D97-AF65-F5344CB8AC3E}">
        <p14:creationId xmlns:p14="http://schemas.microsoft.com/office/powerpoint/2010/main" val="3438712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473BF6-4D0C-7A81-9E97-2B41670DDE3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93C451-722F-FB52-0D8E-0B5E31FE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606F14C9-1A51-51E8-4688-3FF02103E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D16EDD3-0D7E-210A-3AE8-3C31DC44A7A5}"/>
              </a:ext>
            </a:extLst>
          </p:cNvPr>
          <p:cNvSpPr>
            <a:spLocks noGrp="1"/>
          </p:cNvSpPr>
          <p:nvPr>
            <p:ph type="title"/>
          </p:nvPr>
        </p:nvSpPr>
        <p:spPr>
          <a:xfrm>
            <a:off x="-1929010" y="-518281"/>
            <a:ext cx="15695112" cy="1325563"/>
          </a:xfrm>
        </p:spPr>
        <p:txBody>
          <a:bodyPr vert="horz" lIns="91440" tIns="45720" rIns="91440" bIns="45720" rtlCol="0" anchor="b">
            <a:normAutofit/>
          </a:bodyPr>
          <a:lstStyle/>
          <a:p>
            <a:pPr algn="ctr"/>
            <a:r>
              <a:rPr lang="en-US" sz="3600" b="1" kern="1200" dirty="0" err="1">
                <a:solidFill>
                  <a:schemeClr val="tx2"/>
                </a:solidFill>
                <a:latin typeface="+mj-lt"/>
                <a:ea typeface="+mj-ea"/>
                <a:cs typeface="+mj-cs"/>
              </a:rPr>
              <a:t>Hulpmiddel</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Signaleringsgrafiek</a:t>
            </a:r>
            <a:endParaRPr lang="en-US" sz="3600" b="1" kern="1200" dirty="0">
              <a:solidFill>
                <a:schemeClr val="tx2"/>
              </a:solidFill>
              <a:latin typeface="+mj-lt"/>
              <a:ea typeface="+mj-ea"/>
              <a:cs typeface="+mj-cs"/>
            </a:endParaRPr>
          </a:p>
        </p:txBody>
      </p:sp>
      <p:grpSp>
        <p:nvGrpSpPr>
          <p:cNvPr id="14" name="Group 13">
            <a:extLst>
              <a:ext uri="{FF2B5EF4-FFF2-40B4-BE49-F238E27FC236}">
                <a16:creationId xmlns:a16="http://schemas.microsoft.com/office/drawing/2014/main" id="{155A50F6-7CAF-3A34-B194-F406FB9453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5" name="Freeform: Shape 14">
              <a:extLst>
                <a:ext uri="{FF2B5EF4-FFF2-40B4-BE49-F238E27FC236}">
                  <a16:creationId xmlns:a16="http://schemas.microsoft.com/office/drawing/2014/main" id="{C40D549E-650D-9007-B275-43277CC2F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B18AA35E-12F2-25D1-D21B-F68C48C69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315C5DF9-44FA-27A7-1C2E-CAE302619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46627B17-4084-1EEB-769E-7432BB21F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 name="Group 19">
            <a:extLst>
              <a:ext uri="{FF2B5EF4-FFF2-40B4-BE49-F238E27FC236}">
                <a16:creationId xmlns:a16="http://schemas.microsoft.com/office/drawing/2014/main" id="{892812B9-04C5-D0BC-F22F-7A1CA6FB06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1" name="Freeform: Shape 20">
              <a:extLst>
                <a:ext uri="{FF2B5EF4-FFF2-40B4-BE49-F238E27FC236}">
                  <a16:creationId xmlns:a16="http://schemas.microsoft.com/office/drawing/2014/main" id="{7ED959AC-0792-933C-92CB-FA70FF3FFA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8A998E8F-1550-78F2-97BB-EE31C54BB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89CF0391-3E37-B5C4-B111-5620934AF7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63E01270-7CD6-6F4F-A126-F76D57C3B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ijdelijke aanduiding voor inhoud 2">
            <a:extLst>
              <a:ext uri="{FF2B5EF4-FFF2-40B4-BE49-F238E27FC236}">
                <a16:creationId xmlns:a16="http://schemas.microsoft.com/office/drawing/2014/main" id="{9E637D70-FB19-13FC-68AC-504A8CC67A17}"/>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prstClr val="black"/>
              </a:solidFill>
              <a:effectLst/>
              <a:uLnTx/>
              <a:uFillTx/>
              <a:latin typeface="Aptos" panose="02110004020202020204"/>
              <a:ea typeface="+mn-ea"/>
              <a:cs typeface="Calibri"/>
            </a:endParaRPr>
          </a:p>
        </p:txBody>
      </p:sp>
      <p:pic>
        <p:nvPicPr>
          <p:cNvPr id="5" name="Afbeelding 4">
            <a:extLst>
              <a:ext uri="{FF2B5EF4-FFF2-40B4-BE49-F238E27FC236}">
                <a16:creationId xmlns:a16="http://schemas.microsoft.com/office/drawing/2014/main" id="{03C0A41E-58EB-40AB-05E2-272EB61035BB}"/>
              </a:ext>
            </a:extLst>
          </p:cNvPr>
          <p:cNvPicPr>
            <a:picLocks noChangeAspect="1"/>
          </p:cNvPicPr>
          <p:nvPr/>
        </p:nvPicPr>
        <p:blipFill>
          <a:blip r:embed="rId3"/>
          <a:srcRect t="12416"/>
          <a:stretch/>
        </p:blipFill>
        <p:spPr>
          <a:xfrm>
            <a:off x="1086418" y="807282"/>
            <a:ext cx="9365682" cy="5739383"/>
          </a:xfrm>
          <a:prstGeom prst="rect">
            <a:avLst/>
          </a:prstGeom>
        </p:spPr>
      </p:pic>
    </p:spTree>
    <p:extLst>
      <p:ext uri="{BB962C8B-B14F-4D97-AF65-F5344CB8AC3E}">
        <p14:creationId xmlns:p14="http://schemas.microsoft.com/office/powerpoint/2010/main" val="2554224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5B4525-AD0F-AAC2-9363-D8115D802F6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AB440E-A5C3-A43F-EB2F-A25B87CD7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58B3865-5B23-AA49-9C36-3BB44895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9407CAA-5EE5-F6EA-F622-D13CE9470365}"/>
              </a:ext>
            </a:extLst>
          </p:cNvPr>
          <p:cNvSpPr>
            <a:spLocks noGrp="1"/>
          </p:cNvSpPr>
          <p:nvPr>
            <p:ph type="title"/>
          </p:nvPr>
        </p:nvSpPr>
        <p:spPr>
          <a:xfrm>
            <a:off x="-1929010" y="-518281"/>
            <a:ext cx="15695112" cy="1325563"/>
          </a:xfrm>
        </p:spPr>
        <p:txBody>
          <a:bodyPr vert="horz" lIns="91440" tIns="45720" rIns="91440" bIns="45720" rtlCol="0" anchor="b">
            <a:normAutofit/>
          </a:bodyPr>
          <a:lstStyle/>
          <a:p>
            <a:pPr algn="ctr"/>
            <a:r>
              <a:rPr lang="en-US" sz="3600" b="1" kern="1200" dirty="0" err="1">
                <a:solidFill>
                  <a:schemeClr val="tx2"/>
                </a:solidFill>
                <a:latin typeface="+mj-lt"/>
                <a:ea typeface="+mj-ea"/>
                <a:cs typeface="+mj-cs"/>
              </a:rPr>
              <a:t>Signaleringsgrafiek</a:t>
            </a:r>
            <a:r>
              <a:rPr lang="en-US" sz="3600" b="1" kern="1200" dirty="0">
                <a:solidFill>
                  <a:schemeClr val="tx2"/>
                </a:solidFill>
                <a:latin typeface="+mj-lt"/>
                <a:ea typeface="+mj-ea"/>
                <a:cs typeface="+mj-cs"/>
              </a:rPr>
              <a:t> - </a:t>
            </a:r>
            <a:r>
              <a:rPr lang="en-US" sz="3600" b="1" kern="1200" dirty="0" err="1">
                <a:solidFill>
                  <a:schemeClr val="tx2"/>
                </a:solidFill>
                <a:latin typeface="+mj-lt"/>
                <a:ea typeface="+mj-ea"/>
                <a:cs typeface="+mj-cs"/>
              </a:rPr>
              <a:t>voorbeeld</a:t>
            </a:r>
            <a:endParaRPr lang="en-US" sz="3600" b="1" kern="1200" dirty="0">
              <a:solidFill>
                <a:schemeClr val="tx2"/>
              </a:solidFill>
              <a:latin typeface="+mj-lt"/>
              <a:ea typeface="+mj-ea"/>
              <a:cs typeface="+mj-cs"/>
            </a:endParaRPr>
          </a:p>
        </p:txBody>
      </p:sp>
      <p:grpSp>
        <p:nvGrpSpPr>
          <p:cNvPr id="14" name="Group 13">
            <a:extLst>
              <a:ext uri="{FF2B5EF4-FFF2-40B4-BE49-F238E27FC236}">
                <a16:creationId xmlns:a16="http://schemas.microsoft.com/office/drawing/2014/main" id="{8ACC9206-8EDB-E43E-CDA1-1C6E652C18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5" name="Freeform: Shape 14">
              <a:extLst>
                <a:ext uri="{FF2B5EF4-FFF2-40B4-BE49-F238E27FC236}">
                  <a16:creationId xmlns:a16="http://schemas.microsoft.com/office/drawing/2014/main" id="{704E5B1A-AA73-904B-9C19-7AB433E915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EE3A119E-AF81-00A6-A351-1274E6AB0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FF9DED05-4937-1083-DDD7-81E139F87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8A31B8A6-CDD9-4CB5-DCD8-4A42A6C18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 name="Group 19">
            <a:extLst>
              <a:ext uri="{FF2B5EF4-FFF2-40B4-BE49-F238E27FC236}">
                <a16:creationId xmlns:a16="http://schemas.microsoft.com/office/drawing/2014/main" id="{D3B5FDB9-15BB-F0F1-22DD-F5492CB839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1" name="Freeform: Shape 20">
              <a:extLst>
                <a:ext uri="{FF2B5EF4-FFF2-40B4-BE49-F238E27FC236}">
                  <a16:creationId xmlns:a16="http://schemas.microsoft.com/office/drawing/2014/main" id="{24C50164-0259-C94D-40DA-293FD9EBD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CE8B5A79-5C3A-3B95-994B-11F4300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ABDB6DCE-4BD7-80D3-D24C-43A4FB7EC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0E9A6C97-B64B-2AEF-13C3-989848EBD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ijdelijke aanduiding voor inhoud 2">
            <a:extLst>
              <a:ext uri="{FF2B5EF4-FFF2-40B4-BE49-F238E27FC236}">
                <a16:creationId xmlns:a16="http://schemas.microsoft.com/office/drawing/2014/main" id="{1906AEB3-56E3-F8ED-AC51-67A18F8A505A}"/>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prstClr val="black"/>
              </a:solidFill>
              <a:effectLst/>
              <a:uLnTx/>
              <a:uFillTx/>
              <a:latin typeface="Aptos" panose="02110004020202020204"/>
              <a:ea typeface="+mn-ea"/>
              <a:cs typeface="Calibri"/>
            </a:endParaRPr>
          </a:p>
        </p:txBody>
      </p:sp>
      <p:pic>
        <p:nvPicPr>
          <p:cNvPr id="6" name="Afbeelding 5">
            <a:extLst>
              <a:ext uri="{FF2B5EF4-FFF2-40B4-BE49-F238E27FC236}">
                <a16:creationId xmlns:a16="http://schemas.microsoft.com/office/drawing/2014/main" id="{6C71F539-6592-BE3F-ED29-769AA808D8E6}"/>
              </a:ext>
            </a:extLst>
          </p:cNvPr>
          <p:cNvPicPr>
            <a:picLocks noChangeAspect="1"/>
          </p:cNvPicPr>
          <p:nvPr/>
        </p:nvPicPr>
        <p:blipFill>
          <a:blip r:embed="rId3"/>
          <a:srcRect t="10964"/>
          <a:stretch/>
        </p:blipFill>
        <p:spPr>
          <a:xfrm>
            <a:off x="419638" y="955294"/>
            <a:ext cx="11352724" cy="5418562"/>
          </a:xfrm>
          <a:prstGeom prst="rect">
            <a:avLst/>
          </a:prstGeom>
        </p:spPr>
      </p:pic>
    </p:spTree>
    <p:extLst>
      <p:ext uri="{BB962C8B-B14F-4D97-AF65-F5344CB8AC3E}">
        <p14:creationId xmlns:p14="http://schemas.microsoft.com/office/powerpoint/2010/main" val="2172404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FF5D7770-653B-4FA3-B3CB-02874E76DE13}"/>
              </a:ext>
            </a:extLst>
          </p:cNvPr>
          <p:cNvSpPr>
            <a:spLocks noGrp="1"/>
          </p:cNvSpPr>
          <p:nvPr>
            <p:ph type="title"/>
          </p:nvPr>
        </p:nvSpPr>
        <p:spPr>
          <a:xfrm>
            <a:off x="809956" y="-188294"/>
            <a:ext cx="9833548" cy="1325563"/>
          </a:xfrm>
        </p:spPr>
        <p:txBody>
          <a:bodyPr vert="horz" lIns="91440" tIns="45720" rIns="91440" bIns="45720" rtlCol="0" anchor="b">
            <a:normAutofit/>
          </a:bodyPr>
          <a:lstStyle/>
          <a:p>
            <a:r>
              <a:rPr lang="en-US" sz="3600" b="1" kern="1200" dirty="0" err="1">
                <a:solidFill>
                  <a:schemeClr val="tx2"/>
                </a:solidFill>
                <a:latin typeface="+mj-lt"/>
                <a:ea typeface="+mj-ea"/>
                <a:cs typeface="+mj-cs"/>
              </a:rPr>
              <a:t>Casusopdracht</a:t>
            </a:r>
            <a:r>
              <a:rPr lang="en-US" sz="3600" b="1" kern="1200" dirty="0">
                <a:solidFill>
                  <a:schemeClr val="tx2"/>
                </a:solidFill>
                <a:latin typeface="+mj-lt"/>
                <a:ea typeface="+mj-ea"/>
                <a:cs typeface="+mj-cs"/>
              </a:rPr>
              <a:t>: ‘Meneer Gerards’</a:t>
            </a:r>
          </a:p>
        </p:txBody>
      </p:sp>
      <p:grpSp>
        <p:nvGrpSpPr>
          <p:cNvPr id="19" name="Group 1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ekstvak 9">
            <a:extLst>
              <a:ext uri="{FF2B5EF4-FFF2-40B4-BE49-F238E27FC236}">
                <a16:creationId xmlns:a16="http://schemas.microsoft.com/office/drawing/2014/main" id="{A868CA06-473C-4DD0-B3B9-7F7A988AE6CF}"/>
              </a:ext>
            </a:extLst>
          </p:cNvPr>
          <p:cNvSpPr txBox="1"/>
          <p:nvPr/>
        </p:nvSpPr>
        <p:spPr>
          <a:xfrm>
            <a:off x="1179072" y="2064403"/>
            <a:ext cx="9996683" cy="3499161"/>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1" u="none" strike="noStrike" kern="1200" cap="none" spc="0" normalizeH="0" baseline="0" noProof="0" dirty="0">
              <a:ln>
                <a:noFill/>
              </a:ln>
              <a:solidFill>
                <a:srgbClr val="0E2841"/>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jdelijke aanduiding voor inhoud 2">
            <a:extLst>
              <a:ext uri="{FF2B5EF4-FFF2-40B4-BE49-F238E27FC236}">
                <a16:creationId xmlns:a16="http://schemas.microsoft.com/office/drawing/2014/main" id="{C1F4335A-27C8-5C1C-7BAD-8EF1BC405EDF}"/>
              </a:ext>
            </a:extLst>
          </p:cNvPr>
          <p:cNvSpPr txBox="1">
            <a:spLocks/>
          </p:cNvSpPr>
          <p:nvPr/>
        </p:nvSpPr>
        <p:spPr>
          <a:xfrm>
            <a:off x="531941" y="528706"/>
            <a:ext cx="11290943" cy="666248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2200" b="0" i="0" u="none" strike="noStrike" kern="1200" cap="none" spc="0" normalizeH="0" baseline="0" noProof="0" dirty="0">
              <a:ln>
                <a:noFill/>
              </a:ln>
              <a:solidFill>
                <a:srgbClr val="0E2841"/>
              </a:solidFill>
              <a:effectLst/>
              <a:uLnTx/>
              <a:uFillTx/>
              <a:latin typeface="Aptos" panose="02110004020202020204"/>
              <a:ea typeface="+mn-ea"/>
              <a:cs typeface="Calibri"/>
            </a:endParaRPr>
          </a:p>
        </p:txBody>
      </p:sp>
      <p:sp>
        <p:nvSpPr>
          <p:cNvPr id="4" name="Tekstvak 3">
            <a:extLst>
              <a:ext uri="{FF2B5EF4-FFF2-40B4-BE49-F238E27FC236}">
                <a16:creationId xmlns:a16="http://schemas.microsoft.com/office/drawing/2014/main" id="{F4932382-7149-FAB6-1118-C0202288ACB3}"/>
              </a:ext>
            </a:extLst>
          </p:cNvPr>
          <p:cNvSpPr txBox="1"/>
          <p:nvPr/>
        </p:nvSpPr>
        <p:spPr>
          <a:xfrm>
            <a:off x="809956" y="1270082"/>
            <a:ext cx="11012928" cy="5109091"/>
          </a:xfrm>
          <a:prstGeom prst="rect">
            <a:avLst/>
          </a:prstGeom>
          <a:noFill/>
        </p:spPr>
        <p:txBody>
          <a:bodyPr wrap="square">
            <a:spAutoFit/>
          </a:bodyPr>
          <a:lstStyle/>
          <a:p>
            <a:r>
              <a:rPr lang="nl-NL" dirty="0"/>
              <a:t>Meneer Gerards (83 jaar) verhuisde begin april naar woonzorgcentrum Het Zonnehuis, kort na het overlijden van zijn vrouw. Hij was een redelijk mobiele man die nog goed met een rollator buiten kon lopen. Door toenemende cognitieve problemen bij de diagnose Alzheimer en doordat hij verder geen inwonende mantelzorgers had, was het zelfstandig wonen niet meer verantwoord. Hij was vriendelijk tegen personeel en medebewoners, maar miste zijn vrouw en zijn huis erg.</a:t>
            </a:r>
          </a:p>
          <a:p>
            <a:r>
              <a:rPr lang="nl-NL" dirty="0"/>
              <a:t> </a:t>
            </a:r>
          </a:p>
          <a:p>
            <a:r>
              <a:rPr lang="nl-NL" dirty="0"/>
              <a:t>Medio mei klaagde meneer Gerards over pijn op de borst. Hij werd voor onderzoek naar het ziekenhuis gebracht, waar bleek dat hij een klein hartinfarct had gehad. Hij bleef twee nachten ter observatie in het ziekenhuis en keerde daarna weer terug in het woonzorgcentrum. Eind mei viel het de zorgmedewerkers op dat meneer Gerards sneller vermoeid was en hij zijn kamer minder vaak uitkwam. </a:t>
            </a:r>
          </a:p>
          <a:p>
            <a:r>
              <a:rPr lang="nl-NL" dirty="0"/>
              <a:t> </a:t>
            </a:r>
          </a:p>
          <a:p>
            <a:r>
              <a:rPr lang="nl-NL" dirty="0"/>
              <a:t>Vanaf medio juni viel het de zorgmedewerkers op dat meneer Gerards vaak kortademig was, en dat ook zijn eetlust afnam. Naar de dagbesteding wilde hij niet meer gaan; daar had hij “geen puf meer voor”. Het lopen ging ook steeds moeizamer en in juli was hij enkele malen gevallen. In augustus leek hem alles te veel, hij was erg moe en lusteloos en kwam zijn kamer niet meer af. Zijn eten raakte hij bijna niet meer aan en hij vermagerde sterk. Begin september is meneer in zijn slaap overleden.</a:t>
            </a:r>
          </a:p>
          <a:p>
            <a:endParaRPr lang="nl-NL" sz="2000" dirty="0">
              <a:solidFill>
                <a:schemeClr val="tx2"/>
              </a:solidFill>
            </a:endParaRPr>
          </a:p>
          <a:p>
            <a:pPr algn="l"/>
            <a:endParaRPr lang="nl-NL" b="0" i="0" dirty="0">
              <a:solidFill>
                <a:srgbClr val="000000"/>
              </a:solidFill>
              <a:effectLst/>
              <a:latin typeface="sanfrancisco"/>
            </a:endParaRPr>
          </a:p>
        </p:txBody>
      </p:sp>
    </p:spTree>
    <p:extLst>
      <p:ext uri="{BB962C8B-B14F-4D97-AF65-F5344CB8AC3E}">
        <p14:creationId xmlns:p14="http://schemas.microsoft.com/office/powerpoint/2010/main" val="3583918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813815-9F16-788A-6B1A-97F9789E70A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774B79-8F25-452D-F5B8-4A6D2BF5B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A6452E3-3572-E2C8-F174-085C8FC4C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5776B0D-C956-2BCF-CC7A-10BCBBC4A5C2}"/>
              </a:ext>
            </a:extLst>
          </p:cNvPr>
          <p:cNvSpPr>
            <a:spLocks noGrp="1"/>
          </p:cNvSpPr>
          <p:nvPr>
            <p:ph type="title"/>
          </p:nvPr>
        </p:nvSpPr>
        <p:spPr>
          <a:xfrm>
            <a:off x="1041399" y="164104"/>
            <a:ext cx="6769101" cy="1325563"/>
          </a:xfrm>
        </p:spPr>
        <p:txBody>
          <a:bodyPr vert="horz" lIns="91440" tIns="45720" rIns="91440" bIns="45720" rtlCol="0" anchor="b">
            <a:normAutofit/>
          </a:bodyPr>
          <a:lstStyle/>
          <a:p>
            <a:r>
              <a:rPr lang="en-US" sz="3600" b="1" kern="1200" dirty="0" err="1">
                <a:solidFill>
                  <a:schemeClr val="tx2"/>
                </a:solidFill>
                <a:latin typeface="+mj-lt"/>
                <a:ea typeface="+mj-ea"/>
                <a:cs typeface="+mj-cs"/>
              </a:rPr>
              <a:t>Opdracht</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voor</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komende</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weken</a:t>
            </a:r>
            <a:endParaRPr lang="en-US" sz="3600" b="1" kern="1200" dirty="0">
              <a:solidFill>
                <a:schemeClr val="tx2"/>
              </a:solidFill>
              <a:latin typeface="+mj-lt"/>
              <a:ea typeface="+mj-ea"/>
              <a:cs typeface="+mj-cs"/>
            </a:endParaRPr>
          </a:p>
        </p:txBody>
      </p:sp>
      <p:grpSp>
        <p:nvGrpSpPr>
          <p:cNvPr id="14" name="Group 13">
            <a:extLst>
              <a:ext uri="{FF2B5EF4-FFF2-40B4-BE49-F238E27FC236}">
                <a16:creationId xmlns:a16="http://schemas.microsoft.com/office/drawing/2014/main" id="{3F515E34-7D3D-973E-DCD9-2C2A07EFAF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5" name="Freeform: Shape 14">
              <a:extLst>
                <a:ext uri="{FF2B5EF4-FFF2-40B4-BE49-F238E27FC236}">
                  <a16:creationId xmlns:a16="http://schemas.microsoft.com/office/drawing/2014/main" id="{1A9655E5-9D52-D250-1632-2035BF26C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A3CE31A9-A4F4-A756-3BBB-4D76081936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C48C01B1-8D1C-DEA5-EFEA-C5C13FAF2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37595B5B-D9C3-638E-12CF-9990E961C7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 name="Group 19">
            <a:extLst>
              <a:ext uri="{FF2B5EF4-FFF2-40B4-BE49-F238E27FC236}">
                <a16:creationId xmlns:a16="http://schemas.microsoft.com/office/drawing/2014/main" id="{2B67F153-8521-E6D7-CBE2-B916695BCB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1" name="Freeform: Shape 20">
              <a:extLst>
                <a:ext uri="{FF2B5EF4-FFF2-40B4-BE49-F238E27FC236}">
                  <a16:creationId xmlns:a16="http://schemas.microsoft.com/office/drawing/2014/main" id="{F9AC34D9-7021-212F-5D34-163056DC6F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C70BD94A-0111-2C74-1F81-6B87E04EE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303D8EA5-F815-532D-9EDE-F3DAEA3E5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D2A7297C-D01A-6F94-94A2-DE68CBCD8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Tijdelijke aanduiding voor inhoud 2">
            <a:extLst>
              <a:ext uri="{FF2B5EF4-FFF2-40B4-BE49-F238E27FC236}">
                <a16:creationId xmlns:a16="http://schemas.microsoft.com/office/drawing/2014/main" id="{E082DB7C-82DF-8DA4-7DF4-3318779F7D5C}"/>
              </a:ext>
            </a:extLst>
          </p:cNvPr>
          <p:cNvSpPr txBox="1">
            <a:spLocks/>
          </p:cNvSpPr>
          <p:nvPr/>
        </p:nvSpPr>
        <p:spPr>
          <a:xfrm>
            <a:off x="990600" y="19780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solidFill>
                  <a:schemeClr val="tx2"/>
                </a:solidFill>
              </a:rPr>
              <a:t>Gebruik het beoordelingsinstrument en de surprise question om bij een aantal bewoners de verhoogde kwetsbaarheid te signaleren</a:t>
            </a:r>
          </a:p>
          <a:p>
            <a:r>
              <a:rPr lang="nl-NL" sz="2400" dirty="0">
                <a:solidFill>
                  <a:schemeClr val="tx2"/>
                </a:solidFill>
              </a:rPr>
              <a:t>Leg dit voor aan de </a:t>
            </a:r>
            <a:r>
              <a:rPr lang="nl-NL" sz="2400" dirty="0" err="1">
                <a:solidFill>
                  <a:schemeClr val="tx2"/>
                </a:solidFill>
              </a:rPr>
              <a:t>EVV’er</a:t>
            </a:r>
            <a:r>
              <a:rPr lang="nl-NL" sz="2400" dirty="0">
                <a:solidFill>
                  <a:schemeClr val="tx2"/>
                </a:solidFill>
              </a:rPr>
              <a:t> of verpleegkundige, die dit vervolgens aan de arts voorlegt</a:t>
            </a:r>
          </a:p>
          <a:p>
            <a:r>
              <a:rPr lang="nl-NL" sz="2400" dirty="0">
                <a:solidFill>
                  <a:schemeClr val="tx2"/>
                </a:solidFill>
              </a:rPr>
              <a:t>Gebruik de signaleringsgrafiek om bij 1 of 2 bewoners die verhoogd kwetsbaar zijn de algemene gezondheidstoestand weer te geven</a:t>
            </a:r>
          </a:p>
          <a:p>
            <a:r>
              <a:rPr lang="nl-NL" sz="2400" dirty="0">
                <a:solidFill>
                  <a:schemeClr val="tx2"/>
                </a:solidFill>
              </a:rPr>
              <a:t>Bespreek dit met collega’s</a:t>
            </a:r>
          </a:p>
          <a:p>
            <a:r>
              <a:rPr lang="nl-NL" sz="2400" dirty="0">
                <a:solidFill>
                  <a:schemeClr val="tx2"/>
                </a:solidFill>
              </a:rPr>
              <a:t>Geef bijzonderheden en aandachtspunten door aan de arts </a:t>
            </a:r>
          </a:p>
          <a:p>
            <a:endParaRPr lang="nl-NL" dirty="0"/>
          </a:p>
          <a:p>
            <a:endParaRPr lang="nl-NL" dirty="0"/>
          </a:p>
          <a:p>
            <a:endParaRPr lang="nl-NL" dirty="0"/>
          </a:p>
        </p:txBody>
      </p:sp>
    </p:spTree>
    <p:extLst>
      <p:ext uri="{BB962C8B-B14F-4D97-AF65-F5344CB8AC3E}">
        <p14:creationId xmlns:p14="http://schemas.microsoft.com/office/powerpoint/2010/main" val="2265074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BBAC69BC-0C68-407E-AF92-5B3FBE92F68A}"/>
              </a:ext>
            </a:extLst>
          </p:cNvPr>
          <p:cNvSpPr>
            <a:spLocks noGrp="1"/>
          </p:cNvSpPr>
          <p:nvPr>
            <p:ph type="title"/>
          </p:nvPr>
        </p:nvSpPr>
        <p:spPr>
          <a:xfrm>
            <a:off x="2066451" y="2126171"/>
            <a:ext cx="8058792" cy="2387918"/>
          </a:xfrm>
        </p:spPr>
        <p:txBody>
          <a:bodyPr vert="horz" lIns="91440" tIns="45720" rIns="91440" bIns="45720" rtlCol="0" anchor="b">
            <a:normAutofit/>
          </a:bodyPr>
          <a:lstStyle/>
          <a:p>
            <a:pPr algn="ctr"/>
            <a:r>
              <a:rPr lang="en-US" sz="4000" b="1" kern="1200" dirty="0">
                <a:solidFill>
                  <a:schemeClr val="tx2"/>
                </a:solidFill>
                <a:latin typeface="+mj-lt"/>
                <a:ea typeface="+mj-ea"/>
                <a:cs typeface="+mj-cs"/>
              </a:rPr>
              <a:t>Dank </a:t>
            </a:r>
            <a:r>
              <a:rPr lang="en-US" sz="4000" b="1" kern="1200" dirty="0" err="1">
                <a:solidFill>
                  <a:schemeClr val="tx2"/>
                </a:solidFill>
                <a:latin typeface="+mj-lt"/>
                <a:ea typeface="+mj-ea"/>
                <a:cs typeface="+mj-cs"/>
              </a:rPr>
              <a:t>voor</a:t>
            </a:r>
            <a:r>
              <a:rPr lang="en-US" sz="4000" b="1" kern="1200" dirty="0">
                <a:solidFill>
                  <a:schemeClr val="tx2"/>
                </a:solidFill>
                <a:latin typeface="+mj-lt"/>
                <a:ea typeface="+mj-ea"/>
                <a:cs typeface="+mj-cs"/>
              </a:rPr>
              <a:t> je </a:t>
            </a:r>
            <a:r>
              <a:rPr lang="en-US" sz="4000" b="1" kern="1200" dirty="0" err="1">
                <a:solidFill>
                  <a:schemeClr val="tx2"/>
                </a:solidFill>
                <a:latin typeface="+mj-lt"/>
                <a:ea typeface="+mj-ea"/>
                <a:cs typeface="+mj-cs"/>
              </a:rPr>
              <a:t>aandacht</a:t>
            </a:r>
            <a:r>
              <a:rPr lang="en-US" sz="4000" b="1" kern="1200" dirty="0">
                <a:solidFill>
                  <a:schemeClr val="tx2"/>
                </a:solidFill>
                <a:latin typeface="+mj-lt"/>
                <a:ea typeface="+mj-ea"/>
                <a:cs typeface="+mj-cs"/>
              </a:rPr>
              <a:t>!</a:t>
            </a:r>
            <a:br>
              <a:rPr lang="en-US" sz="4000" b="1" kern="1200" dirty="0">
                <a:solidFill>
                  <a:schemeClr val="tx2"/>
                </a:solidFill>
                <a:latin typeface="+mj-lt"/>
                <a:ea typeface="+mj-ea"/>
                <a:cs typeface="+mj-cs"/>
              </a:rPr>
            </a:br>
            <a:r>
              <a:rPr lang="en-US" sz="4000" b="1" kern="1200" dirty="0">
                <a:solidFill>
                  <a:schemeClr val="tx2"/>
                </a:solidFill>
                <a:latin typeface="+mj-lt"/>
                <a:ea typeface="+mj-ea"/>
                <a:cs typeface="+mj-cs"/>
              </a:rPr>
              <a:t>				</a:t>
            </a:r>
            <a:br>
              <a:rPr lang="en-US" sz="4000" b="1" kern="1200" dirty="0">
                <a:solidFill>
                  <a:schemeClr val="tx2"/>
                </a:solidFill>
                <a:latin typeface="+mj-lt"/>
                <a:ea typeface="+mj-ea"/>
                <a:cs typeface="+mj-cs"/>
              </a:rPr>
            </a:br>
            <a:r>
              <a:rPr lang="en-US" sz="4000" b="1" kern="1200" dirty="0" err="1">
                <a:solidFill>
                  <a:schemeClr val="tx2"/>
                </a:solidFill>
                <a:latin typeface="+mj-lt"/>
                <a:ea typeface="+mj-ea"/>
                <a:cs typeface="+mj-cs"/>
              </a:rPr>
              <a:t>Vragen</a:t>
            </a:r>
            <a:r>
              <a:rPr lang="en-US" sz="4000" b="1" kern="1200" dirty="0">
                <a:solidFill>
                  <a:schemeClr val="tx2"/>
                </a:solidFill>
                <a:latin typeface="+mj-lt"/>
                <a:ea typeface="+mj-ea"/>
                <a:cs typeface="+mj-cs"/>
              </a:rPr>
              <a:t>?</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Afbeelding 4" descr="Afbeelding met wit, Lettertype, ontwerp&#10;&#10;Door AI gegenereerde inhoud is mogelijk onjuist.">
            <a:extLst>
              <a:ext uri="{FF2B5EF4-FFF2-40B4-BE49-F238E27FC236}">
                <a16:creationId xmlns:a16="http://schemas.microsoft.com/office/drawing/2014/main" id="{AE22B034-9D5E-61CF-9FEB-7B4F7688D98A}"/>
              </a:ext>
            </a:extLst>
          </p:cNvPr>
          <p:cNvPicPr>
            <a:picLocks noChangeAspect="1"/>
          </p:cNvPicPr>
          <p:nvPr/>
        </p:nvPicPr>
        <p:blipFill>
          <a:blip r:embed="rId3">
            <a:extLst>
              <a:ext uri="{28A0092B-C50C-407E-A947-70E740481C1C}">
                <a14:useLocalDpi xmlns:a14="http://schemas.microsoft.com/office/drawing/2010/main" val="0"/>
              </a:ext>
            </a:extLst>
          </a:blip>
          <a:srcRect l="28814" t="51447" r="34886" b="34756"/>
          <a:stretch/>
        </p:blipFill>
        <p:spPr>
          <a:xfrm>
            <a:off x="10694945" y="6222418"/>
            <a:ext cx="1420735" cy="539985"/>
          </a:xfrm>
          <a:prstGeom prst="rect">
            <a:avLst/>
          </a:prstGeom>
        </p:spPr>
      </p:pic>
    </p:spTree>
    <p:extLst>
      <p:ext uri="{BB962C8B-B14F-4D97-AF65-F5344CB8AC3E}">
        <p14:creationId xmlns:p14="http://schemas.microsoft.com/office/powerpoint/2010/main" val="2700455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FFFA2E-4B7F-017B-96BC-BE109EEFE26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F2B858-9AAE-3D63-B1C5-0E0E7FC20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4539B4A-240A-6785-2A5F-14950632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04C5F0CA-335F-0824-D4B2-9A69DA70B6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3DCAEE54-6CF0-5F17-7833-93F0661D2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3584F897-EF85-2F7B-EA11-DC8E19DC8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94031E5D-8B53-F60F-7F82-5F4A95DBE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9326E2E1-3C44-C6BA-9045-4F28862D0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F4E9BB40-445F-A067-7118-9F213331CF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884BFAD5-5633-B793-38E2-368153C86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666BDED-35F6-3269-3CC8-E3C2E004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A4CBFEF1-6318-8201-3C5D-C1764C4A54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E771CAA0-2D0B-C002-D824-D15260387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D1E70A2D-30FA-2E5A-E45D-27E93A3352F6}"/>
              </a:ext>
            </a:extLst>
          </p:cNvPr>
          <p:cNvSpPr txBox="1">
            <a:spLocks/>
          </p:cNvSpPr>
          <p:nvPr/>
        </p:nvSpPr>
        <p:spPr>
          <a:xfrm>
            <a:off x="678185" y="0"/>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Vier scholingen PACE-NL Programma</a:t>
            </a:r>
          </a:p>
        </p:txBody>
      </p:sp>
      <p:pic>
        <p:nvPicPr>
          <p:cNvPr id="31" name="Afbeelding 30" descr="Afbeelding met tekst, schermopname, menu, Lettertype&#10;&#10;Door AI gegenereerde inhoud is mogelijk onjuist.">
            <a:extLst>
              <a:ext uri="{FF2B5EF4-FFF2-40B4-BE49-F238E27FC236}">
                <a16:creationId xmlns:a16="http://schemas.microsoft.com/office/drawing/2014/main" id="{CA8C10DC-52D0-55BF-81BB-57D535277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 y="901051"/>
            <a:ext cx="12192000" cy="5866726"/>
          </a:xfrm>
          <a:prstGeom prst="rect">
            <a:avLst/>
          </a:prstGeom>
        </p:spPr>
      </p:pic>
    </p:spTree>
    <p:extLst>
      <p:ext uri="{BB962C8B-B14F-4D97-AF65-F5344CB8AC3E}">
        <p14:creationId xmlns:p14="http://schemas.microsoft.com/office/powerpoint/2010/main" val="1048144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C536AC-947A-E240-7B0B-2FD0DBC6F32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E64F8E-EFB9-C08B-3E18-5EFF66A98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8999AE5-8FD9-0E5D-E236-5C0D4292E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C56BD1F-2584-8AA3-1B46-2195CF85F7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ED33B5B7-471D-292A-DFB8-6FA4D35B6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532F82AE-4613-41E2-38CB-9767CAF0B4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6C359E62-1760-FBBC-9457-7F72CDEE5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FF383746-BD4E-4528-1BBD-37469339C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F108B151-689A-90CF-1E69-195933EED9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4063F182-355D-695E-6F33-EAE67F689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D1113170-F3CC-2AB7-E8C1-7B9C12B08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B7456E12-EE47-BD11-B817-4B367CA07F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B35DCE6A-FF5A-C9DF-7538-2198E62A2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BB598F75-06D8-095F-8513-6174E0F2CB12}"/>
              </a:ext>
            </a:extLst>
          </p:cNvPr>
          <p:cNvSpPr txBox="1">
            <a:spLocks/>
          </p:cNvSpPr>
          <p:nvPr/>
        </p:nvSpPr>
        <p:spPr>
          <a:xfrm>
            <a:off x="678185" y="0"/>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Programma scholingsbijeenkomst 2</a:t>
            </a:r>
          </a:p>
        </p:txBody>
      </p:sp>
      <p:cxnSp>
        <p:nvCxnSpPr>
          <p:cNvPr id="25" name="Rechte verbindingslijn 24">
            <a:extLst>
              <a:ext uri="{FF2B5EF4-FFF2-40B4-BE49-F238E27FC236}">
                <a16:creationId xmlns:a16="http://schemas.microsoft.com/office/drawing/2014/main" id="{A5FF86D0-DAEC-30FB-8230-C75DBBE7D09A}"/>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670C664D-E194-1EEE-D02A-57A65506528D}"/>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8D1BE030-866F-DA95-E193-8C6C16FC0994}"/>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CA3801E5-3167-5E13-F146-3288ADB29732}"/>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FC4E79A7-FE37-2B0E-00F8-FF9B71CEEF7C}"/>
              </a:ext>
            </a:extLst>
          </p:cNvPr>
          <p:cNvSpPr txBox="1"/>
          <p:nvPr/>
        </p:nvSpPr>
        <p:spPr>
          <a:xfrm>
            <a:off x="4240166" y="538647"/>
            <a:ext cx="6870699" cy="6681758"/>
          </a:xfrm>
          <a:prstGeom prst="rect">
            <a:avLst/>
          </a:prstGeom>
          <a:noFill/>
          <a:ln>
            <a:noFill/>
          </a:ln>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R="0" lvl="0" algn="l" defTabSz="914400" rtl="0" eaLnBrk="1" fontAlgn="auto" latinLnBrk="0" hangingPunct="1">
              <a:lnSpc>
                <a:spcPct val="100000"/>
              </a:lnSpc>
              <a:spcBef>
                <a:spcPts val="0"/>
              </a:spcBef>
              <a:spcAft>
                <a:spcPts val="0"/>
              </a:spcAft>
              <a:buClrTx/>
              <a:buSzTx/>
              <a:tabLst/>
              <a:defRPr/>
            </a:pPr>
            <a:r>
              <a:rPr lang="en-US" sz="2400" dirty="0" err="1">
                <a:solidFill>
                  <a:srgbClr val="0E2841"/>
                </a:solidFill>
                <a:latin typeface="Aptos" panose="02110004020202020204"/>
              </a:rPr>
              <a:t>Bekend</a:t>
            </a:r>
            <a:endParaRPr lang="en-US" sz="2400" dirty="0">
              <a:solidFill>
                <a:srgbClr val="0E2841"/>
              </a:solidFill>
              <a:latin typeface="Aptos" panose="02110004020202020204"/>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400" dirty="0" err="1">
                <a:solidFill>
                  <a:srgbClr val="0E2841"/>
                </a:solidFill>
                <a:latin typeface="Aptos" panose="02110004020202020204"/>
              </a:rPr>
              <a:t>Benieuwd</a:t>
            </a:r>
            <a:r>
              <a:rPr lang="en-US" sz="2400" dirty="0">
                <a:solidFill>
                  <a:srgbClr val="0E2841"/>
                </a:solidFill>
                <a:latin typeface="Aptos" panose="02110004020202020204"/>
              </a:rPr>
              <a:t> </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400" dirty="0" err="1">
                <a:solidFill>
                  <a:srgbClr val="0E2841"/>
                </a:solidFill>
                <a:latin typeface="Aptos" panose="02110004020202020204"/>
              </a:rPr>
              <a:t>Bewaard</a:t>
            </a: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cxnSp>
        <p:nvCxnSpPr>
          <p:cNvPr id="34" name="Rechte verbindingslijn 33">
            <a:extLst>
              <a:ext uri="{FF2B5EF4-FFF2-40B4-BE49-F238E27FC236}">
                <a16:creationId xmlns:a16="http://schemas.microsoft.com/office/drawing/2014/main" id="{AA6F4608-42BB-AA20-FDE1-9AE3E7DE4503}"/>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 name="Rechte verbindingslijn 39">
            <a:extLst>
              <a:ext uri="{FF2B5EF4-FFF2-40B4-BE49-F238E27FC236}">
                <a16:creationId xmlns:a16="http://schemas.microsoft.com/office/drawing/2014/main" id="{08CF4C52-31B5-DE67-25A3-532C746FFB89}"/>
              </a:ext>
            </a:extLst>
          </p:cNvPr>
          <p:cNvCxnSpPr/>
          <p:nvPr/>
        </p:nvCxnSpPr>
        <p:spPr>
          <a:xfrm>
            <a:off x="3600000" y="2831432"/>
            <a:ext cx="21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 name="Afbeelding 1" descr="Afbeelding met tekst, schermopname, menu, Lettertype&#10;&#10;Door AI gegenereerde inhoud is mogelijk onjuist.">
            <a:extLst>
              <a:ext uri="{FF2B5EF4-FFF2-40B4-BE49-F238E27FC236}">
                <a16:creationId xmlns:a16="http://schemas.microsoft.com/office/drawing/2014/main" id="{FEE70834-5BCE-9696-535E-6802DABF1A18}"/>
              </a:ext>
            </a:extLst>
          </p:cNvPr>
          <p:cNvPicPr>
            <a:picLocks noChangeAspect="1"/>
          </p:cNvPicPr>
          <p:nvPr/>
        </p:nvPicPr>
        <p:blipFill>
          <a:blip r:embed="rId3">
            <a:extLst>
              <a:ext uri="{28A0092B-C50C-407E-A947-70E740481C1C}">
                <a14:useLocalDpi xmlns:a14="http://schemas.microsoft.com/office/drawing/2010/main" val="0"/>
              </a:ext>
            </a:extLst>
          </a:blip>
          <a:srcRect l="25064" r="50759"/>
          <a:stretch>
            <a:fillRect/>
          </a:stretch>
        </p:blipFill>
        <p:spPr>
          <a:xfrm>
            <a:off x="572208" y="901051"/>
            <a:ext cx="2947749" cy="5866726"/>
          </a:xfrm>
          <a:prstGeom prst="rect">
            <a:avLst/>
          </a:prstGeom>
        </p:spPr>
      </p:pic>
    </p:spTree>
    <p:extLst>
      <p:ext uri="{BB962C8B-B14F-4D97-AF65-F5344CB8AC3E}">
        <p14:creationId xmlns:p14="http://schemas.microsoft.com/office/powerpoint/2010/main" val="22997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9664FE-038B-7118-3B8D-1CB13CC6AC9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A1EA9F5-8A45-2506-AC6E-AE1820B1B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15346DA4-0C45-BE1B-CDED-C0E31D9EA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72DC2527-930F-0E61-2ACC-F3C1F4A4C9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5941545C-BEB7-0810-28EB-948585888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AECD6FF3-B4FD-6DF5-0A9C-73559BD19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79ADC058-438B-CAE3-26ED-182CEC28C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BDADEF0F-0317-C133-43D9-F3087F7DD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AFBA3599-FCEA-5114-22CD-D308ACBD97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719A9F6E-7874-86DF-3F36-8E3FAF569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A6EFCC7E-024B-3D3C-556F-6984B3036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A84D387A-3BC8-8760-B0A4-49B476CB1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4C820B21-8065-D878-4BD7-45D2965E0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F0925E9E-886D-CE92-2E15-6F1C5DD86EA2}"/>
              </a:ext>
            </a:extLst>
          </p:cNvPr>
          <p:cNvSpPr txBox="1">
            <a:spLocks/>
          </p:cNvSpPr>
          <p:nvPr/>
        </p:nvSpPr>
        <p:spPr>
          <a:xfrm>
            <a:off x="678185" y="0"/>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Programma scholingsbijeenkomst 2</a:t>
            </a:r>
          </a:p>
        </p:txBody>
      </p:sp>
      <p:cxnSp>
        <p:nvCxnSpPr>
          <p:cNvPr id="25" name="Rechte verbindingslijn 24">
            <a:extLst>
              <a:ext uri="{FF2B5EF4-FFF2-40B4-BE49-F238E27FC236}">
                <a16:creationId xmlns:a16="http://schemas.microsoft.com/office/drawing/2014/main" id="{3FF6E18A-52A6-17B9-FEEC-9D9F0FA4DC1A}"/>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EF4A94A9-80B9-6142-4B18-23C231625D14}"/>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B7EDA1A9-A80C-3157-568D-9C040CBDED86}"/>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6ED0C284-7D8E-812A-1152-AE2D5B2C6942}"/>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8FE4C767-B037-7316-2000-684C10ABD58D}"/>
              </a:ext>
            </a:extLst>
          </p:cNvPr>
          <p:cNvSpPr txBox="1"/>
          <p:nvPr/>
        </p:nvSpPr>
        <p:spPr>
          <a:xfrm>
            <a:off x="4240166" y="561342"/>
            <a:ext cx="7273649" cy="6681758"/>
          </a:xfrm>
          <a:prstGeom prst="rect">
            <a:avLst/>
          </a:prstGeom>
          <a:noFill/>
          <a:ln>
            <a:noFill/>
          </a:ln>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Het Zorgpad Palliatieve Zorg</a:t>
            </a: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Verschillende</a:t>
            </a: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ziektetrajecten</a:t>
            </a: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lvl="0" indent="-228600">
              <a:buFont typeface="Arial" panose="020B0604020202020204" pitchFamily="34" charset="0"/>
              <a:buChar char="•"/>
              <a:defRPr/>
            </a:pPr>
            <a:r>
              <a:rPr lang="en-US" sz="2400" dirty="0" err="1">
                <a:solidFill>
                  <a:schemeClr val="tx2"/>
                </a:solidFill>
              </a:rPr>
              <a:t>Signaleren</a:t>
            </a:r>
            <a:r>
              <a:rPr lang="en-US" sz="2400" dirty="0">
                <a:solidFill>
                  <a:schemeClr val="tx2"/>
                </a:solidFill>
              </a:rPr>
              <a:t> </a:t>
            </a:r>
            <a:r>
              <a:rPr lang="en-US" sz="2400" dirty="0" err="1">
                <a:solidFill>
                  <a:schemeClr val="tx2"/>
                </a:solidFill>
              </a:rPr>
              <a:t>en</a:t>
            </a:r>
            <a:r>
              <a:rPr lang="en-US" sz="2400" dirty="0">
                <a:solidFill>
                  <a:schemeClr val="tx2"/>
                </a:solidFill>
              </a:rPr>
              <a:t> </a:t>
            </a:r>
            <a:r>
              <a:rPr lang="en-US" sz="2400" dirty="0" err="1">
                <a:solidFill>
                  <a:schemeClr val="tx2"/>
                </a:solidFill>
              </a:rPr>
              <a:t>bespreken</a:t>
            </a:r>
            <a:r>
              <a:rPr lang="en-US" sz="2400" dirty="0">
                <a:solidFill>
                  <a:schemeClr val="tx2"/>
                </a:solidFill>
              </a:rPr>
              <a:t> </a:t>
            </a:r>
            <a:r>
              <a:rPr lang="en-US" sz="2400" dirty="0" err="1">
                <a:solidFill>
                  <a:schemeClr val="tx2"/>
                </a:solidFill>
              </a:rPr>
              <a:t>verhoogde</a:t>
            </a:r>
            <a:r>
              <a:rPr lang="en-US" sz="2400" dirty="0">
                <a:solidFill>
                  <a:schemeClr val="tx2"/>
                </a:solidFill>
              </a:rPr>
              <a:t> </a:t>
            </a:r>
            <a:r>
              <a:rPr lang="en-US" sz="2400" dirty="0" err="1">
                <a:solidFill>
                  <a:schemeClr val="tx2"/>
                </a:solidFill>
              </a:rPr>
              <a:t>kwetsbaarheid</a:t>
            </a:r>
            <a:endParaRPr lang="en-US" sz="2400" dirty="0">
              <a:solidFill>
                <a:schemeClr val="tx2"/>
              </a:solidFill>
            </a:endParaRPr>
          </a:p>
          <a:p>
            <a:pPr lvl="1" indent="-228600">
              <a:buFont typeface="Arial" panose="020B0604020202020204" pitchFamily="34" charset="0"/>
              <a:buChar char="•"/>
              <a:defRPr/>
            </a:pPr>
            <a:r>
              <a:rPr kumimoji="0" lang="en-US" sz="2000" i="0" u="none" strike="noStrike" kern="1200" cap="none" spc="0" normalizeH="0" baseline="0" noProof="0" dirty="0" err="1">
                <a:ln>
                  <a:noFill/>
                </a:ln>
                <a:solidFill>
                  <a:schemeClr val="tx2"/>
                </a:solidFill>
                <a:effectLst/>
                <a:uLnTx/>
                <a:uFillTx/>
                <a:latin typeface="Aptos" panose="02110004020202020204"/>
                <a:ea typeface="+mn-ea"/>
                <a:cs typeface="+mn-cs"/>
              </a:rPr>
              <a:t>Klinische</a:t>
            </a:r>
            <a:r>
              <a:rPr kumimoji="0" lang="en-US" sz="2000" i="0" u="none" strike="noStrike" kern="1200" cap="none" spc="0" normalizeH="0" baseline="0" noProof="0" dirty="0">
                <a:ln>
                  <a:noFill/>
                </a:ln>
                <a:solidFill>
                  <a:schemeClr val="tx2"/>
                </a:solidFill>
                <a:effectLst/>
                <a:uLnTx/>
                <a:uFillTx/>
                <a:latin typeface="Aptos" panose="02110004020202020204"/>
                <a:ea typeface="+mn-ea"/>
                <a:cs typeface="+mn-cs"/>
              </a:rPr>
              <a:t> </a:t>
            </a:r>
            <a:r>
              <a:rPr kumimoji="0" lang="en-US" sz="2000" i="0" u="none" strike="noStrike" kern="1200" cap="none" spc="0" normalizeH="0" baseline="0" noProof="0" dirty="0" err="1">
                <a:ln>
                  <a:noFill/>
                </a:ln>
                <a:solidFill>
                  <a:schemeClr val="tx2"/>
                </a:solidFill>
                <a:effectLst/>
                <a:uLnTx/>
                <a:uFillTx/>
                <a:latin typeface="Aptos" panose="02110004020202020204"/>
                <a:ea typeface="+mn-ea"/>
                <a:cs typeface="+mn-cs"/>
              </a:rPr>
              <a:t>blik</a:t>
            </a:r>
            <a:r>
              <a:rPr kumimoji="0" lang="en-US" sz="2000" i="0" u="none" strike="noStrike" kern="1200" cap="none" spc="0" normalizeH="0" baseline="0" noProof="0" dirty="0">
                <a:ln>
                  <a:noFill/>
                </a:ln>
                <a:solidFill>
                  <a:schemeClr val="tx2"/>
                </a:solidFill>
                <a:effectLst/>
                <a:uLnTx/>
                <a:uFillTx/>
                <a:latin typeface="Aptos" panose="02110004020202020204"/>
                <a:ea typeface="+mn-ea"/>
                <a:cs typeface="+mn-cs"/>
              </a:rPr>
              <a:t>, Sur</a:t>
            </a:r>
            <a:r>
              <a:rPr lang="en-US" sz="2000" dirty="0" err="1">
                <a:solidFill>
                  <a:schemeClr val="tx2"/>
                </a:solidFill>
                <a:latin typeface="Aptos" panose="02110004020202020204"/>
              </a:rPr>
              <a:t>prise</a:t>
            </a:r>
            <a:r>
              <a:rPr lang="en-US" sz="2000" dirty="0">
                <a:solidFill>
                  <a:schemeClr val="tx2"/>
                </a:solidFill>
                <a:latin typeface="Aptos" panose="02110004020202020204"/>
              </a:rPr>
              <a:t> Question en </a:t>
            </a:r>
            <a:r>
              <a:rPr lang="en-US" sz="2000" dirty="0" err="1">
                <a:solidFill>
                  <a:schemeClr val="tx2"/>
                </a:solidFill>
                <a:latin typeface="Aptos" panose="02110004020202020204"/>
              </a:rPr>
              <a:t>beoordelingsinstrument</a:t>
            </a:r>
            <a:r>
              <a:rPr lang="en-US" sz="2000" dirty="0">
                <a:solidFill>
                  <a:schemeClr val="tx2"/>
                </a:solidFill>
                <a:latin typeface="Aptos" panose="02110004020202020204"/>
              </a:rPr>
              <a:t>(en)</a:t>
            </a:r>
            <a:endParaRPr kumimoji="0" lang="en-US" sz="200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Proces</a:t>
            </a: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bij</a:t>
            </a: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verhoogde</a:t>
            </a: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kwetsbaarheid</a:t>
            </a: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Gesprekken</a:t>
            </a: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 over </a:t>
            </a: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wensen</a:t>
            </a: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waarden</a:t>
            </a: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 en </a:t>
            </a: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behoeften</a:t>
            </a: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De </a:t>
            </a: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signaleringsgrafiek</a:t>
            </a: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 en </a:t>
            </a: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casusopdracht</a:t>
            </a: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Opdracht</a:t>
            </a: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voor</a:t>
            </a: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komende</a:t>
            </a:r>
            <a:r>
              <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srgbClr val="0E2841"/>
                </a:solidFill>
                <a:effectLst/>
                <a:uLnTx/>
                <a:uFillTx/>
                <a:latin typeface="Aptos" panose="02110004020202020204"/>
                <a:ea typeface="+mn-ea"/>
                <a:cs typeface="+mn-cs"/>
              </a:rPr>
              <a:t>weken</a:t>
            </a: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cxnSp>
        <p:nvCxnSpPr>
          <p:cNvPr id="34" name="Rechte verbindingslijn 33">
            <a:extLst>
              <a:ext uri="{FF2B5EF4-FFF2-40B4-BE49-F238E27FC236}">
                <a16:creationId xmlns:a16="http://schemas.microsoft.com/office/drawing/2014/main" id="{DDD73180-EB43-79A1-A8FE-F86A90077DD1}"/>
              </a:ext>
            </a:extLst>
          </p:cNvPr>
          <p:cNvCxnSpPr/>
          <p:nvPr/>
        </p:nvCxnSpPr>
        <p:spPr>
          <a:xfrm>
            <a:off x="885252" y="27425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Rechte verbindingslijn 5">
            <a:extLst>
              <a:ext uri="{FF2B5EF4-FFF2-40B4-BE49-F238E27FC236}">
                <a16:creationId xmlns:a16="http://schemas.microsoft.com/office/drawing/2014/main" id="{B0AF80DF-822D-A7AC-ADC4-DBB457D5CDEA}"/>
              </a:ext>
            </a:extLst>
          </p:cNvPr>
          <p:cNvCxnSpPr/>
          <p:nvPr/>
        </p:nvCxnSpPr>
        <p:spPr>
          <a:xfrm>
            <a:off x="1208095" y="2831432"/>
            <a:ext cx="21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Afbeelding 3" descr="Afbeelding met tekst, schermopname, menu, Lettertype&#10;&#10;Door AI gegenereerde inhoud is mogelijk onjuist.">
            <a:extLst>
              <a:ext uri="{FF2B5EF4-FFF2-40B4-BE49-F238E27FC236}">
                <a16:creationId xmlns:a16="http://schemas.microsoft.com/office/drawing/2014/main" id="{93F8E49F-E520-4D6B-A79B-5D3C6C4E439F}"/>
              </a:ext>
            </a:extLst>
          </p:cNvPr>
          <p:cNvPicPr>
            <a:picLocks noChangeAspect="1"/>
          </p:cNvPicPr>
          <p:nvPr/>
        </p:nvPicPr>
        <p:blipFill>
          <a:blip r:embed="rId3">
            <a:extLst>
              <a:ext uri="{28A0092B-C50C-407E-A947-70E740481C1C}">
                <a14:useLocalDpi xmlns:a14="http://schemas.microsoft.com/office/drawing/2010/main" val="0"/>
              </a:ext>
            </a:extLst>
          </a:blip>
          <a:srcRect l="25064" r="50759"/>
          <a:stretch>
            <a:fillRect/>
          </a:stretch>
        </p:blipFill>
        <p:spPr>
          <a:xfrm>
            <a:off x="572208" y="901051"/>
            <a:ext cx="2947749" cy="5866726"/>
          </a:xfrm>
          <a:prstGeom prst="rect">
            <a:avLst/>
          </a:prstGeom>
        </p:spPr>
      </p:pic>
    </p:spTree>
    <p:extLst>
      <p:ext uri="{BB962C8B-B14F-4D97-AF65-F5344CB8AC3E}">
        <p14:creationId xmlns:p14="http://schemas.microsoft.com/office/powerpoint/2010/main" val="3870308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FF5D7770-653B-4FA3-B3CB-02874E76DE13}"/>
              </a:ext>
            </a:extLst>
          </p:cNvPr>
          <p:cNvSpPr>
            <a:spLocks noGrp="1"/>
          </p:cNvSpPr>
          <p:nvPr>
            <p:ph type="title"/>
          </p:nvPr>
        </p:nvSpPr>
        <p:spPr>
          <a:xfrm>
            <a:off x="903099" y="-604243"/>
            <a:ext cx="9833548" cy="1325563"/>
          </a:xfrm>
        </p:spPr>
        <p:txBody>
          <a:bodyPr vert="horz" lIns="91440" tIns="45720" rIns="91440" bIns="45720" rtlCol="0" anchor="b">
            <a:normAutofit/>
          </a:bodyPr>
          <a:lstStyle/>
          <a:p>
            <a:r>
              <a:rPr lang="en-US" sz="3600" b="1" kern="1200" dirty="0">
                <a:solidFill>
                  <a:schemeClr val="tx2"/>
                </a:solidFill>
                <a:latin typeface="+mj-lt"/>
                <a:ea typeface="+mj-ea"/>
                <a:cs typeface="+mj-cs"/>
              </a:rPr>
              <a:t>Het Zorgpad Palliatieve Zorg</a:t>
            </a:r>
          </a:p>
        </p:txBody>
      </p:sp>
      <p:grpSp>
        <p:nvGrpSpPr>
          <p:cNvPr id="19" name="Group 1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ekstvak 9">
            <a:extLst>
              <a:ext uri="{FF2B5EF4-FFF2-40B4-BE49-F238E27FC236}">
                <a16:creationId xmlns:a16="http://schemas.microsoft.com/office/drawing/2014/main" id="{A868CA06-473C-4DD0-B3B9-7F7A988AE6CF}"/>
              </a:ext>
            </a:extLst>
          </p:cNvPr>
          <p:cNvSpPr txBox="1"/>
          <p:nvPr/>
        </p:nvSpPr>
        <p:spPr>
          <a:xfrm>
            <a:off x="1179072" y="2064403"/>
            <a:ext cx="9996683" cy="3499161"/>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1" u="none" strike="noStrike" kern="1200" cap="none" spc="0" normalizeH="0" baseline="0" noProof="0" dirty="0">
              <a:ln>
                <a:noFill/>
              </a:ln>
              <a:solidFill>
                <a:srgbClr val="0E2841"/>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9" name="Afbeelding 48" descr="Afbeelding met tekst, schermopname, Lettertype, diagram&#10;&#10;Door AI gegenereerde inhoud is mogelijk onjuist.">
            <a:extLst>
              <a:ext uri="{FF2B5EF4-FFF2-40B4-BE49-F238E27FC236}">
                <a16:creationId xmlns:a16="http://schemas.microsoft.com/office/drawing/2014/main" id="{0FC057AA-2B17-8D52-50AB-B787267EA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7" y="1695618"/>
            <a:ext cx="11996640" cy="3974422"/>
          </a:xfrm>
          <a:prstGeom prst="rect">
            <a:avLst/>
          </a:prstGeom>
        </p:spPr>
      </p:pic>
    </p:spTree>
    <p:extLst>
      <p:ext uri="{BB962C8B-B14F-4D97-AF65-F5344CB8AC3E}">
        <p14:creationId xmlns:p14="http://schemas.microsoft.com/office/powerpoint/2010/main" val="1849283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8" name="Rectangle 2077">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D1C6377B-FD4E-D7E6-A8A2-39D034D39455}"/>
              </a:ext>
            </a:extLst>
          </p:cNvPr>
          <p:cNvSpPr>
            <a:spLocks noGrp="1"/>
          </p:cNvSpPr>
          <p:nvPr>
            <p:ph type="title"/>
          </p:nvPr>
        </p:nvSpPr>
        <p:spPr>
          <a:xfrm>
            <a:off x="1059347" y="973948"/>
            <a:ext cx="10640754" cy="775845"/>
          </a:xfrm>
        </p:spPr>
        <p:txBody>
          <a:bodyPr vert="horz" lIns="91440" tIns="45720" rIns="91440" bIns="45720" rtlCol="0" anchor="b">
            <a:normAutofit/>
          </a:bodyPr>
          <a:lstStyle/>
          <a:p>
            <a:r>
              <a:rPr lang="en-US" sz="4000" b="1" kern="1200" dirty="0">
                <a:solidFill>
                  <a:schemeClr val="tx2"/>
                </a:solidFill>
                <a:latin typeface="+mj-lt"/>
                <a:ea typeface="+mj-ea"/>
                <a:cs typeface="+mj-cs"/>
              </a:rPr>
              <a:t>De vier </a:t>
            </a:r>
            <a:r>
              <a:rPr lang="en-US" sz="4000" b="1" kern="1200" dirty="0" err="1">
                <a:solidFill>
                  <a:schemeClr val="tx2"/>
                </a:solidFill>
                <a:latin typeface="+mj-lt"/>
                <a:ea typeface="+mj-ea"/>
                <a:cs typeface="+mj-cs"/>
              </a:rPr>
              <a:t>fasen</a:t>
            </a:r>
            <a:r>
              <a:rPr lang="en-US" sz="4000" b="1" kern="1200" dirty="0">
                <a:solidFill>
                  <a:schemeClr val="tx2"/>
                </a:solidFill>
                <a:latin typeface="+mj-lt"/>
                <a:ea typeface="+mj-ea"/>
                <a:cs typeface="+mj-cs"/>
              </a:rPr>
              <a:t> van </a:t>
            </a:r>
            <a:r>
              <a:rPr lang="en-US" sz="4000" b="1" kern="1200" dirty="0" err="1">
                <a:solidFill>
                  <a:schemeClr val="tx2"/>
                </a:solidFill>
                <a:latin typeface="+mj-lt"/>
                <a:ea typeface="+mj-ea"/>
                <a:cs typeface="+mj-cs"/>
              </a:rPr>
              <a:t>palliatieve</a:t>
            </a:r>
            <a:r>
              <a:rPr lang="en-US" sz="4000" b="1" kern="1200" dirty="0">
                <a:solidFill>
                  <a:schemeClr val="tx2"/>
                </a:solidFill>
                <a:latin typeface="+mj-lt"/>
                <a:ea typeface="+mj-ea"/>
                <a:cs typeface="+mj-cs"/>
              </a:rPr>
              <a:t> zorg</a:t>
            </a:r>
            <a:endParaRPr lang="en-US" sz="4000" kern="1200" dirty="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2" name="Freeform: Shape 2081">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3" name="Freeform: Shape 2082">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4" name="Freeform: Shape 2083">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086" name="Group 2085">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8" name="Freeform: Shape 2087">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89" name="Freeform: Shape 2088">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90" name="Freeform: Shape 2089">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050" name="Picture 2" descr="https://www.praktijkfysiozeeland.nl/wp-content/uploads/2021/09/Fase-palliatieve-zorg-2-845x321.jpg">
            <a:extLst>
              <a:ext uri="{FF2B5EF4-FFF2-40B4-BE49-F238E27FC236}">
                <a16:creationId xmlns:a16="http://schemas.microsoft.com/office/drawing/2014/main" id="{2CE711F0-95DD-4714-B8AD-202E27977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78"/>
          <a:stretch/>
        </p:blipFill>
        <p:spPr bwMode="auto">
          <a:xfrm>
            <a:off x="491592" y="2011463"/>
            <a:ext cx="11208509" cy="387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247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BA6CD9-6486-EB0A-162B-66FAFFABAC07}"/>
            </a:ext>
          </a:extLst>
        </p:cNvPr>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3A66F4E7-8D42-AC86-1252-45ABF677E3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8" name="Rectangle 2077">
            <a:extLst>
              <a:ext uri="{FF2B5EF4-FFF2-40B4-BE49-F238E27FC236}">
                <a16:creationId xmlns:a16="http://schemas.microsoft.com/office/drawing/2014/main" id="{24BC5A50-A5BB-63A7-9518-1AC3A844F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4EB68832-CA39-1675-CEEC-07E7D45314DC}"/>
              </a:ext>
            </a:extLst>
          </p:cNvPr>
          <p:cNvSpPr>
            <a:spLocks noGrp="1"/>
          </p:cNvSpPr>
          <p:nvPr>
            <p:ph type="title"/>
          </p:nvPr>
        </p:nvSpPr>
        <p:spPr>
          <a:xfrm>
            <a:off x="1059347" y="973948"/>
            <a:ext cx="10640754" cy="775845"/>
          </a:xfrm>
        </p:spPr>
        <p:txBody>
          <a:bodyPr vert="horz" lIns="91440" tIns="45720" rIns="91440" bIns="45720" rtlCol="0" anchor="b">
            <a:normAutofit/>
          </a:bodyPr>
          <a:lstStyle/>
          <a:p>
            <a:r>
              <a:rPr lang="en-US" sz="4000" b="1" kern="1200" dirty="0" err="1">
                <a:solidFill>
                  <a:schemeClr val="tx2"/>
                </a:solidFill>
                <a:latin typeface="+mj-lt"/>
                <a:ea typeface="+mj-ea"/>
                <a:cs typeface="+mj-cs"/>
              </a:rPr>
              <a:t>Verschillende</a:t>
            </a:r>
            <a:r>
              <a:rPr lang="en-US" sz="4000" b="1" kern="1200" dirty="0">
                <a:solidFill>
                  <a:schemeClr val="tx2"/>
                </a:solidFill>
                <a:latin typeface="+mj-lt"/>
                <a:ea typeface="+mj-ea"/>
                <a:cs typeface="+mj-cs"/>
              </a:rPr>
              <a:t> </a:t>
            </a:r>
            <a:r>
              <a:rPr lang="en-US" sz="4000" b="1" kern="1200" dirty="0" err="1">
                <a:solidFill>
                  <a:schemeClr val="tx2"/>
                </a:solidFill>
                <a:latin typeface="+mj-lt"/>
                <a:ea typeface="+mj-ea"/>
                <a:cs typeface="+mj-cs"/>
              </a:rPr>
              <a:t>ziektetrajecten</a:t>
            </a:r>
            <a:endParaRPr lang="en-US" sz="4000" kern="1200" dirty="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CAD461B0-A476-3885-6AA1-FA86E7B8BC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C43D8092-0533-F9B0-F337-C745F97D3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2" name="Freeform: Shape 2081">
              <a:extLst>
                <a:ext uri="{FF2B5EF4-FFF2-40B4-BE49-F238E27FC236}">
                  <a16:creationId xmlns:a16="http://schemas.microsoft.com/office/drawing/2014/main" id="{F834CB6D-3D9A-011F-17CF-1663A007C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3" name="Freeform: Shape 2082">
              <a:extLst>
                <a:ext uri="{FF2B5EF4-FFF2-40B4-BE49-F238E27FC236}">
                  <a16:creationId xmlns:a16="http://schemas.microsoft.com/office/drawing/2014/main" id="{9C2406A7-1D8F-9BD7-6DAC-C188DFE60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4" name="Freeform: Shape 2083">
              <a:extLst>
                <a:ext uri="{FF2B5EF4-FFF2-40B4-BE49-F238E27FC236}">
                  <a16:creationId xmlns:a16="http://schemas.microsoft.com/office/drawing/2014/main" id="{0FC7BB78-8A2C-929C-249D-635343B26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086" name="Group 2085">
            <a:extLst>
              <a:ext uri="{FF2B5EF4-FFF2-40B4-BE49-F238E27FC236}">
                <a16:creationId xmlns:a16="http://schemas.microsoft.com/office/drawing/2014/main" id="{08FC7CA5-8B62-0D19-FC2A-2A4655BE34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52D90A78-A290-CBB5-8259-FED5C6E8F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8" name="Freeform: Shape 2087">
              <a:extLst>
                <a:ext uri="{FF2B5EF4-FFF2-40B4-BE49-F238E27FC236}">
                  <a16:creationId xmlns:a16="http://schemas.microsoft.com/office/drawing/2014/main" id="{C2160B06-D5CB-480E-E334-AC6B90957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89" name="Freeform: Shape 2088">
              <a:extLst>
                <a:ext uri="{FF2B5EF4-FFF2-40B4-BE49-F238E27FC236}">
                  <a16:creationId xmlns:a16="http://schemas.microsoft.com/office/drawing/2014/main" id="{57502C4B-45FE-CD50-9287-919BE740B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90" name="Freeform: Shape 2089">
              <a:extLst>
                <a:ext uri="{FF2B5EF4-FFF2-40B4-BE49-F238E27FC236}">
                  <a16:creationId xmlns:a16="http://schemas.microsoft.com/office/drawing/2014/main" id="{B54710A5-30CF-3077-E811-FCE999021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 name="Picture 2">
            <a:extLst>
              <a:ext uri="{FF2B5EF4-FFF2-40B4-BE49-F238E27FC236}">
                <a16:creationId xmlns:a16="http://schemas.microsoft.com/office/drawing/2014/main" id="{5541D815-7C70-2C3D-0FDD-8809502434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9" t="33127" r="66355"/>
          <a:stretch/>
        </p:blipFill>
        <p:spPr bwMode="auto">
          <a:xfrm>
            <a:off x="1219047" y="2068324"/>
            <a:ext cx="4876800" cy="362016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DFBE4BE5-7300-F9EB-A4D0-988B9F653B54}"/>
              </a:ext>
            </a:extLst>
          </p:cNvPr>
          <p:cNvSpPr txBox="1"/>
          <p:nvPr/>
        </p:nvSpPr>
        <p:spPr>
          <a:xfrm>
            <a:off x="6565747" y="1986105"/>
            <a:ext cx="4876800" cy="2677656"/>
          </a:xfrm>
          <a:prstGeom prst="rect">
            <a:avLst/>
          </a:prstGeom>
          <a:noFill/>
        </p:spPr>
        <p:txBody>
          <a:bodyPr wrap="square" rtlCol="0">
            <a:spAutoFit/>
          </a:bodyPr>
          <a:lstStyle/>
          <a:p>
            <a:r>
              <a:rPr lang="nl-NL" sz="2400" dirty="0">
                <a:solidFill>
                  <a:schemeClr val="accent4"/>
                </a:solidFill>
              </a:rPr>
              <a:t>Quizvraag: Wat zou dit voor ziektebeeld kunnen zijn?</a:t>
            </a:r>
          </a:p>
          <a:p>
            <a:endParaRPr lang="nl-NL" sz="2400" dirty="0"/>
          </a:p>
          <a:p>
            <a:pPr marL="342900" indent="-342900">
              <a:buAutoNum type="alphaUcPeriod"/>
            </a:pPr>
            <a:r>
              <a:rPr lang="nl-NL" sz="2400" dirty="0"/>
              <a:t>Kanker</a:t>
            </a:r>
          </a:p>
          <a:p>
            <a:pPr marL="342900" indent="-342900">
              <a:buAutoNum type="alphaUcPeriod"/>
            </a:pPr>
            <a:r>
              <a:rPr lang="nl-NL" sz="2400" dirty="0"/>
              <a:t>COPD</a:t>
            </a:r>
          </a:p>
          <a:p>
            <a:pPr marL="342900" indent="-342900">
              <a:buAutoNum type="alphaUcPeriod"/>
            </a:pPr>
            <a:r>
              <a:rPr lang="nl-NL" sz="2400" dirty="0"/>
              <a:t>Diabetes</a:t>
            </a:r>
          </a:p>
          <a:p>
            <a:pPr marL="342900" indent="-342900">
              <a:buAutoNum type="alphaUcPeriod"/>
            </a:pPr>
            <a:r>
              <a:rPr lang="nl-NL" sz="2400" dirty="0"/>
              <a:t>Dementie</a:t>
            </a:r>
          </a:p>
        </p:txBody>
      </p:sp>
      <p:pic>
        <p:nvPicPr>
          <p:cNvPr id="5" name="Picture 2">
            <a:extLst>
              <a:ext uri="{FF2B5EF4-FFF2-40B4-BE49-F238E27FC236}">
                <a16:creationId xmlns:a16="http://schemas.microsoft.com/office/drawing/2014/main" id="{260CD1C5-BBB0-99D8-7139-776B64A62B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50" t="80301" r="34747" b="8526"/>
          <a:stretch/>
        </p:blipFill>
        <p:spPr bwMode="auto">
          <a:xfrm>
            <a:off x="1406977" y="4932071"/>
            <a:ext cx="3505200" cy="44003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73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3578C3-DD8C-70E4-08F4-8018A559575A}"/>
            </a:ext>
          </a:extLst>
        </p:cNvPr>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6759CD35-7773-3A8C-A722-92F6EFDA3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8" name="Rectangle 2077">
            <a:extLst>
              <a:ext uri="{FF2B5EF4-FFF2-40B4-BE49-F238E27FC236}">
                <a16:creationId xmlns:a16="http://schemas.microsoft.com/office/drawing/2014/main" id="{B9268EA9-AA91-A3D6-9AD9-3C1857195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13AE0C8B-4868-A1F1-28AE-EDA377C612D5}"/>
              </a:ext>
            </a:extLst>
          </p:cNvPr>
          <p:cNvSpPr>
            <a:spLocks noGrp="1"/>
          </p:cNvSpPr>
          <p:nvPr>
            <p:ph type="title"/>
          </p:nvPr>
        </p:nvSpPr>
        <p:spPr>
          <a:xfrm>
            <a:off x="1059347" y="973948"/>
            <a:ext cx="10640754" cy="775845"/>
          </a:xfrm>
        </p:spPr>
        <p:txBody>
          <a:bodyPr vert="horz" lIns="91440" tIns="45720" rIns="91440" bIns="45720" rtlCol="0" anchor="b">
            <a:normAutofit/>
          </a:bodyPr>
          <a:lstStyle/>
          <a:p>
            <a:r>
              <a:rPr lang="en-US" sz="4000" b="1" kern="1200" dirty="0" err="1">
                <a:solidFill>
                  <a:schemeClr val="tx2"/>
                </a:solidFill>
                <a:latin typeface="+mj-lt"/>
                <a:ea typeface="+mj-ea"/>
                <a:cs typeface="+mj-cs"/>
              </a:rPr>
              <a:t>Verschillende</a:t>
            </a:r>
            <a:r>
              <a:rPr lang="en-US" sz="4000" b="1" kern="1200" dirty="0">
                <a:solidFill>
                  <a:schemeClr val="tx2"/>
                </a:solidFill>
                <a:latin typeface="+mj-lt"/>
                <a:ea typeface="+mj-ea"/>
                <a:cs typeface="+mj-cs"/>
              </a:rPr>
              <a:t> </a:t>
            </a:r>
            <a:r>
              <a:rPr lang="en-US" sz="4000" b="1" kern="1200" dirty="0" err="1">
                <a:solidFill>
                  <a:schemeClr val="tx2"/>
                </a:solidFill>
                <a:latin typeface="+mj-lt"/>
                <a:ea typeface="+mj-ea"/>
                <a:cs typeface="+mj-cs"/>
              </a:rPr>
              <a:t>ziektetrajecten</a:t>
            </a:r>
            <a:endParaRPr lang="en-US" sz="4000" kern="1200" dirty="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9FBFD6E5-AA9C-E042-B973-E4C8016602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B183B16E-7731-8F65-DE8A-707AD079B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2" name="Freeform: Shape 2081">
              <a:extLst>
                <a:ext uri="{FF2B5EF4-FFF2-40B4-BE49-F238E27FC236}">
                  <a16:creationId xmlns:a16="http://schemas.microsoft.com/office/drawing/2014/main" id="{28035629-020C-70EB-A4B7-2F3E46D47C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3" name="Freeform: Shape 2082">
              <a:extLst>
                <a:ext uri="{FF2B5EF4-FFF2-40B4-BE49-F238E27FC236}">
                  <a16:creationId xmlns:a16="http://schemas.microsoft.com/office/drawing/2014/main" id="{603C17FB-92C7-8BA3-4815-0F5ED4E23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4" name="Freeform: Shape 2083">
              <a:extLst>
                <a:ext uri="{FF2B5EF4-FFF2-40B4-BE49-F238E27FC236}">
                  <a16:creationId xmlns:a16="http://schemas.microsoft.com/office/drawing/2014/main" id="{D8E15421-DB52-9DED-FEE7-9E1568D5F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086" name="Group 2085">
            <a:extLst>
              <a:ext uri="{FF2B5EF4-FFF2-40B4-BE49-F238E27FC236}">
                <a16:creationId xmlns:a16="http://schemas.microsoft.com/office/drawing/2014/main" id="{3609F99B-60B8-39D1-99E1-3C4E8188EC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0E26D182-7A01-B3C6-D5AD-2AFF84E62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8" name="Freeform: Shape 2087">
              <a:extLst>
                <a:ext uri="{FF2B5EF4-FFF2-40B4-BE49-F238E27FC236}">
                  <a16:creationId xmlns:a16="http://schemas.microsoft.com/office/drawing/2014/main" id="{7A57A2F0-0D4C-54FE-0121-91B4F9F2B5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89" name="Freeform: Shape 2088">
              <a:extLst>
                <a:ext uri="{FF2B5EF4-FFF2-40B4-BE49-F238E27FC236}">
                  <a16:creationId xmlns:a16="http://schemas.microsoft.com/office/drawing/2014/main" id="{820FC053-09FA-6FE9-630D-409DC212E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90" name="Freeform: Shape 2089">
              <a:extLst>
                <a:ext uri="{FF2B5EF4-FFF2-40B4-BE49-F238E27FC236}">
                  <a16:creationId xmlns:a16="http://schemas.microsoft.com/office/drawing/2014/main" id="{757F9718-896E-27A7-4660-279574639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 name="Picture 2">
            <a:extLst>
              <a:ext uri="{FF2B5EF4-FFF2-40B4-BE49-F238E27FC236}">
                <a16:creationId xmlns:a16="http://schemas.microsoft.com/office/drawing/2014/main" id="{54301117-F88F-E309-4416-95CBF5D59D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18" t="33127" r="34637"/>
          <a:stretch/>
        </p:blipFill>
        <p:spPr bwMode="auto">
          <a:xfrm>
            <a:off x="1206500" y="2339024"/>
            <a:ext cx="4991100" cy="369680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8F483F8F-8DBF-0AAC-8EC0-600D78E687A1}"/>
              </a:ext>
            </a:extLst>
          </p:cNvPr>
          <p:cNvSpPr txBox="1"/>
          <p:nvPr/>
        </p:nvSpPr>
        <p:spPr>
          <a:xfrm>
            <a:off x="6565747" y="1986105"/>
            <a:ext cx="4876800" cy="2677656"/>
          </a:xfrm>
          <a:prstGeom prst="rect">
            <a:avLst/>
          </a:prstGeom>
          <a:noFill/>
        </p:spPr>
        <p:txBody>
          <a:bodyPr wrap="square" rtlCol="0">
            <a:spAutoFit/>
          </a:bodyPr>
          <a:lstStyle/>
          <a:p>
            <a:r>
              <a:rPr lang="nl-NL" sz="2400" dirty="0">
                <a:solidFill>
                  <a:schemeClr val="accent4"/>
                </a:solidFill>
              </a:rPr>
              <a:t>Quizvraag: Wat zou dit voor ziektebeeld kunnen zijn?</a:t>
            </a:r>
          </a:p>
          <a:p>
            <a:endParaRPr lang="nl-NL" sz="2400" dirty="0"/>
          </a:p>
          <a:p>
            <a:pPr marL="342900" indent="-342900">
              <a:buAutoNum type="alphaUcPeriod"/>
            </a:pPr>
            <a:r>
              <a:rPr lang="nl-NL" sz="2400" dirty="0"/>
              <a:t>Dementie</a:t>
            </a:r>
          </a:p>
          <a:p>
            <a:pPr marL="342900" indent="-342900">
              <a:buAutoNum type="alphaUcPeriod"/>
            </a:pPr>
            <a:r>
              <a:rPr lang="nl-NL" sz="2400" dirty="0"/>
              <a:t>COPD</a:t>
            </a:r>
          </a:p>
          <a:p>
            <a:pPr marL="342900" indent="-342900">
              <a:buAutoNum type="alphaUcPeriod"/>
            </a:pPr>
            <a:r>
              <a:rPr lang="nl-NL" sz="2400" dirty="0"/>
              <a:t>Diabetes</a:t>
            </a:r>
          </a:p>
          <a:p>
            <a:pPr marL="342900" indent="-342900">
              <a:buAutoNum type="alphaUcPeriod"/>
            </a:pPr>
            <a:r>
              <a:rPr lang="nl-NL" sz="2400" dirty="0"/>
              <a:t>Hartfalen</a:t>
            </a:r>
          </a:p>
        </p:txBody>
      </p:sp>
    </p:spTree>
    <p:extLst>
      <p:ext uri="{BB962C8B-B14F-4D97-AF65-F5344CB8AC3E}">
        <p14:creationId xmlns:p14="http://schemas.microsoft.com/office/powerpoint/2010/main" val="3072034230"/>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a592ecc-60aa-416c-960c-1ab098b08e8a">
      <UserInfo>
        <DisplayName>Sandra Schilder</DisplayName>
        <AccountId>12</AccountId>
        <AccountType/>
      </UserInfo>
      <UserInfo>
        <DisplayName>Carin Bulsing</DisplayName>
        <AccountId>14</AccountId>
        <AccountType/>
      </UserInfo>
      <UserInfo>
        <DisplayName>Anneke Wandel</DisplayName>
        <AccountId>84</AccountId>
        <AccountType/>
      </UserInfo>
      <UserInfo>
        <DisplayName>Judith Bos</DisplayName>
        <AccountId>89</AccountId>
        <AccountType/>
      </UserInfo>
      <UserInfo>
        <DisplayName>Simone van Boven</DisplayName>
        <AccountId>82</AccountId>
        <AccountType/>
      </UserInfo>
    </SharedWithUsers>
    <TaxCatchAll xmlns="fa592ecc-60aa-416c-960c-1ab098b08e8a" xsi:nil="true"/>
    <lcf76f155ced4ddcb4097134ff3c332f xmlns="6e7b207a-424c-4c5e-bc92-344fdf98c01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E5BB4158F3674D8427F1832F75FFA4" ma:contentTypeVersion="12" ma:contentTypeDescription="Een nieuw document maken." ma:contentTypeScope="" ma:versionID="ae0e39afa6f951f3b1a52ed07da0d8ab">
  <xsd:schema xmlns:xsd="http://www.w3.org/2001/XMLSchema" xmlns:xs="http://www.w3.org/2001/XMLSchema" xmlns:p="http://schemas.microsoft.com/office/2006/metadata/properties" xmlns:ns2="6e7b207a-424c-4c5e-bc92-344fdf98c017" xmlns:ns3="fa592ecc-60aa-416c-960c-1ab098b08e8a" targetNamespace="http://schemas.microsoft.com/office/2006/metadata/properties" ma:root="true" ma:fieldsID="0e75c809d6716286b80edd6daf6e74d1" ns2:_="" ns3:_="">
    <xsd:import namespace="6e7b207a-424c-4c5e-bc92-344fdf98c017"/>
    <xsd:import namespace="fa592ecc-60aa-416c-960c-1ab098b08e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7b207a-424c-4c5e-bc92-344fdf98c0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925e5e5b-eb9a-48b3-8ebe-939122f3191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592ecc-60aa-416c-960c-1ab098b08e8a"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2ad9bc41-f7bf-491e-abc0-8c9923bd9641}" ma:internalName="TaxCatchAll" ma:showField="CatchAllData" ma:web="fa592ecc-60aa-416c-960c-1ab098b08e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9BCD75-67E1-4D30-A47E-1B6896E58AD5}">
  <ds:schemaRef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fa592ecc-60aa-416c-960c-1ab098b08e8a"/>
    <ds:schemaRef ds:uri="http://purl.org/dc/terms/"/>
    <ds:schemaRef ds:uri="http://purl.org/dc/elements/1.1/"/>
    <ds:schemaRef ds:uri="6e7b207a-424c-4c5e-bc92-344fdf98c017"/>
    <ds:schemaRef ds:uri="http://www.w3.org/XML/1998/namespace"/>
    <ds:schemaRef ds:uri="http://purl.org/dc/dcmitype/"/>
  </ds:schemaRefs>
</ds:datastoreItem>
</file>

<file path=customXml/itemProps2.xml><?xml version="1.0" encoding="utf-8"?>
<ds:datastoreItem xmlns:ds="http://schemas.openxmlformats.org/officeDocument/2006/customXml" ds:itemID="{97651D56-7C52-4091-942B-EA0C1BB74B86}">
  <ds:schemaRefs>
    <ds:schemaRef ds:uri="http://schemas.microsoft.com/sharepoint/v3/contenttype/forms"/>
  </ds:schemaRefs>
</ds:datastoreItem>
</file>

<file path=customXml/itemProps3.xml><?xml version="1.0" encoding="utf-8"?>
<ds:datastoreItem xmlns:ds="http://schemas.openxmlformats.org/officeDocument/2006/customXml" ds:itemID="{35E3C459-5B36-40C8-AF74-B817D7A8A243}">
  <ds:schemaRefs>
    <ds:schemaRef ds:uri="6e7b207a-424c-4c5e-bc92-344fdf98c017"/>
    <ds:schemaRef ds:uri="fa592ecc-60aa-416c-960c-1ab098b08e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8260</TotalTime>
  <Words>3352</Words>
  <Application>Microsoft Office PowerPoint</Application>
  <PresentationFormat>Breedbeeld</PresentationFormat>
  <Paragraphs>303</Paragraphs>
  <Slides>27</Slides>
  <Notes>27</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27</vt:i4>
      </vt:variant>
    </vt:vector>
  </HeadingPairs>
  <TitlesOfParts>
    <vt:vector size="34" baseType="lpstr">
      <vt:lpstr>Aptos</vt:lpstr>
      <vt:lpstr>Aptos Display</vt:lpstr>
      <vt:lpstr>Arial</vt:lpstr>
      <vt:lpstr>Calibri</vt:lpstr>
      <vt:lpstr>Calibri Light</vt:lpstr>
      <vt:lpstr>sanfrancisco</vt:lpstr>
      <vt:lpstr>1_Kantoorthema</vt:lpstr>
      <vt:lpstr>PowerPoint-presentatie</vt:lpstr>
      <vt:lpstr>PowerPoint-presentatie</vt:lpstr>
      <vt:lpstr>PowerPoint-presentatie</vt:lpstr>
      <vt:lpstr>PowerPoint-presentatie</vt:lpstr>
      <vt:lpstr>PowerPoint-presentatie</vt:lpstr>
      <vt:lpstr>Het Zorgpad Palliatieve Zorg</vt:lpstr>
      <vt:lpstr>De vier fasen van palliatieve zorg</vt:lpstr>
      <vt:lpstr>Verschillende ziektetrajecten</vt:lpstr>
      <vt:lpstr>Verschillende ziektetrajecten</vt:lpstr>
      <vt:lpstr>Verschillende ziektetrajecten</vt:lpstr>
      <vt:lpstr>Verschillende ziektetrajecten</vt:lpstr>
      <vt:lpstr>Signaleren en bespreken verhoogde kwetsbaarheid   </vt:lpstr>
      <vt:lpstr>Hoe herkennen we toenemende kwetsbaarheid?</vt:lpstr>
      <vt:lpstr>De vier fasen van palliatieve zorg</vt:lpstr>
      <vt:lpstr>Signaleren verhoogde kwetsbaarheid</vt:lpstr>
      <vt:lpstr>Als je denkt dat er sprake is van verhoogde kwetsbaarheid…   </vt:lpstr>
      <vt:lpstr>PowerPoint-presentatie</vt:lpstr>
      <vt:lpstr>Voer gesprekken over wensen, behoeften en toekomst   </vt:lpstr>
      <vt:lpstr>Methodisch werken   </vt:lpstr>
      <vt:lpstr>Voorbeeld zorgplan</vt:lpstr>
      <vt:lpstr>Het Zorgpad Palliatieve Zorg</vt:lpstr>
      <vt:lpstr>Bespreken bewoners met verhoogde kwetsbaarheid</vt:lpstr>
      <vt:lpstr>Hulpmiddel: Signaleringsgrafiek</vt:lpstr>
      <vt:lpstr>Signaleringsgrafiek - voorbeeld</vt:lpstr>
      <vt:lpstr>Casusopdracht: ‘Meneer Gerards’</vt:lpstr>
      <vt:lpstr>Opdracht voor komende weken</vt:lpstr>
      <vt:lpstr>Dank voor je aandacht!      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Markeren en Signaleren</dc:title>
  <dc:creator>Anneke Francke</dc:creator>
  <cp:lastModifiedBy>Yvonne de Man</cp:lastModifiedBy>
  <cp:revision>165</cp:revision>
  <dcterms:created xsi:type="dcterms:W3CDTF">2022-05-17T07:09:14Z</dcterms:created>
  <dcterms:modified xsi:type="dcterms:W3CDTF">2026-05-28T07:55:53Z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0x010100D0E5BB4158F3674D8427F1832F75FFA4</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