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4"/>
  </p:sldMasterIdLst>
  <p:notesMasterIdLst>
    <p:notesMasterId r:id="rId43"/>
  </p:notesMasterIdLst>
  <p:sldIdLst>
    <p:sldId id="327" r:id="rId5"/>
    <p:sldId id="340" r:id="rId6"/>
    <p:sldId id="339" r:id="rId7"/>
    <p:sldId id="342" r:id="rId8"/>
    <p:sldId id="344" r:id="rId9"/>
    <p:sldId id="345" r:id="rId10"/>
    <p:sldId id="346" r:id="rId11"/>
    <p:sldId id="328" r:id="rId12"/>
    <p:sldId id="363" r:id="rId13"/>
    <p:sldId id="364" r:id="rId14"/>
    <p:sldId id="366" r:id="rId15"/>
    <p:sldId id="367" r:id="rId16"/>
    <p:sldId id="368" r:id="rId17"/>
    <p:sldId id="369" r:id="rId18"/>
    <p:sldId id="390" r:id="rId19"/>
    <p:sldId id="370" r:id="rId20"/>
    <p:sldId id="372" r:id="rId21"/>
    <p:sldId id="373" r:id="rId22"/>
    <p:sldId id="374" r:id="rId23"/>
    <p:sldId id="375" r:id="rId24"/>
    <p:sldId id="376" r:id="rId25"/>
    <p:sldId id="377" r:id="rId26"/>
    <p:sldId id="378" r:id="rId27"/>
    <p:sldId id="379" r:id="rId28"/>
    <p:sldId id="284" r:id="rId29"/>
    <p:sldId id="380" r:id="rId30"/>
    <p:sldId id="382" r:id="rId31"/>
    <p:sldId id="381" r:id="rId32"/>
    <p:sldId id="326" r:id="rId33"/>
    <p:sldId id="383" r:id="rId34"/>
    <p:sldId id="384" r:id="rId35"/>
    <p:sldId id="385" r:id="rId36"/>
    <p:sldId id="386" r:id="rId37"/>
    <p:sldId id="387" r:id="rId38"/>
    <p:sldId id="388" r:id="rId39"/>
    <p:sldId id="356" r:id="rId40"/>
    <p:sldId id="389" r:id="rId41"/>
    <p:sldId id="317" r:id="rId42"/>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54795" autoAdjust="0"/>
  </p:normalViewPr>
  <p:slideViewPr>
    <p:cSldViewPr snapToGrid="0">
      <p:cViewPr varScale="1">
        <p:scale>
          <a:sx n="60" d="100"/>
          <a:sy n="60" d="100"/>
        </p:scale>
        <p:origin x="34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Schilder" userId="pDHLxDGlP6CEr+Py+FC+nwBcrVXTpzDPSPOQbneonQM=" providerId="None" clId="Web-{2507677B-BC5F-4402-8245-FD5406E10B8D}"/>
    <pc:docChg chg="modSld">
      <pc:chgData name="Sandra Schilder" userId="pDHLxDGlP6CEr+Py+FC+nwBcrVXTpzDPSPOQbneonQM=" providerId="None" clId="Web-{2507677B-BC5F-4402-8245-FD5406E10B8D}" dt="2026-03-16T11:09:56.557" v="5"/>
      <pc:docMkLst>
        <pc:docMk/>
      </pc:docMkLst>
      <pc:sldChg chg="modNotes">
        <pc:chgData name="Sandra Schilder" userId="pDHLxDGlP6CEr+Py+FC+nwBcrVXTpzDPSPOQbneonQM=" providerId="None" clId="Web-{2507677B-BC5F-4402-8245-FD5406E10B8D}" dt="2026-03-16T11:09:56.557" v="5"/>
        <pc:sldMkLst>
          <pc:docMk/>
          <pc:sldMk cId="3435558639" sldId="38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70711-DFCD-4948-8ACC-82EC5F2F673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DE4481C-B1F5-4469-B51E-BBB3A276C579}">
      <dgm:prSet/>
      <dgm:spPr/>
      <dgm:t>
        <a:bodyPr/>
        <a:lstStyle/>
        <a:p>
          <a:r>
            <a:rPr lang="nl-NL" dirty="0"/>
            <a:t>Signaleren op basis van klinische blik en beoordelingsinstrument</a:t>
          </a:r>
          <a:endParaRPr lang="en-US" dirty="0"/>
        </a:p>
      </dgm:t>
    </dgm:pt>
    <dgm:pt modelId="{2D2F6CE5-7FE0-4AB8-86CF-160CD9E1CDB1}" type="parTrans" cxnId="{BA3AA083-4734-43A5-A09B-B67266821BC4}">
      <dgm:prSet/>
      <dgm:spPr/>
      <dgm:t>
        <a:bodyPr/>
        <a:lstStyle/>
        <a:p>
          <a:endParaRPr lang="en-US"/>
        </a:p>
      </dgm:t>
    </dgm:pt>
    <dgm:pt modelId="{E082265E-7FD5-491F-91E8-A30960BCFE82}" type="sibTrans" cxnId="{BA3AA083-4734-43A5-A09B-B67266821BC4}">
      <dgm:prSet/>
      <dgm:spPr/>
      <dgm:t>
        <a:bodyPr/>
        <a:lstStyle/>
        <a:p>
          <a:endParaRPr lang="en-US"/>
        </a:p>
      </dgm:t>
    </dgm:pt>
    <dgm:pt modelId="{90A39D94-4874-4A80-8CDA-A0823E82D877}">
      <dgm:prSet/>
      <dgm:spPr/>
      <dgm:t>
        <a:bodyPr/>
        <a:lstStyle/>
        <a:p>
          <a:r>
            <a:rPr lang="nl-NL" dirty="0"/>
            <a:t>Vastellen stervensfase in overleg met arts </a:t>
          </a:r>
          <a:endParaRPr lang="en-US" dirty="0"/>
        </a:p>
      </dgm:t>
    </dgm:pt>
    <dgm:pt modelId="{17DB7165-9C41-48C2-989F-7523C81E8CD0}" type="parTrans" cxnId="{9D042BEC-5401-4608-8C71-1DB3E085D3E4}">
      <dgm:prSet/>
      <dgm:spPr/>
      <dgm:t>
        <a:bodyPr/>
        <a:lstStyle/>
        <a:p>
          <a:endParaRPr lang="en-US"/>
        </a:p>
      </dgm:t>
    </dgm:pt>
    <dgm:pt modelId="{D513C7D0-9425-4247-9B26-E29269C77198}" type="sibTrans" cxnId="{9D042BEC-5401-4608-8C71-1DB3E085D3E4}">
      <dgm:prSet/>
      <dgm:spPr/>
      <dgm:t>
        <a:bodyPr/>
        <a:lstStyle/>
        <a:p>
          <a:endParaRPr lang="en-US"/>
        </a:p>
      </dgm:t>
    </dgm:pt>
    <dgm:pt modelId="{E83A38D3-6DB8-43E4-9BD8-5C31EAF1097D}">
      <dgm:prSet/>
      <dgm:spPr/>
      <dgm:t>
        <a:bodyPr/>
        <a:lstStyle/>
        <a:p>
          <a:r>
            <a:rPr lang="nl-NL"/>
            <a:t>Overleg met familie, geef hen voorlichting</a:t>
          </a:r>
          <a:endParaRPr lang="en-US"/>
        </a:p>
      </dgm:t>
    </dgm:pt>
    <dgm:pt modelId="{09096DAE-BCEB-42FD-9284-C337A0454CF3}" type="parTrans" cxnId="{914CF2BB-C767-4BB9-A77E-B614E5C61CF5}">
      <dgm:prSet/>
      <dgm:spPr/>
      <dgm:t>
        <a:bodyPr/>
        <a:lstStyle/>
        <a:p>
          <a:endParaRPr lang="en-US"/>
        </a:p>
      </dgm:t>
    </dgm:pt>
    <dgm:pt modelId="{5BCF877F-32F1-483B-BBBB-70F40D99F96D}" type="sibTrans" cxnId="{914CF2BB-C767-4BB9-A77E-B614E5C61CF5}">
      <dgm:prSet/>
      <dgm:spPr/>
      <dgm:t>
        <a:bodyPr/>
        <a:lstStyle/>
        <a:p>
          <a:endParaRPr lang="en-US"/>
        </a:p>
      </dgm:t>
    </dgm:pt>
    <dgm:pt modelId="{3EE31464-49C8-4F07-B674-E64A2B20B605}">
      <dgm:prSet/>
      <dgm:spPr/>
      <dgm:t>
        <a:bodyPr/>
        <a:lstStyle/>
        <a:p>
          <a:r>
            <a:rPr lang="nl-NL"/>
            <a:t>Start Zorgpad Stervensfase in ECD </a:t>
          </a:r>
          <a:endParaRPr lang="en-US"/>
        </a:p>
      </dgm:t>
    </dgm:pt>
    <dgm:pt modelId="{6AD2516F-60AB-4AA8-9C84-3D47D1B989AB}" type="parTrans" cxnId="{5AA487DA-6E00-405D-92F3-363BB18B51C8}">
      <dgm:prSet/>
      <dgm:spPr/>
      <dgm:t>
        <a:bodyPr/>
        <a:lstStyle/>
        <a:p>
          <a:endParaRPr lang="en-US"/>
        </a:p>
      </dgm:t>
    </dgm:pt>
    <dgm:pt modelId="{B012CA2F-5093-4E41-B896-EE068510D4CF}" type="sibTrans" cxnId="{5AA487DA-6E00-405D-92F3-363BB18B51C8}">
      <dgm:prSet/>
      <dgm:spPr/>
      <dgm:t>
        <a:bodyPr/>
        <a:lstStyle/>
        <a:p>
          <a:endParaRPr lang="en-US"/>
        </a:p>
      </dgm:t>
    </dgm:pt>
    <dgm:pt modelId="{A3467109-2485-40DF-8613-4EBD1C329D3C}" type="pres">
      <dgm:prSet presAssocID="{0E270711-DFCD-4948-8ACC-82EC5F2F673D}" presName="outerComposite" presStyleCnt="0">
        <dgm:presLayoutVars>
          <dgm:chMax val="5"/>
          <dgm:dir/>
          <dgm:resizeHandles val="exact"/>
        </dgm:presLayoutVars>
      </dgm:prSet>
      <dgm:spPr/>
    </dgm:pt>
    <dgm:pt modelId="{4CAF536A-820C-4B35-B2FF-501F1CABF7DD}" type="pres">
      <dgm:prSet presAssocID="{0E270711-DFCD-4948-8ACC-82EC5F2F673D}" presName="dummyMaxCanvas" presStyleCnt="0">
        <dgm:presLayoutVars/>
      </dgm:prSet>
      <dgm:spPr/>
    </dgm:pt>
    <dgm:pt modelId="{F1D233DE-9970-452A-9D31-E427B466CC30}" type="pres">
      <dgm:prSet presAssocID="{0E270711-DFCD-4948-8ACC-82EC5F2F673D}" presName="FourNodes_1" presStyleLbl="node1" presStyleIdx="0" presStyleCnt="4">
        <dgm:presLayoutVars>
          <dgm:bulletEnabled val="1"/>
        </dgm:presLayoutVars>
      </dgm:prSet>
      <dgm:spPr/>
    </dgm:pt>
    <dgm:pt modelId="{BA9AC502-20A4-4145-AC4B-1C13DBC0BFE0}" type="pres">
      <dgm:prSet presAssocID="{0E270711-DFCD-4948-8ACC-82EC5F2F673D}" presName="FourNodes_2" presStyleLbl="node1" presStyleIdx="1" presStyleCnt="4">
        <dgm:presLayoutVars>
          <dgm:bulletEnabled val="1"/>
        </dgm:presLayoutVars>
      </dgm:prSet>
      <dgm:spPr/>
    </dgm:pt>
    <dgm:pt modelId="{EAE251C4-1434-4126-956E-FC1304F91174}" type="pres">
      <dgm:prSet presAssocID="{0E270711-DFCD-4948-8ACC-82EC5F2F673D}" presName="FourNodes_3" presStyleLbl="node1" presStyleIdx="2" presStyleCnt="4">
        <dgm:presLayoutVars>
          <dgm:bulletEnabled val="1"/>
        </dgm:presLayoutVars>
      </dgm:prSet>
      <dgm:spPr/>
    </dgm:pt>
    <dgm:pt modelId="{AC28B5A5-09DE-4B75-A738-B418718C5271}" type="pres">
      <dgm:prSet presAssocID="{0E270711-DFCD-4948-8ACC-82EC5F2F673D}" presName="FourNodes_4" presStyleLbl="node1" presStyleIdx="3" presStyleCnt="4">
        <dgm:presLayoutVars>
          <dgm:bulletEnabled val="1"/>
        </dgm:presLayoutVars>
      </dgm:prSet>
      <dgm:spPr/>
    </dgm:pt>
    <dgm:pt modelId="{B13F2741-3F6D-4BE3-B7D3-68AC013F14F9}" type="pres">
      <dgm:prSet presAssocID="{0E270711-DFCD-4948-8ACC-82EC5F2F673D}" presName="FourConn_1-2" presStyleLbl="fgAccFollowNode1" presStyleIdx="0" presStyleCnt="3">
        <dgm:presLayoutVars>
          <dgm:bulletEnabled val="1"/>
        </dgm:presLayoutVars>
      </dgm:prSet>
      <dgm:spPr/>
    </dgm:pt>
    <dgm:pt modelId="{4F47EF27-F5F6-4E81-860B-50FB1451E7B7}" type="pres">
      <dgm:prSet presAssocID="{0E270711-DFCD-4948-8ACC-82EC5F2F673D}" presName="FourConn_2-3" presStyleLbl="fgAccFollowNode1" presStyleIdx="1" presStyleCnt="3">
        <dgm:presLayoutVars>
          <dgm:bulletEnabled val="1"/>
        </dgm:presLayoutVars>
      </dgm:prSet>
      <dgm:spPr/>
    </dgm:pt>
    <dgm:pt modelId="{1B6F372F-696E-4550-A9D8-37822D0E9C6A}" type="pres">
      <dgm:prSet presAssocID="{0E270711-DFCD-4948-8ACC-82EC5F2F673D}" presName="FourConn_3-4" presStyleLbl="fgAccFollowNode1" presStyleIdx="2" presStyleCnt="3">
        <dgm:presLayoutVars>
          <dgm:bulletEnabled val="1"/>
        </dgm:presLayoutVars>
      </dgm:prSet>
      <dgm:spPr/>
    </dgm:pt>
    <dgm:pt modelId="{5DB7CBD9-8063-43BD-96CE-4F3EEC30B408}" type="pres">
      <dgm:prSet presAssocID="{0E270711-DFCD-4948-8ACC-82EC5F2F673D}" presName="FourNodes_1_text" presStyleLbl="node1" presStyleIdx="3" presStyleCnt="4">
        <dgm:presLayoutVars>
          <dgm:bulletEnabled val="1"/>
        </dgm:presLayoutVars>
      </dgm:prSet>
      <dgm:spPr/>
    </dgm:pt>
    <dgm:pt modelId="{3BC12105-73CE-4DEA-9013-8FA7207114E2}" type="pres">
      <dgm:prSet presAssocID="{0E270711-DFCD-4948-8ACC-82EC5F2F673D}" presName="FourNodes_2_text" presStyleLbl="node1" presStyleIdx="3" presStyleCnt="4">
        <dgm:presLayoutVars>
          <dgm:bulletEnabled val="1"/>
        </dgm:presLayoutVars>
      </dgm:prSet>
      <dgm:spPr/>
    </dgm:pt>
    <dgm:pt modelId="{17BF234A-A8EF-4772-B885-A25ECE95206F}" type="pres">
      <dgm:prSet presAssocID="{0E270711-DFCD-4948-8ACC-82EC5F2F673D}" presName="FourNodes_3_text" presStyleLbl="node1" presStyleIdx="3" presStyleCnt="4">
        <dgm:presLayoutVars>
          <dgm:bulletEnabled val="1"/>
        </dgm:presLayoutVars>
      </dgm:prSet>
      <dgm:spPr/>
    </dgm:pt>
    <dgm:pt modelId="{9F98768E-C7B8-4E3C-A23B-6090E9F531CF}" type="pres">
      <dgm:prSet presAssocID="{0E270711-DFCD-4948-8ACC-82EC5F2F673D}" presName="FourNodes_4_text" presStyleLbl="node1" presStyleIdx="3" presStyleCnt="4">
        <dgm:presLayoutVars>
          <dgm:bulletEnabled val="1"/>
        </dgm:presLayoutVars>
      </dgm:prSet>
      <dgm:spPr/>
    </dgm:pt>
  </dgm:ptLst>
  <dgm:cxnLst>
    <dgm:cxn modelId="{8B567F10-2ECA-4478-831F-5C295A4CF14A}" type="presOf" srcId="{0E270711-DFCD-4948-8ACC-82EC5F2F673D}" destId="{A3467109-2485-40DF-8613-4EBD1C329D3C}" srcOrd="0" destOrd="0" presId="urn:microsoft.com/office/officeart/2005/8/layout/vProcess5"/>
    <dgm:cxn modelId="{92F87221-8326-467F-8BF0-BC6877848225}" type="presOf" srcId="{90A39D94-4874-4A80-8CDA-A0823E82D877}" destId="{3BC12105-73CE-4DEA-9013-8FA7207114E2}" srcOrd="1" destOrd="0" presId="urn:microsoft.com/office/officeart/2005/8/layout/vProcess5"/>
    <dgm:cxn modelId="{F649C326-6C99-4998-90B3-F9BF8C0124D7}" type="presOf" srcId="{5DE4481C-B1F5-4469-B51E-BBB3A276C579}" destId="{5DB7CBD9-8063-43BD-96CE-4F3EEC30B408}" srcOrd="1" destOrd="0" presId="urn:microsoft.com/office/officeart/2005/8/layout/vProcess5"/>
    <dgm:cxn modelId="{5A63F75C-1618-4965-A44B-8534BBCF2170}" type="presOf" srcId="{3EE31464-49C8-4F07-B674-E64A2B20B605}" destId="{AC28B5A5-09DE-4B75-A738-B418718C5271}" srcOrd="0" destOrd="0" presId="urn:microsoft.com/office/officeart/2005/8/layout/vProcess5"/>
    <dgm:cxn modelId="{0FF8DC5E-1EA3-4EEC-A7AA-F956186AE76B}" type="presOf" srcId="{5DE4481C-B1F5-4469-B51E-BBB3A276C579}" destId="{F1D233DE-9970-452A-9D31-E427B466CC30}" srcOrd="0" destOrd="0" presId="urn:microsoft.com/office/officeart/2005/8/layout/vProcess5"/>
    <dgm:cxn modelId="{197CDE56-C682-4FAC-AFB8-83088F711234}" type="presOf" srcId="{E83A38D3-6DB8-43E4-9BD8-5C31EAF1097D}" destId="{EAE251C4-1434-4126-956E-FC1304F91174}" srcOrd="0" destOrd="0" presId="urn:microsoft.com/office/officeart/2005/8/layout/vProcess5"/>
    <dgm:cxn modelId="{5970347C-DE7F-4334-B950-503B92BBCDFF}" type="presOf" srcId="{D513C7D0-9425-4247-9B26-E29269C77198}" destId="{4F47EF27-F5F6-4E81-860B-50FB1451E7B7}" srcOrd="0" destOrd="0" presId="urn:microsoft.com/office/officeart/2005/8/layout/vProcess5"/>
    <dgm:cxn modelId="{BA3AA083-4734-43A5-A09B-B67266821BC4}" srcId="{0E270711-DFCD-4948-8ACC-82EC5F2F673D}" destId="{5DE4481C-B1F5-4469-B51E-BBB3A276C579}" srcOrd="0" destOrd="0" parTransId="{2D2F6CE5-7FE0-4AB8-86CF-160CD9E1CDB1}" sibTransId="{E082265E-7FD5-491F-91E8-A30960BCFE82}"/>
    <dgm:cxn modelId="{1BDC7DAE-C396-4FAE-BE65-6BDD9BB708D7}" type="presOf" srcId="{E082265E-7FD5-491F-91E8-A30960BCFE82}" destId="{B13F2741-3F6D-4BE3-B7D3-68AC013F14F9}" srcOrd="0" destOrd="0" presId="urn:microsoft.com/office/officeart/2005/8/layout/vProcess5"/>
    <dgm:cxn modelId="{914CF2BB-C767-4BB9-A77E-B614E5C61CF5}" srcId="{0E270711-DFCD-4948-8ACC-82EC5F2F673D}" destId="{E83A38D3-6DB8-43E4-9BD8-5C31EAF1097D}" srcOrd="2" destOrd="0" parTransId="{09096DAE-BCEB-42FD-9284-C337A0454CF3}" sibTransId="{5BCF877F-32F1-483B-BBBB-70F40D99F96D}"/>
    <dgm:cxn modelId="{FF0F53D7-08C1-4864-8DD8-3509AF226367}" type="presOf" srcId="{90A39D94-4874-4A80-8CDA-A0823E82D877}" destId="{BA9AC502-20A4-4145-AC4B-1C13DBC0BFE0}" srcOrd="0" destOrd="0" presId="urn:microsoft.com/office/officeart/2005/8/layout/vProcess5"/>
    <dgm:cxn modelId="{5AA487DA-6E00-405D-92F3-363BB18B51C8}" srcId="{0E270711-DFCD-4948-8ACC-82EC5F2F673D}" destId="{3EE31464-49C8-4F07-B674-E64A2B20B605}" srcOrd="3" destOrd="0" parTransId="{6AD2516F-60AB-4AA8-9C84-3D47D1B989AB}" sibTransId="{B012CA2F-5093-4E41-B896-EE068510D4CF}"/>
    <dgm:cxn modelId="{0E6577DE-2D84-4AE9-ABAA-ED46E384CB6B}" type="presOf" srcId="{3EE31464-49C8-4F07-B674-E64A2B20B605}" destId="{9F98768E-C7B8-4E3C-A23B-6090E9F531CF}" srcOrd="1" destOrd="0" presId="urn:microsoft.com/office/officeart/2005/8/layout/vProcess5"/>
    <dgm:cxn modelId="{5CB702E8-ECBA-4B61-9F50-9F2E6F508410}" type="presOf" srcId="{E83A38D3-6DB8-43E4-9BD8-5C31EAF1097D}" destId="{17BF234A-A8EF-4772-B885-A25ECE95206F}" srcOrd="1" destOrd="0" presId="urn:microsoft.com/office/officeart/2005/8/layout/vProcess5"/>
    <dgm:cxn modelId="{9D042BEC-5401-4608-8C71-1DB3E085D3E4}" srcId="{0E270711-DFCD-4948-8ACC-82EC5F2F673D}" destId="{90A39D94-4874-4A80-8CDA-A0823E82D877}" srcOrd="1" destOrd="0" parTransId="{17DB7165-9C41-48C2-989F-7523C81E8CD0}" sibTransId="{D513C7D0-9425-4247-9B26-E29269C77198}"/>
    <dgm:cxn modelId="{8F79D1FA-DF49-416A-93E9-9DB19E4F19FF}" type="presOf" srcId="{5BCF877F-32F1-483B-BBBB-70F40D99F96D}" destId="{1B6F372F-696E-4550-A9D8-37822D0E9C6A}" srcOrd="0" destOrd="0" presId="urn:microsoft.com/office/officeart/2005/8/layout/vProcess5"/>
    <dgm:cxn modelId="{9DBB8182-0959-431D-9FFB-1C3F2C7269B9}" type="presParOf" srcId="{A3467109-2485-40DF-8613-4EBD1C329D3C}" destId="{4CAF536A-820C-4B35-B2FF-501F1CABF7DD}" srcOrd="0" destOrd="0" presId="urn:microsoft.com/office/officeart/2005/8/layout/vProcess5"/>
    <dgm:cxn modelId="{3EE5CEBB-C48F-4414-B7BB-2983BA7EB445}" type="presParOf" srcId="{A3467109-2485-40DF-8613-4EBD1C329D3C}" destId="{F1D233DE-9970-452A-9D31-E427B466CC30}" srcOrd="1" destOrd="0" presId="urn:microsoft.com/office/officeart/2005/8/layout/vProcess5"/>
    <dgm:cxn modelId="{20A706B3-691C-4ED5-BA5E-FE2C2F5F7F4F}" type="presParOf" srcId="{A3467109-2485-40DF-8613-4EBD1C329D3C}" destId="{BA9AC502-20A4-4145-AC4B-1C13DBC0BFE0}" srcOrd="2" destOrd="0" presId="urn:microsoft.com/office/officeart/2005/8/layout/vProcess5"/>
    <dgm:cxn modelId="{971A5A09-2A30-4F63-8EE0-97E6B9EE4BFB}" type="presParOf" srcId="{A3467109-2485-40DF-8613-4EBD1C329D3C}" destId="{EAE251C4-1434-4126-956E-FC1304F91174}" srcOrd="3" destOrd="0" presId="urn:microsoft.com/office/officeart/2005/8/layout/vProcess5"/>
    <dgm:cxn modelId="{9BFF4389-8546-4DB6-8CCF-F732EEFA9900}" type="presParOf" srcId="{A3467109-2485-40DF-8613-4EBD1C329D3C}" destId="{AC28B5A5-09DE-4B75-A738-B418718C5271}" srcOrd="4" destOrd="0" presId="urn:microsoft.com/office/officeart/2005/8/layout/vProcess5"/>
    <dgm:cxn modelId="{FB53719C-1361-4CA0-893C-000B3EDAA500}" type="presParOf" srcId="{A3467109-2485-40DF-8613-4EBD1C329D3C}" destId="{B13F2741-3F6D-4BE3-B7D3-68AC013F14F9}" srcOrd="5" destOrd="0" presId="urn:microsoft.com/office/officeart/2005/8/layout/vProcess5"/>
    <dgm:cxn modelId="{F5DAB620-BBC4-47AF-BC9C-FC63D496DC1B}" type="presParOf" srcId="{A3467109-2485-40DF-8613-4EBD1C329D3C}" destId="{4F47EF27-F5F6-4E81-860B-50FB1451E7B7}" srcOrd="6" destOrd="0" presId="urn:microsoft.com/office/officeart/2005/8/layout/vProcess5"/>
    <dgm:cxn modelId="{B05477CA-BD84-46A5-AE50-42D691783BB7}" type="presParOf" srcId="{A3467109-2485-40DF-8613-4EBD1C329D3C}" destId="{1B6F372F-696E-4550-A9D8-37822D0E9C6A}" srcOrd="7" destOrd="0" presId="urn:microsoft.com/office/officeart/2005/8/layout/vProcess5"/>
    <dgm:cxn modelId="{ACA6D07E-CE7B-4A7B-BE93-AE4306DBD9C4}" type="presParOf" srcId="{A3467109-2485-40DF-8613-4EBD1C329D3C}" destId="{5DB7CBD9-8063-43BD-96CE-4F3EEC30B408}" srcOrd="8" destOrd="0" presId="urn:microsoft.com/office/officeart/2005/8/layout/vProcess5"/>
    <dgm:cxn modelId="{09241582-5BB9-430E-9F65-38C22D684BB5}" type="presParOf" srcId="{A3467109-2485-40DF-8613-4EBD1C329D3C}" destId="{3BC12105-73CE-4DEA-9013-8FA7207114E2}" srcOrd="9" destOrd="0" presId="urn:microsoft.com/office/officeart/2005/8/layout/vProcess5"/>
    <dgm:cxn modelId="{F948E394-95B0-440F-A587-5490C1FF0D45}" type="presParOf" srcId="{A3467109-2485-40DF-8613-4EBD1C329D3C}" destId="{17BF234A-A8EF-4772-B885-A25ECE95206F}" srcOrd="10" destOrd="0" presId="urn:microsoft.com/office/officeart/2005/8/layout/vProcess5"/>
    <dgm:cxn modelId="{55C664D0-501A-4370-A995-1A35A8CF32EE}" type="presParOf" srcId="{A3467109-2485-40DF-8613-4EBD1C329D3C}" destId="{9F98768E-C7B8-4E3C-A23B-6090E9F531C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233DE-9970-452A-9D31-E427B466CC30}">
      <dsp:nvSpPr>
        <dsp:cNvPr id="0" name=""/>
        <dsp:cNvSpPr/>
      </dsp:nvSpPr>
      <dsp:spPr>
        <a:xfrm>
          <a:off x="0" y="0"/>
          <a:ext cx="8494083" cy="95686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Signaleren op basis van klinische blik en beoordelingsinstrument</a:t>
          </a:r>
          <a:endParaRPr lang="en-US" sz="2500" kern="1200" dirty="0"/>
        </a:p>
      </dsp:txBody>
      <dsp:txXfrm>
        <a:off x="28026" y="28026"/>
        <a:ext cx="7380693" cy="900814"/>
      </dsp:txXfrm>
    </dsp:sp>
    <dsp:sp modelId="{BA9AC502-20A4-4145-AC4B-1C13DBC0BFE0}">
      <dsp:nvSpPr>
        <dsp:cNvPr id="0" name=""/>
        <dsp:cNvSpPr/>
      </dsp:nvSpPr>
      <dsp:spPr>
        <a:xfrm>
          <a:off x="711379" y="1130842"/>
          <a:ext cx="8494083" cy="95686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Vastellen stervensfase in overleg met arts </a:t>
          </a:r>
          <a:endParaRPr lang="en-US" sz="2500" kern="1200" dirty="0"/>
        </a:p>
      </dsp:txBody>
      <dsp:txXfrm>
        <a:off x="739405" y="1158868"/>
        <a:ext cx="7104688" cy="900814"/>
      </dsp:txXfrm>
    </dsp:sp>
    <dsp:sp modelId="{EAE251C4-1434-4126-956E-FC1304F91174}">
      <dsp:nvSpPr>
        <dsp:cNvPr id="0" name=""/>
        <dsp:cNvSpPr/>
      </dsp:nvSpPr>
      <dsp:spPr>
        <a:xfrm>
          <a:off x="1412141" y="2261684"/>
          <a:ext cx="8494083" cy="95686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Overleg met familie, geef hen voorlichting</a:t>
          </a:r>
          <a:endParaRPr lang="en-US" sz="2500" kern="1200"/>
        </a:p>
      </dsp:txBody>
      <dsp:txXfrm>
        <a:off x="1440167" y="2289710"/>
        <a:ext cx="7115306" cy="900814"/>
      </dsp:txXfrm>
    </dsp:sp>
    <dsp:sp modelId="{AC28B5A5-09DE-4B75-A738-B418718C5271}">
      <dsp:nvSpPr>
        <dsp:cNvPr id="0" name=""/>
        <dsp:cNvSpPr/>
      </dsp:nvSpPr>
      <dsp:spPr>
        <a:xfrm>
          <a:off x="2123520" y="3392526"/>
          <a:ext cx="8494083" cy="95686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Start Zorgpad Stervensfase in ECD </a:t>
          </a:r>
          <a:endParaRPr lang="en-US" sz="2500" kern="1200"/>
        </a:p>
      </dsp:txBody>
      <dsp:txXfrm>
        <a:off x="2151546" y="3420552"/>
        <a:ext cx="7104688" cy="900814"/>
      </dsp:txXfrm>
    </dsp:sp>
    <dsp:sp modelId="{B13F2741-3F6D-4BE3-B7D3-68AC013F14F9}">
      <dsp:nvSpPr>
        <dsp:cNvPr id="0" name=""/>
        <dsp:cNvSpPr/>
      </dsp:nvSpPr>
      <dsp:spPr>
        <a:xfrm>
          <a:off x="7872120" y="732872"/>
          <a:ext cx="621963" cy="62196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12062" y="732872"/>
        <a:ext cx="342079" cy="468027"/>
      </dsp:txXfrm>
    </dsp:sp>
    <dsp:sp modelId="{4F47EF27-F5F6-4E81-860B-50FB1451E7B7}">
      <dsp:nvSpPr>
        <dsp:cNvPr id="0" name=""/>
        <dsp:cNvSpPr/>
      </dsp:nvSpPr>
      <dsp:spPr>
        <a:xfrm>
          <a:off x="8583499" y="1863714"/>
          <a:ext cx="621963" cy="62196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723441" y="1863714"/>
        <a:ext cx="342079" cy="468027"/>
      </dsp:txXfrm>
    </dsp:sp>
    <dsp:sp modelId="{1B6F372F-696E-4550-A9D8-37822D0E9C6A}">
      <dsp:nvSpPr>
        <dsp:cNvPr id="0" name=""/>
        <dsp:cNvSpPr/>
      </dsp:nvSpPr>
      <dsp:spPr>
        <a:xfrm>
          <a:off x="9284261" y="2994557"/>
          <a:ext cx="621963" cy="62196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424203" y="2994557"/>
        <a:ext cx="342079" cy="46802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72ADAC83-3BE7-42BD-9FF2-B0C5D5CB99D8}" type="datetimeFigureOut">
              <a:rPr lang="nl-NL"/>
              <a:t>28-5-2026</a:t>
            </a:fld>
            <a:endParaRPr lang="nl-NL"/>
          </a:p>
        </p:txBody>
      </p:sp>
      <p:sp>
        <p:nvSpPr>
          <p:cNvPr id="4" name="Tijdelijke aanduiding voor dia-afbeelding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60B19FD9-F6AA-4A8A-8D43-7A4128C1D9D4}" type="slidenum">
              <a:rPr lang="nl-NL"/>
              <a:t>‹nr.›</a:t>
            </a:fld>
            <a:endParaRPr lang="nl-NL"/>
          </a:p>
        </p:txBody>
      </p:sp>
    </p:spTree>
    <p:extLst>
      <p:ext uri="{BB962C8B-B14F-4D97-AF65-F5344CB8AC3E}">
        <p14:creationId xmlns:p14="http://schemas.microsoft.com/office/powerpoint/2010/main" val="319037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alliaweb.nl/publicaties/palliatieve-continue-diepe-sedatie-heeft-geen-inv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bij </a:t>
            </a:r>
            <a:r>
              <a:rPr lang="nl-NL" sz="1200" dirty="0">
                <a:solidFill>
                  <a:schemeClr val="bg1"/>
                </a:solidFill>
              </a:rPr>
              <a:t>scholingsbijeenkomst</a:t>
            </a:r>
            <a:r>
              <a:rPr lang="nl-NL" dirty="0"/>
              <a:t> 4: zorg rondom het overlijden.</a:t>
            </a:r>
          </a:p>
        </p:txBody>
      </p:sp>
      <p:sp>
        <p:nvSpPr>
          <p:cNvPr id="4" name="Tijdelijke aanduiding voor dianummer 3"/>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a:t>
            </a:fld>
            <a:endParaRPr lang="nl-NL">
              <a:solidFill>
                <a:prstClr val="black"/>
              </a:solidFill>
              <a:latin typeface="Aptos" panose="02110004020202020204"/>
            </a:endParaRPr>
          </a:p>
        </p:txBody>
      </p:sp>
    </p:spTree>
    <p:extLst>
      <p:ext uri="{BB962C8B-B14F-4D97-AF65-F5344CB8AC3E}">
        <p14:creationId xmlns:p14="http://schemas.microsoft.com/office/powerpoint/2010/main" val="5661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D999C-714B-851B-2125-DF2EE2247E5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F45B78-534F-DB9C-36BF-7F0DF7C28A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CA8BFA-FDC3-623B-8589-1B259FFC82F3}"/>
              </a:ext>
            </a:extLst>
          </p:cNvPr>
          <p:cNvSpPr>
            <a:spLocks noGrp="1"/>
          </p:cNvSpPr>
          <p:nvPr>
            <p:ph type="body" idx="1"/>
          </p:nvPr>
        </p:nvSpPr>
        <p:spPr/>
        <p:txBody>
          <a:bodyPr/>
          <a:lstStyle/>
          <a:p>
            <a:r>
              <a:rPr lang="nl-NL" b="1" dirty="0"/>
              <a:t>Toelichting van oorzaken </a:t>
            </a:r>
          </a:p>
          <a:p>
            <a:pPr marL="247688" indent="-247688">
              <a:buFont typeface="+mj-lt"/>
              <a:buAutoNum type="arabicPeriod"/>
            </a:pPr>
            <a:r>
              <a:rPr lang="nl-NL" b="1" dirty="0"/>
              <a:t>Niet of minder plassen</a:t>
            </a:r>
            <a:r>
              <a:rPr lang="nl-NL" b="0" dirty="0"/>
              <a:t>, enerzijds door dat er (bijna) geen intake meer is. Nieren werken ook steeds minder goed, het kan zijn dat een persoon nog veel vocht vasthoudt (oedeem) maar dat de nieren dit niet meer kunnen afvoeren. </a:t>
            </a:r>
          </a:p>
          <a:p>
            <a:pPr marL="247688" indent="-247688">
              <a:buFont typeface="+mj-lt"/>
              <a:buAutoNum type="arabicPeriod"/>
            </a:pPr>
            <a:r>
              <a:rPr lang="nl-NL" b="1" dirty="0"/>
              <a:t>Rood paarse verkleuringen</a:t>
            </a:r>
            <a:r>
              <a:rPr lang="nl-NL" b="0" dirty="0"/>
              <a:t>, door verminderde circulatie zakt het bloed door zwaartekracht naar het laagste punt. Hier veroorzaakt het de verkleuringen. Dit zegt nog niet zo veel over de snelheid van het sterfbed.</a:t>
            </a:r>
          </a:p>
          <a:p>
            <a:pPr marL="247688" indent="-247688">
              <a:buFont typeface="+mj-lt"/>
              <a:buAutoNum type="arabicPeriod"/>
            </a:pPr>
            <a:r>
              <a:rPr lang="nl-NL" sz="10400" b="1" dirty="0"/>
              <a:t>Reutelen</a:t>
            </a:r>
            <a:r>
              <a:rPr lang="nl-NL" sz="10400" dirty="0"/>
              <a:t>, verminderde hoest en slikfunctie waardoor slijm in de keel en luchtwegen blijft zitten. Reutelen is een symptoom dat het beste aangeeft dat het sterven niet lang meer op zich laat wachten, meestal niet meer dan 24 uur. Belangrijk is om informatie te geven over reutelen, liefst voordat het optreedt, dus bij start van de stervensfase. </a:t>
            </a:r>
            <a:r>
              <a:rPr lang="nl-NL" sz="1300" dirty="0"/>
              <a:t>Het is aannemelijk dat patiënten geen last hebben van reutelen. Naasten associëren het geluid echter met nood, benauwdheid en discomfort en zijn vaak bang dat de patiënt zal stikken Het geluid kan zo verontrustend en confronterend zijn dat de herinnering eraan het rouwproces kan belemmeren. Ondanks duidelijke communicatie met en goede informatie aan de naasten over dit symptoom is dit niet altijd voldoende om de ervaringen rond reutelen te verlichten.</a:t>
            </a:r>
            <a:br>
              <a:rPr lang="nl-NL" sz="10400" dirty="0"/>
            </a:br>
            <a:r>
              <a:rPr lang="nl-NL" sz="1300" dirty="0"/>
              <a:t>Omdat anticholinergica (zoals </a:t>
            </a:r>
            <a:r>
              <a:rPr lang="nl-NL" sz="1300" dirty="0" err="1"/>
              <a:t>buscopan</a:t>
            </a:r>
            <a:r>
              <a:rPr lang="nl-NL" sz="1300" dirty="0"/>
              <a:t>) de slijmproductie verminderen, kan de inzet ervan overwogen worden om reutelen te voorkomen.</a:t>
            </a:r>
            <a:endParaRPr lang="nl-NL" sz="10400" dirty="0"/>
          </a:p>
          <a:p>
            <a:pPr marL="247688" indent="-247688">
              <a:buFont typeface="+mj-lt"/>
              <a:buAutoNum type="arabicPeriod"/>
            </a:pPr>
            <a:r>
              <a:rPr lang="nl-NL" sz="10400" b="1" dirty="0" err="1"/>
              <a:t>Cheyne</a:t>
            </a:r>
            <a:r>
              <a:rPr lang="nl-NL" sz="10400" b="1" dirty="0"/>
              <a:t> </a:t>
            </a:r>
            <a:r>
              <a:rPr lang="nl-NL" sz="10400" b="1" dirty="0" err="1"/>
              <a:t>Stokes</a:t>
            </a:r>
            <a:r>
              <a:rPr lang="nl-NL" sz="10400" b="1" dirty="0"/>
              <a:t> </a:t>
            </a:r>
            <a:r>
              <a:rPr lang="nl-NL" sz="10400" dirty="0"/>
              <a:t>ademhaling (onregelmatige ademhaling met lange pauzes).</a:t>
            </a:r>
          </a:p>
          <a:p>
            <a:pPr marL="247688" indent="-247688">
              <a:buFont typeface="+mj-lt"/>
              <a:buAutoNum type="arabicPeriod"/>
            </a:pPr>
            <a:r>
              <a:rPr lang="nl-NL" sz="10400" b="1" dirty="0"/>
              <a:t>Temperatuur</a:t>
            </a:r>
            <a:r>
              <a:rPr lang="nl-NL" sz="10400" dirty="0"/>
              <a:t>, meeste bloed gaat naar de hersenen, daardoor kunnen extremiteiten koud aanvoelen.</a:t>
            </a:r>
          </a:p>
          <a:p>
            <a:pPr marL="247688" indent="-247688">
              <a:buFont typeface="+mj-lt"/>
              <a:buAutoNum type="arabicPeriod"/>
            </a:pPr>
            <a:r>
              <a:rPr lang="nl-NL" sz="10400" b="1" dirty="0"/>
              <a:t>Terminaal delier, </a:t>
            </a:r>
            <a:r>
              <a:rPr lang="nl-NL" sz="10400" dirty="0"/>
              <a:t>inzet van benzodiazepines bij onrust kan delier verergeren.</a:t>
            </a:r>
            <a:br>
              <a:rPr lang="nl-NL" sz="10400" dirty="0"/>
            </a:br>
            <a:r>
              <a:rPr lang="nl-NL" sz="1300" dirty="0"/>
              <a:t>Bij een delier in de stervensfase is het beleid meestal gericht op behandeling van de symptomen. Dit omdat een delier dan vaak onomkeerbaar is. Maar er zijn een aantal situaties waarbij men toch behandeling van de oorzaak van het delier kan overwegen. Namelijk: </a:t>
            </a:r>
          </a:p>
          <a:p>
            <a:pPr marL="681142" lvl="1" indent="-185766">
              <a:buFont typeface="Arial" panose="020B0604020202020204" pitchFamily="34" charset="0"/>
              <a:buChar char="•"/>
            </a:pPr>
            <a:r>
              <a:rPr lang="nl-NL" sz="1300" dirty="0"/>
              <a:t>behandeling van urineretentie en/of obstipatie</a:t>
            </a:r>
          </a:p>
          <a:p>
            <a:pPr marL="681142" lvl="1" indent="-185766">
              <a:buFont typeface="Arial" panose="020B0604020202020204" pitchFamily="34" charset="0"/>
              <a:buChar char="•"/>
            </a:pPr>
            <a:r>
              <a:rPr lang="nl-NL" sz="1300" dirty="0"/>
              <a:t>behandeling van pijn die onvoldoende onder controle is. Patiënten met pijn in de stervensfase worden bijna altijd behandeld met opioïden. Het is dan de vraag of het delier wordt veroorzaakt doordat de pijn onvoldoende onder controle is of door de behandeling met opioïden. In het laatste geval kan </a:t>
            </a:r>
            <a:r>
              <a:rPr lang="nl-NL" sz="1300" dirty="0" err="1"/>
              <a:t>opioïdrotatie</a:t>
            </a:r>
            <a:r>
              <a:rPr lang="nl-NL" sz="1300" dirty="0"/>
              <a:t> overwogen worden, zie de NVA  (2019). </a:t>
            </a:r>
          </a:p>
          <a:p>
            <a:pPr marL="681142" lvl="1" indent="-185766">
              <a:buFont typeface="Arial" panose="020B0604020202020204" pitchFamily="34" charset="0"/>
              <a:buChar char="•"/>
            </a:pPr>
            <a:r>
              <a:rPr lang="nl-NL" sz="1300" dirty="0"/>
              <a:t>staken of een dosisverlaging van </a:t>
            </a:r>
            <a:r>
              <a:rPr lang="nl-NL" sz="1300" dirty="0" err="1"/>
              <a:t>delirogene</a:t>
            </a:r>
            <a:r>
              <a:rPr lang="nl-NL" sz="1300" dirty="0"/>
              <a:t> medicatie</a:t>
            </a:r>
          </a:p>
          <a:p>
            <a:pPr marL="681142" lvl="1" indent="-185766">
              <a:buFont typeface="Arial" panose="020B0604020202020204" pitchFamily="34" charset="0"/>
              <a:buChar char="•"/>
            </a:pPr>
            <a:r>
              <a:rPr lang="nl-NL" sz="1300" dirty="0"/>
              <a:t>hervatting van medicatie bij onttrekkingsverschijnselen (mits toediening mogelijk is).</a:t>
            </a:r>
          </a:p>
          <a:p>
            <a:pPr marL="681142" lvl="1" indent="-185766">
              <a:buFont typeface="Arial" panose="020B0604020202020204" pitchFamily="34" charset="0"/>
              <a:buChar char="•"/>
            </a:pPr>
            <a:r>
              <a:rPr lang="nl-NL" sz="1300" dirty="0"/>
              <a:t>een nicotinepleister bij plotseling staken van roken.</a:t>
            </a:r>
          </a:p>
          <a:p>
            <a:endParaRPr lang="nl-NL" sz="1300" dirty="0"/>
          </a:p>
        </p:txBody>
      </p:sp>
      <p:sp>
        <p:nvSpPr>
          <p:cNvPr id="4" name="Tijdelijke aanduiding voor dianummer 3">
            <a:extLst>
              <a:ext uri="{FF2B5EF4-FFF2-40B4-BE49-F238E27FC236}">
                <a16:creationId xmlns:a16="http://schemas.microsoft.com/office/drawing/2014/main" id="{A73049E9-3EA2-C9AC-4863-FA3B4C2786AE}"/>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10</a:t>
            </a:fld>
            <a:endParaRPr lang="nl-NL">
              <a:solidFill>
                <a:prstClr val="black"/>
              </a:solidFill>
              <a:latin typeface="Aptos" panose="02110004020202020204"/>
            </a:endParaRPr>
          </a:p>
        </p:txBody>
      </p:sp>
    </p:spTree>
    <p:extLst>
      <p:ext uri="{BB962C8B-B14F-4D97-AF65-F5344CB8AC3E}">
        <p14:creationId xmlns:p14="http://schemas.microsoft.com/office/powerpoint/2010/main" val="1137774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BE1A3-425E-2EB4-AAD8-FCDE7A20AA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DBDA69-C6CF-908B-7BCC-3B9066A328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56A7746-C837-6E47-6E5D-0E4D3A482B0D}"/>
              </a:ext>
            </a:extLst>
          </p:cNvPr>
          <p:cNvSpPr>
            <a:spLocks noGrp="1"/>
          </p:cNvSpPr>
          <p:nvPr>
            <p:ph type="body" idx="1"/>
          </p:nvPr>
        </p:nvSpPr>
        <p:spPr/>
        <p:txBody>
          <a:bodyPr/>
          <a:lstStyle/>
          <a:p>
            <a:pPr defTabSz="990752">
              <a:defRPr/>
            </a:pPr>
            <a:r>
              <a:rPr lang="nl-NL" dirty="0"/>
              <a:t>Lees de casus voor. Neem circa 5 minuten in totaal voor deze casus.</a:t>
            </a:r>
          </a:p>
          <a:p>
            <a:pPr defTabSz="990752">
              <a:defRPr/>
            </a:pPr>
            <a:r>
              <a:rPr lang="nl-NL" dirty="0"/>
              <a:t>Laat de deelnemers (in twee of drietallen) circa 2 minuten met elkaar bespreken wat opvalt en wat ze zouden bespreken met collega’s. Laat eventueel een paar mensen kort een terugkoppeling geven.</a:t>
            </a:r>
          </a:p>
          <a:p>
            <a:pPr defTabSz="990752">
              <a:defRPr/>
            </a:pPr>
            <a:r>
              <a:rPr lang="nl-NL" dirty="0"/>
              <a:t>Antwoord staat op de volgende sheet.</a:t>
            </a:r>
          </a:p>
          <a:p>
            <a:endParaRPr lang="nl-NL" sz="1300" dirty="0"/>
          </a:p>
        </p:txBody>
      </p:sp>
      <p:sp>
        <p:nvSpPr>
          <p:cNvPr id="4" name="Tijdelijke aanduiding voor dianummer 3">
            <a:extLst>
              <a:ext uri="{FF2B5EF4-FFF2-40B4-BE49-F238E27FC236}">
                <a16:creationId xmlns:a16="http://schemas.microsoft.com/office/drawing/2014/main" id="{B8C757FC-EE35-818C-76D4-A225B0856F79}"/>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11</a:t>
            </a:fld>
            <a:endParaRPr lang="nl-NL">
              <a:solidFill>
                <a:prstClr val="black"/>
              </a:solidFill>
              <a:latin typeface="Aptos" panose="02110004020202020204"/>
            </a:endParaRPr>
          </a:p>
        </p:txBody>
      </p:sp>
    </p:spTree>
    <p:extLst>
      <p:ext uri="{BB962C8B-B14F-4D97-AF65-F5344CB8AC3E}">
        <p14:creationId xmlns:p14="http://schemas.microsoft.com/office/powerpoint/2010/main" val="295107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023B4-C379-E93C-EA88-C87E33AA3C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F3C6564-28DA-1073-5AEA-A6A44BA5C9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9480532-E31B-0C43-6560-E71B6EF39BC7}"/>
              </a:ext>
            </a:extLst>
          </p:cNvPr>
          <p:cNvSpPr>
            <a:spLocks noGrp="1"/>
          </p:cNvSpPr>
          <p:nvPr>
            <p:ph type="body" idx="1"/>
          </p:nvPr>
        </p:nvSpPr>
        <p:spPr/>
        <p:txBody>
          <a:bodyPr/>
          <a:lstStyle/>
          <a:p>
            <a:endParaRPr lang="nl-NL" sz="1300" dirty="0"/>
          </a:p>
        </p:txBody>
      </p:sp>
      <p:sp>
        <p:nvSpPr>
          <p:cNvPr id="4" name="Tijdelijke aanduiding voor dianummer 3">
            <a:extLst>
              <a:ext uri="{FF2B5EF4-FFF2-40B4-BE49-F238E27FC236}">
                <a16:creationId xmlns:a16="http://schemas.microsoft.com/office/drawing/2014/main" id="{96783891-C74F-7156-8D3B-A44B5DE295B8}"/>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12</a:t>
            </a:fld>
            <a:endParaRPr lang="nl-NL">
              <a:solidFill>
                <a:prstClr val="black"/>
              </a:solidFill>
              <a:latin typeface="Aptos" panose="02110004020202020204"/>
            </a:endParaRPr>
          </a:p>
        </p:txBody>
      </p:sp>
    </p:spTree>
    <p:extLst>
      <p:ext uri="{BB962C8B-B14F-4D97-AF65-F5344CB8AC3E}">
        <p14:creationId xmlns:p14="http://schemas.microsoft.com/office/powerpoint/2010/main" val="276300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E22A9-EB4D-357B-9BEE-887AE69E14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BD7515-A73D-0ABA-12FC-ECF6D8B029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E9FA04-C14E-8D3D-2D8D-90ACD3EF13C3}"/>
              </a:ext>
            </a:extLst>
          </p:cNvPr>
          <p:cNvSpPr>
            <a:spLocks noGrp="1"/>
          </p:cNvSpPr>
          <p:nvPr>
            <p:ph type="body" idx="1"/>
          </p:nvPr>
        </p:nvSpPr>
        <p:spPr/>
        <p:txBody>
          <a:bodyPr/>
          <a:lstStyle/>
          <a:p>
            <a:pPr marL="247688" indent="-247688">
              <a:buFont typeface="+mj-lt"/>
              <a:buAutoNum type="arabicPeriod"/>
            </a:pPr>
            <a:r>
              <a:rPr lang="nl-NL" dirty="0"/>
              <a:t>Signaleren kan op basis van:</a:t>
            </a:r>
          </a:p>
          <a:p>
            <a:pPr marL="681142" lvl="1" indent="-185766">
              <a:buFont typeface="Arial" panose="020B0604020202020204" pitchFamily="34" charset="0"/>
              <a:buChar char="•"/>
            </a:pPr>
            <a:r>
              <a:rPr lang="nl-NL" dirty="0"/>
              <a:t>Observaties/klinische blik.</a:t>
            </a:r>
          </a:p>
          <a:p>
            <a:pPr marL="681142" lvl="1" indent="-185766" defTabSz="990752">
              <a:buFont typeface="Arial" panose="020B0604020202020204" pitchFamily="34" charset="0"/>
              <a:buChar char="•"/>
              <a:defRPr/>
            </a:pPr>
            <a:r>
              <a:rPr lang="nl-NL" sz="1300" dirty="0"/>
              <a:t>Beoordelingsinstrument voor signaleren stervensfase, zoals gekozen in de organisatie (bv. PPS of CHESS).</a:t>
            </a:r>
            <a:endParaRPr lang="nl-NL" dirty="0"/>
          </a:p>
          <a:p>
            <a:pPr marL="681142" lvl="1" indent="-185766">
              <a:buFont typeface="Arial" panose="020B0604020202020204" pitchFamily="34" charset="0"/>
              <a:buChar char="•"/>
            </a:pPr>
            <a:r>
              <a:rPr lang="nl-NL" dirty="0"/>
              <a:t>Je professionele onderbuik (“niet-pluis”) gevoel. Deze blik of dit gevoel heb je geleerd en ontwikkeld gedurende je loopbaan.</a:t>
            </a:r>
            <a:br>
              <a:rPr lang="nl-NL" dirty="0"/>
            </a:br>
            <a:r>
              <a:rPr lang="nl-NL" dirty="0"/>
              <a:t> </a:t>
            </a:r>
            <a:r>
              <a:rPr lang="nl-NL" b="0" dirty="0"/>
              <a:t>Ook wel; </a:t>
            </a:r>
            <a:r>
              <a:rPr lang="nl-NL" sz="1300" dirty="0"/>
              <a:t>INTUITIE – ZESDE ZINTUIG en WETEN (kennis, ervaring)</a:t>
            </a:r>
          </a:p>
          <a:p>
            <a:pPr lvl="2"/>
            <a:r>
              <a:rPr lang="nl-NL" sz="1300" dirty="0"/>
              <a:t>Veranderingen van gedrag</a:t>
            </a:r>
          </a:p>
          <a:p>
            <a:pPr lvl="2"/>
            <a:r>
              <a:rPr lang="nl-NL" sz="1300" dirty="0"/>
              <a:t>Niet-pluisgevoel, Je ‘weet’ het</a:t>
            </a:r>
          </a:p>
          <a:p>
            <a:pPr lvl="2"/>
            <a:r>
              <a:rPr lang="nl-NL" sz="1300" dirty="0"/>
              <a:t>De patiënt doet iets ongewoons; neemt bijvoorbeeld anders afscheid …</a:t>
            </a:r>
          </a:p>
          <a:p>
            <a:pPr lvl="2"/>
            <a:r>
              <a:rPr lang="nl-NL" sz="1300" dirty="0"/>
              <a:t>Vreemde dromen over overleden mensen, angstdromen, ….</a:t>
            </a:r>
          </a:p>
          <a:p>
            <a:pPr marL="247688" indent="-247688">
              <a:buFont typeface="+mj-lt"/>
              <a:buAutoNum type="arabicPeriod"/>
            </a:pPr>
            <a:r>
              <a:rPr lang="nl-NL" dirty="0"/>
              <a:t>Als verzorgende of verpleegkundige signaleer je vaak als eerste dat de bewoner stervende is. Bespreek dit met de arts en overleg of het tijd is om deze fase te starten. De zorg </a:t>
            </a:r>
            <a:r>
              <a:rPr lang="nl-NL" b="1" dirty="0"/>
              <a:t>signaleert en bespreekt</a:t>
            </a:r>
            <a:r>
              <a:rPr lang="nl-NL" dirty="0"/>
              <a:t>. De arts </a:t>
            </a:r>
            <a:r>
              <a:rPr lang="nl-NL" b="1" dirty="0"/>
              <a:t>stelt vast</a:t>
            </a:r>
            <a:r>
              <a:rPr lang="nl-NL" dirty="0"/>
              <a:t>.</a:t>
            </a:r>
          </a:p>
          <a:p>
            <a:pPr marL="247688" indent="-247688">
              <a:buFont typeface="+mj-lt"/>
              <a:buAutoNum type="arabicPeriod"/>
            </a:pPr>
            <a:r>
              <a:rPr lang="nl-NL" dirty="0"/>
              <a:t>Daarna pas familie inlichten en dan direct ook voorlichting geven over het sterven.</a:t>
            </a:r>
          </a:p>
          <a:p>
            <a:pPr marL="247688" indent="-247688">
              <a:buFont typeface="+mj-lt"/>
              <a:buAutoNum type="arabicPeriod"/>
            </a:pPr>
            <a:r>
              <a:rPr lang="nl-NL" dirty="0"/>
              <a:t>Vervolgens start je het Zorgpad Stervensfase, bespreek ook met de familie dat je het Zorgpad Stervensfase start en welke implicaties dit heeft op het meelezen van het dossier.</a:t>
            </a:r>
          </a:p>
          <a:p>
            <a:pPr lvl="2"/>
            <a:endParaRPr lang="nl-NL" sz="1300" dirty="0"/>
          </a:p>
          <a:p>
            <a:pPr lvl="2"/>
            <a:endParaRPr lang="nl-NL" sz="1300" dirty="0"/>
          </a:p>
          <a:p>
            <a:endParaRPr lang="nl-NL" sz="1300" dirty="0"/>
          </a:p>
        </p:txBody>
      </p:sp>
      <p:sp>
        <p:nvSpPr>
          <p:cNvPr id="4" name="Tijdelijke aanduiding voor dianummer 3">
            <a:extLst>
              <a:ext uri="{FF2B5EF4-FFF2-40B4-BE49-F238E27FC236}">
                <a16:creationId xmlns:a16="http://schemas.microsoft.com/office/drawing/2014/main" id="{4C2C28D4-7988-5276-24E7-B4ABD3D8330B}"/>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13</a:t>
            </a:fld>
            <a:endParaRPr lang="nl-NL">
              <a:solidFill>
                <a:prstClr val="black"/>
              </a:solidFill>
              <a:latin typeface="Aptos" panose="02110004020202020204"/>
            </a:endParaRPr>
          </a:p>
        </p:txBody>
      </p:sp>
    </p:spTree>
    <p:extLst>
      <p:ext uri="{BB962C8B-B14F-4D97-AF65-F5344CB8AC3E}">
        <p14:creationId xmlns:p14="http://schemas.microsoft.com/office/powerpoint/2010/main" val="2681009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35C2C-A4C1-CDEA-3219-406F9982F6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EBA8A6-BABB-7EE9-29BB-11933D6A3CC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508814-2959-6432-90A0-CC380CF58008}"/>
              </a:ext>
            </a:extLst>
          </p:cNvPr>
          <p:cNvSpPr>
            <a:spLocks noGrp="1"/>
          </p:cNvSpPr>
          <p:nvPr>
            <p:ph type="body" idx="1"/>
          </p:nvPr>
        </p:nvSpPr>
        <p:spPr/>
        <p:txBody>
          <a:bodyPr/>
          <a:lstStyle/>
          <a:p>
            <a:r>
              <a:rPr lang="nl-NL" sz="1100" dirty="0"/>
              <a:t>In principe doe je tijdens de stervensfase zo min mogelijk aan zorg bij de bewoner om degene zo veel mogelijk rust te bieden. Toch wordt er een hoop nog wel gedaan. Denk hierbij aan oberveren, ook al ga je geen verzorging; geven kijk toch even onder de lakens om te kijken of het goed gaat. Bijvoorbeeld ligt er niet iets afgekneld, vindt er zwelling plaats waar iets aan gedaan moeten worden, wordt er veel gezweet etc.</a:t>
            </a:r>
            <a:br>
              <a:rPr lang="nl-NL" sz="1100" dirty="0"/>
            </a:br>
            <a:r>
              <a:rPr lang="nl-NL" sz="1100" dirty="0"/>
              <a:t>Observeer door te kijken, voelen, ruiken en te luisteren.</a:t>
            </a:r>
            <a:br>
              <a:rPr lang="nl-NL" sz="1100" dirty="0"/>
            </a:br>
            <a:r>
              <a:rPr lang="nl-NL" sz="1100" dirty="0"/>
              <a:t>Bij dyspnoe; leg de bewoner wat rechterop in bed (half) zittend. Bij vocht in de longen kan het ook handig zijn om de bewoner op de zij te leggen zodat het vocht weg kan vloeien uit de mond.</a:t>
            </a:r>
          </a:p>
        </p:txBody>
      </p:sp>
      <p:sp>
        <p:nvSpPr>
          <p:cNvPr id="4" name="Tijdelijke aanduiding voor dianummer 3">
            <a:extLst>
              <a:ext uri="{FF2B5EF4-FFF2-40B4-BE49-F238E27FC236}">
                <a16:creationId xmlns:a16="http://schemas.microsoft.com/office/drawing/2014/main" id="{7B90E78E-F213-8473-3A05-E85BF5094609}"/>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14</a:t>
            </a:fld>
            <a:endParaRPr lang="nl-NL">
              <a:solidFill>
                <a:prstClr val="black"/>
              </a:solidFill>
              <a:latin typeface="Aptos" panose="02110004020202020204"/>
            </a:endParaRPr>
          </a:p>
        </p:txBody>
      </p:sp>
    </p:spTree>
    <p:extLst>
      <p:ext uri="{BB962C8B-B14F-4D97-AF65-F5344CB8AC3E}">
        <p14:creationId xmlns:p14="http://schemas.microsoft.com/office/powerpoint/2010/main" val="65266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EE7C6-95F4-2931-6811-93BCFD0074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9131ECD-44AF-0270-0BCB-301BE0A4DE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364926A-C5CD-F117-FE51-8F141CE3C838}"/>
              </a:ext>
            </a:extLst>
          </p:cNvPr>
          <p:cNvSpPr>
            <a:spLocks noGrp="1"/>
          </p:cNvSpPr>
          <p:nvPr>
            <p:ph type="body" idx="1"/>
          </p:nvPr>
        </p:nvSpPr>
        <p:spPr/>
        <p:txBody>
          <a:bodyPr/>
          <a:lstStyle/>
          <a:p>
            <a:r>
              <a:rPr lang="nl-NL" dirty="0"/>
              <a:t>In dit filmpje wordt een toelichting gegeven op het gebruik van het Zorgpad Stervensfase.</a:t>
            </a:r>
          </a:p>
          <a:p>
            <a:endParaRPr lang="nl-NL" dirty="0"/>
          </a:p>
          <a:p>
            <a:r>
              <a:rPr lang="nl-NL" dirty="0"/>
              <a:t>Het Zorgpad Stervensfase bestaat uit doelen van zorg </a:t>
            </a:r>
          </a:p>
          <a:p>
            <a:r>
              <a:rPr lang="nl-NL" dirty="0"/>
              <a:t>• Alle doelen zijn vetgedrukt. </a:t>
            </a:r>
          </a:p>
          <a:p>
            <a:r>
              <a:rPr lang="nl-NL" dirty="0"/>
              <a:t>• Aandachtspunten, die behulpzaam kunnen zijn om de doelen te bereiken, staan onder de doelen in standaard lettertype. </a:t>
            </a:r>
          </a:p>
          <a:p>
            <a:r>
              <a:rPr lang="nl-NL" dirty="0"/>
              <a:t>• Gebruik waar mogelijk beschikbare richtlijnen van de organisatie en/of landelijke richtlijnen op www.pallialine.nl.</a:t>
            </a:r>
          </a:p>
          <a:p>
            <a:endParaRPr lang="nl-NL" dirty="0"/>
          </a:p>
          <a:p>
            <a:r>
              <a:rPr lang="nl-NL" dirty="0"/>
              <a:t>4-uursregistratie </a:t>
            </a:r>
          </a:p>
          <a:p>
            <a:r>
              <a:rPr lang="nl-NL" dirty="0"/>
              <a:t>• Noteer bij elk tijdstip twee letters. De eerste letter betreft de situatie in de voorafgaande periode van 4 uur; de tweede letter de situatie op het tijdstip zelf. </a:t>
            </a:r>
          </a:p>
          <a:p>
            <a:r>
              <a:rPr lang="nl-NL" dirty="0"/>
              <a:t>• Noteer B (bereikt) als het doel is bereikt, noteer A (anders) als het doel niet is bereikt. Noteer voor elke genoteerde A op het rapportageblad ‘Evaluatie anders’ de reden en de eventuele actie. </a:t>
            </a:r>
          </a:p>
          <a:p>
            <a:r>
              <a:rPr lang="nl-NL" dirty="0"/>
              <a:t>• Noteer in de laatste kolom de situatie van de bewoner op het moment van overlijden.</a:t>
            </a:r>
          </a:p>
        </p:txBody>
      </p:sp>
      <p:sp>
        <p:nvSpPr>
          <p:cNvPr id="4" name="Tijdelijke aanduiding voor dianummer 3">
            <a:extLst>
              <a:ext uri="{FF2B5EF4-FFF2-40B4-BE49-F238E27FC236}">
                <a16:creationId xmlns:a16="http://schemas.microsoft.com/office/drawing/2014/main" id="{E471C188-1567-75A1-32C7-B84A6DBE9866}"/>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15</a:t>
            </a:fld>
            <a:endParaRPr lang="nl-NL">
              <a:solidFill>
                <a:prstClr val="black"/>
              </a:solidFill>
              <a:latin typeface="Aptos" panose="02110004020202020204"/>
            </a:endParaRPr>
          </a:p>
        </p:txBody>
      </p:sp>
    </p:spTree>
    <p:extLst>
      <p:ext uri="{BB962C8B-B14F-4D97-AF65-F5344CB8AC3E}">
        <p14:creationId xmlns:p14="http://schemas.microsoft.com/office/powerpoint/2010/main" val="2232610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E0B91-023B-C127-2FEC-D33F1DEA22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3B66E6-08BD-13CB-9018-1C574C0AD5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E21059C-09C7-F8A3-A694-AD6D9EB3A918}"/>
              </a:ext>
            </a:extLst>
          </p:cNvPr>
          <p:cNvSpPr>
            <a:spLocks noGrp="1"/>
          </p:cNvSpPr>
          <p:nvPr>
            <p:ph type="body" idx="1"/>
          </p:nvPr>
        </p:nvSpPr>
        <p:spPr/>
        <p:txBody>
          <a:bodyPr/>
          <a:lstStyle/>
          <a:p>
            <a:pPr defTabSz="990752">
              <a:defRPr/>
            </a:pPr>
            <a:r>
              <a:rPr lang="nl-NL" sz="1100" dirty="0"/>
              <a:t>Voorbeeld voor het ECD ONS.</a:t>
            </a:r>
            <a:br>
              <a:rPr lang="nl-NL" sz="1100" dirty="0"/>
            </a:br>
            <a:r>
              <a:rPr lang="nl-NL" sz="1100" dirty="0"/>
              <a:t>Mocht er met een ander ECD gewerkt worden dan zullen er nieuwe </a:t>
            </a:r>
            <a:r>
              <a:rPr lang="nl-NL" sz="1100" dirty="0" err="1"/>
              <a:t>printscreens</a:t>
            </a:r>
            <a:r>
              <a:rPr lang="nl-NL" sz="1100" dirty="0"/>
              <a:t> gemaakt moeten worden. Het is dan belangrijk dat je vooraf weet waar het Zorgpad Stervensfase staat en hoe je het opent. Het principe blijft hetzelfde: het zorgpad helpt je om observaties en bijzonderheden eenduidig vast te leggen.</a:t>
            </a:r>
          </a:p>
          <a:p>
            <a:endParaRPr lang="nl-NL" sz="1100" dirty="0"/>
          </a:p>
          <a:p>
            <a:r>
              <a:rPr lang="nl-NL" sz="1100" dirty="0"/>
              <a:t>Voor het Zorgpad Stervensfase ga je naar Klinimetrie.</a:t>
            </a:r>
          </a:p>
        </p:txBody>
      </p:sp>
      <p:sp>
        <p:nvSpPr>
          <p:cNvPr id="4" name="Tijdelijke aanduiding voor dianummer 3">
            <a:extLst>
              <a:ext uri="{FF2B5EF4-FFF2-40B4-BE49-F238E27FC236}">
                <a16:creationId xmlns:a16="http://schemas.microsoft.com/office/drawing/2014/main" id="{62DD2A5C-5C9D-5E11-EC36-460D5826350C}"/>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16</a:t>
            </a:fld>
            <a:endParaRPr lang="nl-NL">
              <a:solidFill>
                <a:prstClr val="black"/>
              </a:solidFill>
              <a:latin typeface="Aptos" panose="02110004020202020204"/>
            </a:endParaRPr>
          </a:p>
        </p:txBody>
      </p:sp>
    </p:spTree>
    <p:extLst>
      <p:ext uri="{BB962C8B-B14F-4D97-AF65-F5344CB8AC3E}">
        <p14:creationId xmlns:p14="http://schemas.microsoft.com/office/powerpoint/2010/main" val="2251481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47727-F177-B4CA-247B-CF262E98787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B572E4-8281-C75B-CFFE-C6C4EAB7B0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D92CE05-1BB1-B7D8-DFDE-4B1AAA37AA4E}"/>
              </a:ext>
            </a:extLst>
          </p:cNvPr>
          <p:cNvSpPr>
            <a:spLocks noGrp="1"/>
          </p:cNvSpPr>
          <p:nvPr>
            <p:ph type="body" idx="1"/>
          </p:nvPr>
        </p:nvSpPr>
        <p:spPr/>
        <p:txBody>
          <a:bodyPr/>
          <a:lstStyle/>
          <a:p>
            <a:r>
              <a:rPr lang="nl-NL" sz="1300" dirty="0"/>
              <a:t>Vervolgens naar ‘nieuwe meting’. </a:t>
            </a:r>
          </a:p>
        </p:txBody>
      </p:sp>
      <p:sp>
        <p:nvSpPr>
          <p:cNvPr id="4" name="Tijdelijke aanduiding voor dianummer 3">
            <a:extLst>
              <a:ext uri="{FF2B5EF4-FFF2-40B4-BE49-F238E27FC236}">
                <a16:creationId xmlns:a16="http://schemas.microsoft.com/office/drawing/2014/main" id="{DD956FFC-3DC6-5E77-BFC8-7473D5ADEB59}"/>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17</a:t>
            </a:fld>
            <a:endParaRPr lang="nl-NL">
              <a:solidFill>
                <a:prstClr val="black"/>
              </a:solidFill>
              <a:latin typeface="Aptos" panose="02110004020202020204"/>
            </a:endParaRPr>
          </a:p>
        </p:txBody>
      </p:sp>
    </p:spTree>
    <p:extLst>
      <p:ext uri="{BB962C8B-B14F-4D97-AF65-F5344CB8AC3E}">
        <p14:creationId xmlns:p14="http://schemas.microsoft.com/office/powerpoint/2010/main" val="3282793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9A8B0-11FC-5156-537A-339EF4A81A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3F4355-DCA0-CF86-8582-1C12D66672F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B869F8-3309-F9F1-51EB-552C23676E15}"/>
              </a:ext>
            </a:extLst>
          </p:cNvPr>
          <p:cNvSpPr>
            <a:spLocks noGrp="1"/>
          </p:cNvSpPr>
          <p:nvPr>
            <p:ph type="body" idx="1"/>
          </p:nvPr>
        </p:nvSpPr>
        <p:spPr/>
        <p:txBody>
          <a:bodyPr/>
          <a:lstStyle/>
          <a:p>
            <a:r>
              <a:rPr lang="nl-NL" sz="1300" dirty="0"/>
              <a:t>Vervolgens selecteer je ‘Zorgpad Stervensfase’. </a:t>
            </a:r>
          </a:p>
        </p:txBody>
      </p:sp>
      <p:sp>
        <p:nvSpPr>
          <p:cNvPr id="4" name="Tijdelijke aanduiding voor dianummer 3">
            <a:extLst>
              <a:ext uri="{FF2B5EF4-FFF2-40B4-BE49-F238E27FC236}">
                <a16:creationId xmlns:a16="http://schemas.microsoft.com/office/drawing/2014/main" id="{F79E9D02-2C12-A5CB-329A-B56D4056D39F}"/>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18</a:t>
            </a:fld>
            <a:endParaRPr lang="nl-NL">
              <a:solidFill>
                <a:prstClr val="black"/>
              </a:solidFill>
              <a:latin typeface="Aptos" panose="02110004020202020204"/>
            </a:endParaRPr>
          </a:p>
        </p:txBody>
      </p:sp>
    </p:spTree>
    <p:extLst>
      <p:ext uri="{BB962C8B-B14F-4D97-AF65-F5344CB8AC3E}">
        <p14:creationId xmlns:p14="http://schemas.microsoft.com/office/powerpoint/2010/main" val="879021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2BCA2-9744-98E2-D9CA-9DFB95AB6B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98B5AB-6A0D-E046-7749-93D72ED3A6A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459E8E4-42C0-1266-681E-5578B2D360D3}"/>
              </a:ext>
            </a:extLst>
          </p:cNvPr>
          <p:cNvSpPr>
            <a:spLocks noGrp="1"/>
          </p:cNvSpPr>
          <p:nvPr>
            <p:ph type="body" idx="1"/>
          </p:nvPr>
        </p:nvSpPr>
        <p:spPr/>
        <p:txBody>
          <a:bodyPr/>
          <a:lstStyle/>
          <a:p>
            <a:r>
              <a:rPr lang="nl-NL" dirty="0"/>
              <a:t>In het Zorgpad Stervensfase zijn doelen benoemd waarop geobserveerd wordt. Doe 2x per dienst een observatie op de doelen, bij voorkeur doe je dit met z’n tweeën. Of bij twijfel vraag je collega erbij. </a:t>
            </a:r>
          </a:p>
          <a:p>
            <a:endParaRPr lang="nl-NL" dirty="0"/>
          </a:p>
          <a:p>
            <a:r>
              <a:rPr lang="nl-NL" dirty="0"/>
              <a:t>De eerste letter (A of B) gaat over de eerste helft van je dienst en de tweede letter over het tweede deel van je dienst.</a:t>
            </a:r>
          </a:p>
          <a:p>
            <a:r>
              <a:rPr lang="nl-NL" b="1" dirty="0"/>
              <a:t>B</a:t>
            </a:r>
            <a:r>
              <a:rPr lang="nl-NL" dirty="0"/>
              <a:t> = geen bijzonderheden / doel behaald</a:t>
            </a:r>
          </a:p>
          <a:p>
            <a:r>
              <a:rPr lang="nl-NL" b="1" dirty="0"/>
              <a:t>A</a:t>
            </a:r>
            <a:r>
              <a:rPr lang="nl-NL" dirty="0"/>
              <a:t> = afwijkend / doel niet behaald (‘Anders’)</a:t>
            </a:r>
          </a:p>
          <a:p>
            <a:br>
              <a:rPr lang="nl-NL" dirty="0"/>
            </a:br>
            <a:r>
              <a:rPr lang="nl-NL" dirty="0"/>
              <a:t>Als je op een combinatie met een A klikt gaat een </a:t>
            </a:r>
            <a:r>
              <a:rPr lang="nl-NL" dirty="0" err="1"/>
              <a:t>tekstvak</a:t>
            </a:r>
            <a:r>
              <a:rPr lang="nl-NL" dirty="0"/>
              <a:t> open. Dit omdat A staat voor Anders, het doel is niet bereikt. Dan kun je rapporteren wat er anders was (observatie), wat je hebt gedaan (actie) en mogelijk ook het effect rapporteren (effect) en </a:t>
            </a:r>
            <a:r>
              <a:rPr lang="nl-NL" dirty="0" err="1"/>
              <a:t>evt</a:t>
            </a:r>
            <a:r>
              <a:rPr lang="nl-NL" dirty="0"/>
              <a:t> het vervolg (vervolg). Werk je met een ander ECD, dan is het belangrijk dat je vooraf weet waar het Zorgpad Stervensfase staat en hoe je het opent. Het principe blijft hetzelfde: het zorgpad helpt je om observaties en bijzonderheden eenduidig vast te leggen.</a:t>
            </a:r>
          </a:p>
        </p:txBody>
      </p:sp>
      <p:sp>
        <p:nvSpPr>
          <p:cNvPr id="4" name="Tijdelijke aanduiding voor dianummer 3">
            <a:extLst>
              <a:ext uri="{FF2B5EF4-FFF2-40B4-BE49-F238E27FC236}">
                <a16:creationId xmlns:a16="http://schemas.microsoft.com/office/drawing/2014/main" id="{5DAA2CC2-DC3F-1213-41FA-770019375D2D}"/>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19</a:t>
            </a:fld>
            <a:endParaRPr lang="nl-NL">
              <a:solidFill>
                <a:prstClr val="black"/>
              </a:solidFill>
              <a:latin typeface="Aptos" panose="02110004020202020204"/>
            </a:endParaRPr>
          </a:p>
        </p:txBody>
      </p:sp>
    </p:spTree>
    <p:extLst>
      <p:ext uri="{BB962C8B-B14F-4D97-AF65-F5344CB8AC3E}">
        <p14:creationId xmlns:p14="http://schemas.microsoft.com/office/powerpoint/2010/main" val="1574197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8956C-FFB7-75E2-38D9-6A3C5E8C12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E02493-58F6-9146-A55E-E7400069D1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6E05D5-10C8-D7FA-A449-41EA40F7609E}"/>
              </a:ext>
            </a:extLst>
          </p:cNvPr>
          <p:cNvSpPr>
            <a:spLocks noGrp="1"/>
          </p:cNvSpPr>
          <p:nvPr>
            <p:ph type="body" idx="1"/>
          </p:nvPr>
        </p:nvSpPr>
        <p:spPr/>
        <p:txBody>
          <a:bodyPr/>
          <a:lstStyle/>
          <a:p>
            <a:r>
              <a:rPr lang="nl-NL" sz="1300" dirty="0">
                <a:solidFill>
                  <a:schemeClr val="bg1"/>
                </a:solidFill>
              </a:rPr>
              <a:t>Eerst een terugblik op scholingsbijeenkomst 3. Wat is bijgebleven (“bewaard”) van scholingsbijeenkomst 3? Is de opdracht uitgevoerd en hoe ging dat? Wat was lastig? (zie vragen op de dia)</a:t>
            </a:r>
          </a:p>
          <a:p>
            <a:endParaRPr lang="nl-NL" sz="1300" dirty="0">
              <a:solidFill>
                <a:schemeClr val="bg1"/>
              </a:solidFill>
            </a:endParaRPr>
          </a:p>
          <a:p>
            <a:r>
              <a:rPr lang="nl-NL" sz="1300" dirty="0">
                <a:solidFill>
                  <a:schemeClr val="bg1"/>
                </a:solidFill>
              </a:rPr>
              <a:t>Vraag ook na of men nog bezig is met het geleerde van scholingsbijeenkomst 1 (gesprekken voeren over wensen, waarden en behoeften en het uitdelen en bespreken van de wensenboekjes). En met het geleerde van scholingsbijeenkomst 2 (het signaleren en bespreken van verhoogde kwetsbaarheid m.b.v. surprise question, beoordelingsinstrument en werken met de signaleringsgrafiek).  Wat lukt en waar loop je tegenaan?</a:t>
            </a:r>
          </a:p>
          <a:p>
            <a:endParaRPr lang="nl-NL" sz="1300" dirty="0">
              <a:solidFill>
                <a:schemeClr val="bg1"/>
              </a:solidFill>
            </a:endParaRPr>
          </a:p>
        </p:txBody>
      </p:sp>
      <p:sp>
        <p:nvSpPr>
          <p:cNvPr id="4" name="Tijdelijke aanduiding voor dianummer 3">
            <a:extLst>
              <a:ext uri="{FF2B5EF4-FFF2-40B4-BE49-F238E27FC236}">
                <a16:creationId xmlns:a16="http://schemas.microsoft.com/office/drawing/2014/main" id="{98107C5D-B225-97C8-A5EC-F750FCD29E38}"/>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2</a:t>
            </a:fld>
            <a:endParaRPr lang="nl-NL">
              <a:solidFill>
                <a:prstClr val="black"/>
              </a:solidFill>
              <a:latin typeface="Aptos" panose="02110004020202020204"/>
            </a:endParaRPr>
          </a:p>
        </p:txBody>
      </p:sp>
    </p:spTree>
    <p:extLst>
      <p:ext uri="{BB962C8B-B14F-4D97-AF65-F5344CB8AC3E}">
        <p14:creationId xmlns:p14="http://schemas.microsoft.com/office/powerpoint/2010/main" val="1238323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6CB1C-9AA6-0649-BBB7-509C38147D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3B4673-E65A-9749-F39C-CC6C2C5845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88C07A-8D32-08E2-F23D-40FEADFB9142}"/>
              </a:ext>
            </a:extLst>
          </p:cNvPr>
          <p:cNvSpPr>
            <a:spLocks noGrp="1"/>
          </p:cNvSpPr>
          <p:nvPr>
            <p:ph type="body" idx="1"/>
          </p:nvPr>
        </p:nvSpPr>
        <p:spPr/>
        <p:txBody>
          <a:bodyPr/>
          <a:lstStyle/>
          <a:p>
            <a:r>
              <a:rPr lang="nl-NL" dirty="0"/>
              <a:t>Voorbeeld van zo’n codering. Het helpt je snel te scannen: waar zitten de bijzonderheden</a:t>
            </a:r>
          </a:p>
        </p:txBody>
      </p:sp>
      <p:sp>
        <p:nvSpPr>
          <p:cNvPr id="4" name="Tijdelijke aanduiding voor dianummer 3">
            <a:extLst>
              <a:ext uri="{FF2B5EF4-FFF2-40B4-BE49-F238E27FC236}">
                <a16:creationId xmlns:a16="http://schemas.microsoft.com/office/drawing/2014/main" id="{005E66FA-73E1-A066-1473-CF8E3DF973C5}"/>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20</a:t>
            </a:fld>
            <a:endParaRPr lang="nl-NL">
              <a:solidFill>
                <a:prstClr val="black"/>
              </a:solidFill>
              <a:latin typeface="Aptos" panose="02110004020202020204"/>
            </a:endParaRPr>
          </a:p>
        </p:txBody>
      </p:sp>
    </p:spTree>
    <p:extLst>
      <p:ext uri="{BB962C8B-B14F-4D97-AF65-F5344CB8AC3E}">
        <p14:creationId xmlns:p14="http://schemas.microsoft.com/office/powerpoint/2010/main" val="1356293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025E8-3FF1-E2B5-078B-C73E8CD829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ADCC0A-3E96-9BB3-128F-175B1FE263F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FD9374-1B4B-18DD-734C-4CFCBF9C68D8}"/>
              </a:ext>
            </a:extLst>
          </p:cNvPr>
          <p:cNvSpPr>
            <a:spLocks noGrp="1"/>
          </p:cNvSpPr>
          <p:nvPr>
            <p:ph type="body" idx="1"/>
          </p:nvPr>
        </p:nvSpPr>
        <p:spPr/>
        <p:txBody>
          <a:bodyPr/>
          <a:lstStyle/>
          <a:p>
            <a:r>
              <a:rPr lang="nl-NL" dirty="0"/>
              <a:t>Vervolgens zie je in de rapportage alle doelen onder elkaar staan en daarachter de code met een A en/of B. Het lezen van de rapportages wordt zo makkelijker gemaakt, je hoeft alleen maar te zoeken naar de A’tjes omdat je weet dat dit de bijzonderheden zijn. Als je wilt weten wat er aan de hand was, welke acties zijn uitgezet en wat het effect was klik je op ‘Bekijk details’.</a:t>
            </a:r>
          </a:p>
        </p:txBody>
      </p:sp>
      <p:sp>
        <p:nvSpPr>
          <p:cNvPr id="4" name="Tijdelijke aanduiding voor dianummer 3">
            <a:extLst>
              <a:ext uri="{FF2B5EF4-FFF2-40B4-BE49-F238E27FC236}">
                <a16:creationId xmlns:a16="http://schemas.microsoft.com/office/drawing/2014/main" id="{D4A87C67-3FCC-0D30-A3F6-DA746461B8E5}"/>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21</a:t>
            </a:fld>
            <a:endParaRPr lang="nl-NL">
              <a:solidFill>
                <a:prstClr val="black"/>
              </a:solidFill>
              <a:latin typeface="Aptos" panose="02110004020202020204"/>
            </a:endParaRPr>
          </a:p>
        </p:txBody>
      </p:sp>
    </p:spTree>
    <p:extLst>
      <p:ext uri="{BB962C8B-B14F-4D97-AF65-F5344CB8AC3E}">
        <p14:creationId xmlns:p14="http://schemas.microsoft.com/office/powerpoint/2010/main" val="2914048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828BE-C3E0-A718-E3C7-AB3BEF9D3A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4F4CA7-1115-F288-385A-AAD3269CBF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92E37E-096B-940B-1FFF-885100186033}"/>
              </a:ext>
            </a:extLst>
          </p:cNvPr>
          <p:cNvSpPr>
            <a:spLocks noGrp="1"/>
          </p:cNvSpPr>
          <p:nvPr>
            <p:ph type="body" idx="1"/>
          </p:nvPr>
        </p:nvSpPr>
        <p:spPr/>
        <p:txBody>
          <a:bodyPr/>
          <a:lstStyle/>
          <a:p>
            <a:r>
              <a:rPr lang="nl-NL" dirty="0"/>
              <a:t>Je wordt teruggestuurd naar de klinimetrie en krijgt nu inzage in de tekstvakken. Dit is waarom die ‘observatie-actie-</a:t>
            </a:r>
            <a:r>
              <a:rPr lang="nl-NL" dirty="0" err="1"/>
              <a:t>effec</a:t>
            </a:r>
            <a:r>
              <a:rPr lang="nl-NL" dirty="0"/>
              <a:t>-–vervolg’ zo belangrijk is: het maakt het verhaal compleet</a:t>
            </a:r>
          </a:p>
        </p:txBody>
      </p:sp>
      <p:sp>
        <p:nvSpPr>
          <p:cNvPr id="4" name="Tijdelijke aanduiding voor dianummer 3">
            <a:extLst>
              <a:ext uri="{FF2B5EF4-FFF2-40B4-BE49-F238E27FC236}">
                <a16:creationId xmlns:a16="http://schemas.microsoft.com/office/drawing/2014/main" id="{F4F453FA-6EE5-C283-D083-7A9FD5D22F61}"/>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22</a:t>
            </a:fld>
            <a:endParaRPr lang="nl-NL">
              <a:solidFill>
                <a:prstClr val="black"/>
              </a:solidFill>
              <a:latin typeface="Aptos" panose="02110004020202020204"/>
            </a:endParaRPr>
          </a:p>
        </p:txBody>
      </p:sp>
    </p:spTree>
    <p:extLst>
      <p:ext uri="{BB962C8B-B14F-4D97-AF65-F5344CB8AC3E}">
        <p14:creationId xmlns:p14="http://schemas.microsoft.com/office/powerpoint/2010/main" val="2950012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864A6-6282-5F57-A81B-6AE48F45D2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E9A4A3-2015-42B5-EF37-5A9F2FE404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BE1090-8F14-561C-6875-7B6A17FF1FE0}"/>
              </a:ext>
            </a:extLst>
          </p:cNvPr>
          <p:cNvSpPr>
            <a:spLocks noGrp="1"/>
          </p:cNvSpPr>
          <p:nvPr>
            <p:ph type="body" idx="1"/>
          </p:nvPr>
        </p:nvSpPr>
        <p:spPr/>
        <p:txBody>
          <a:bodyPr/>
          <a:lstStyle/>
          <a:p>
            <a:r>
              <a:rPr lang="nl-NL" sz="1100" dirty="0"/>
              <a:t>Laat mensen  hun hand opsteken bij het juiste antwoord en vraag een aantal voor toelichting (wijs eventueel aan) waarom ze voor het antwoord hebben gekozen.</a:t>
            </a:r>
          </a:p>
          <a:p>
            <a:endParaRPr lang="nl-NL" sz="1100" dirty="0"/>
          </a:p>
          <a:p>
            <a:r>
              <a:rPr lang="nl-NL" sz="1100" dirty="0"/>
              <a:t>Goede antwoord: BA. eerste deel geen bijzonderheden, tweede deel wel.</a:t>
            </a:r>
          </a:p>
          <a:p>
            <a:endParaRPr lang="nl-NL" sz="1100" dirty="0"/>
          </a:p>
          <a:p>
            <a:r>
              <a:rPr lang="nl-NL" sz="1100" dirty="0"/>
              <a:t>Voorbeeld van </a:t>
            </a:r>
            <a:r>
              <a:rPr lang="nl-NL" sz="1100" dirty="0" err="1"/>
              <a:t>tekstvak</a:t>
            </a:r>
            <a:r>
              <a:rPr lang="nl-NL" sz="1100" dirty="0"/>
              <a:t>: in de middag ontwikkelde bewoner X pijn (specificeer welk type pijn (zie </a:t>
            </a:r>
            <a:r>
              <a:rPr lang="nl-NL" sz="1100" dirty="0">
                <a:solidFill>
                  <a:schemeClr val="bg1"/>
                </a:solidFill>
              </a:rPr>
              <a:t>scholingsbijeenkomst</a:t>
            </a:r>
            <a:r>
              <a:rPr lang="nl-NL" sz="1100" dirty="0"/>
              <a:t> 3)) (observatie). Ik heb direct de arts gebeld. Arts heeft </a:t>
            </a:r>
            <a:r>
              <a:rPr lang="nl-NL" sz="1100" dirty="0" err="1"/>
              <a:t>fentanylpleister</a:t>
            </a:r>
            <a:r>
              <a:rPr lang="nl-NL" sz="1100" dirty="0"/>
              <a:t> verhoogd naar 25 </a:t>
            </a:r>
            <a:r>
              <a:rPr lang="nl-NL" sz="1100" dirty="0" err="1"/>
              <a:t>mcg</a:t>
            </a:r>
            <a:r>
              <a:rPr lang="nl-NL" sz="1100" dirty="0"/>
              <a:t> en de </a:t>
            </a:r>
            <a:r>
              <a:rPr lang="nl-NL" sz="1100" dirty="0" err="1"/>
              <a:t>zonodig</a:t>
            </a:r>
            <a:r>
              <a:rPr lang="nl-NL" sz="1100" dirty="0"/>
              <a:t> medicatie is aangepast (actie). Pijn nam af, bewoner minder onrustig (effect). Advies is om voor elke verzorging zo nodig medicatie te geven (vervolg).</a:t>
            </a:r>
          </a:p>
        </p:txBody>
      </p:sp>
      <p:sp>
        <p:nvSpPr>
          <p:cNvPr id="4" name="Tijdelijke aanduiding voor dianummer 3">
            <a:extLst>
              <a:ext uri="{FF2B5EF4-FFF2-40B4-BE49-F238E27FC236}">
                <a16:creationId xmlns:a16="http://schemas.microsoft.com/office/drawing/2014/main" id="{28AB94E6-656C-9300-2A2E-AA3A43F7F6E2}"/>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23</a:t>
            </a:fld>
            <a:endParaRPr lang="nl-NL">
              <a:solidFill>
                <a:prstClr val="black"/>
              </a:solidFill>
              <a:latin typeface="Aptos" panose="02110004020202020204"/>
            </a:endParaRPr>
          </a:p>
        </p:txBody>
      </p:sp>
    </p:spTree>
    <p:extLst>
      <p:ext uri="{BB962C8B-B14F-4D97-AF65-F5344CB8AC3E}">
        <p14:creationId xmlns:p14="http://schemas.microsoft.com/office/powerpoint/2010/main" val="2294770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BCCF-46A3-AD6F-1676-B49565AFC9C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A33DC0-269B-8E15-C8E1-E7E2C65DFD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7EE1BCC-13C0-E45F-24F4-E3657F7C59E0}"/>
              </a:ext>
            </a:extLst>
          </p:cNvPr>
          <p:cNvSpPr>
            <a:spLocks noGrp="1"/>
          </p:cNvSpPr>
          <p:nvPr>
            <p:ph type="body" idx="1"/>
          </p:nvPr>
        </p:nvSpPr>
        <p:spPr/>
        <p:txBody>
          <a:bodyPr/>
          <a:lstStyle/>
          <a:p>
            <a:r>
              <a:rPr lang="nl-NL" dirty="0"/>
              <a:t>Laat deelnemers nadenken over wat zij weten over palliatieve sedatie en euthanasie, en bespreek dit. </a:t>
            </a:r>
          </a:p>
          <a:p>
            <a:r>
              <a:rPr lang="nl-NL" dirty="0"/>
              <a:t>Het belangrijkste verschil is dat het doel anders is: </a:t>
            </a:r>
          </a:p>
          <a:p>
            <a:r>
              <a:rPr lang="nl-NL" dirty="0"/>
              <a:t>palliatieve sedatie gaat om lijden te verlichten</a:t>
            </a:r>
          </a:p>
          <a:p>
            <a:r>
              <a:rPr lang="nl-NL" dirty="0"/>
              <a:t>euthanasie is het opzettelijk beëindigen van het leven (op verzoek, met wettelijke procedure). Op de volgende dia’s volgt meer toelichting op palliatieve sedatie en euthanasie.</a:t>
            </a:r>
          </a:p>
        </p:txBody>
      </p:sp>
      <p:sp>
        <p:nvSpPr>
          <p:cNvPr id="4" name="Tijdelijke aanduiding voor dianummer 3">
            <a:extLst>
              <a:ext uri="{FF2B5EF4-FFF2-40B4-BE49-F238E27FC236}">
                <a16:creationId xmlns:a16="http://schemas.microsoft.com/office/drawing/2014/main" id="{047172EF-36EF-E2D8-3FE3-BA08F417B351}"/>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24</a:t>
            </a:fld>
            <a:endParaRPr lang="nl-NL">
              <a:solidFill>
                <a:prstClr val="black"/>
              </a:solidFill>
              <a:latin typeface="Aptos" panose="02110004020202020204"/>
            </a:endParaRPr>
          </a:p>
        </p:txBody>
      </p:sp>
    </p:spTree>
    <p:extLst>
      <p:ext uri="{BB962C8B-B14F-4D97-AF65-F5344CB8AC3E}">
        <p14:creationId xmlns:p14="http://schemas.microsoft.com/office/powerpoint/2010/main" val="430539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Het kan zijn dat sommige klachten op het laatst heel moeilijk te behandelen zijn. De klachten zijn dan op de normale manier niet meer te behandelen. Bij een levensverwachting van korter dan 2 weken kan de arts voorstellen om het bewustzijn van de bewoner te verlagen. Het verlagen van het bewustzijn noemen we sedatie. Daarnaast wordt wel doorgegaan met de normale wijze van klachtbestrijding, bijvoorbeeld bij pijn wordt nog steeds doorgegaan met een opiaat.</a:t>
            </a:r>
            <a:br>
              <a:rPr lang="nl-NL" sz="1300" dirty="0"/>
            </a:br>
            <a:r>
              <a:rPr lang="nl-NL" sz="1300" dirty="0"/>
              <a:t>Op deze manier is de bewoner zich niet meer bewust van de klacht zoals pijn, benauwdheid of anders.</a:t>
            </a:r>
            <a:br>
              <a:rPr lang="nl-NL" sz="1300" dirty="0"/>
            </a:br>
            <a:br>
              <a:rPr lang="nl-NL" sz="1300" dirty="0"/>
            </a:br>
            <a:r>
              <a:rPr lang="nl-NL" sz="1300" dirty="0"/>
              <a:t>Mogelijk nog even ingaan op verschil tussen intermitterende sedatie en continue sedatie. </a:t>
            </a:r>
          </a:p>
          <a:p>
            <a:r>
              <a:rPr lang="nl-NL" sz="1300" dirty="0"/>
              <a:t>Intermitterende palliatieve sedatie: ter overbrugging van een bepaalde tijd of fase. Dit kan al vroeg(er) in de palliatieve fase toegepast worden. Het primaire doel is om tijdelijk rust te brengen en de patiënt daarna weer (volledig) tot bewustzijn te laten komen. </a:t>
            </a:r>
          </a:p>
          <a:p>
            <a:r>
              <a:rPr lang="nl-NL" sz="1300" dirty="0"/>
              <a:t>Continue palliatieve sedatie: tot aan het overlijden, als de geschatte termijn tot overlijden relatief kort is, dat wil zeggen maximaal twee weken.</a:t>
            </a:r>
          </a:p>
          <a:p>
            <a:br>
              <a:rPr lang="nl-NL" sz="1300" dirty="0"/>
            </a:br>
            <a:r>
              <a:rPr lang="nl-NL" sz="1300" dirty="0"/>
              <a:t>Van palliatieve sedatie sterft iemand niet sneller. Het is dus iets anders dan euthanasie. Bij euthanasie wordt het leven door een arts beëindigd. </a:t>
            </a:r>
          </a:p>
          <a:p>
            <a:endParaRPr lang="nl-NL" sz="1300" dirty="0"/>
          </a:p>
          <a:p>
            <a:r>
              <a:rPr lang="nl-NL" sz="1300" dirty="0"/>
              <a:t>Bij palliatieve sedatie sterven mensen meestal binnen een paar dagen. Maximaal kan het 2 weken duren. Maar dat komt weinig voor.  </a:t>
            </a:r>
          </a:p>
        </p:txBody>
      </p:sp>
      <p:sp>
        <p:nvSpPr>
          <p:cNvPr id="4" name="Tijdelijke aanduiding voor dianummer 3"/>
          <p:cNvSpPr>
            <a:spLocks noGrp="1"/>
          </p:cNvSpPr>
          <p:nvPr>
            <p:ph type="sldNum" sz="quarter" idx="5"/>
          </p:nvPr>
        </p:nvSpPr>
        <p:spPr/>
        <p:txBody>
          <a:bodyPr/>
          <a:lstStyle/>
          <a:p>
            <a:pPr defTabSz="990752">
              <a:defRPr/>
            </a:pPr>
            <a:fld id="{D0933A7D-476C-41F9-A99D-F8FF3428DF91}" type="slidenum">
              <a:rPr>
                <a:solidFill>
                  <a:prstClr val="black"/>
                </a:solidFill>
                <a:latin typeface="Aptos" panose="02110004020202020204"/>
              </a:rPr>
              <a:pPr defTabSz="990752">
                <a:defRPr/>
              </a:pPr>
              <a:t>25</a:t>
            </a:fld>
            <a:endParaRPr lang="nl-NL">
              <a:solidFill>
                <a:prstClr val="black"/>
              </a:solidFill>
              <a:latin typeface="Aptos" panose="02110004020202020204"/>
            </a:endParaRPr>
          </a:p>
        </p:txBody>
      </p:sp>
    </p:spTree>
    <p:extLst>
      <p:ext uri="{BB962C8B-B14F-4D97-AF65-F5344CB8AC3E}">
        <p14:creationId xmlns:p14="http://schemas.microsoft.com/office/powerpoint/2010/main" val="265054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C6E42-0DBF-E4CE-B9D5-2A076A3C557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48B090-4340-1934-D530-4C457E881A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F015F4-3F54-ACA1-EC60-D8B3A6F250CC}"/>
              </a:ext>
            </a:extLst>
          </p:cNvPr>
          <p:cNvSpPr>
            <a:spLocks noGrp="1"/>
          </p:cNvSpPr>
          <p:nvPr>
            <p:ph type="body" idx="1"/>
          </p:nvPr>
        </p:nvSpPr>
        <p:spPr/>
        <p:txBody>
          <a:bodyPr/>
          <a:lstStyle/>
          <a:p>
            <a:r>
              <a:rPr lang="nl-NL" sz="1300" dirty="0"/>
              <a:t>Alvorens tot palliatieve sedatie te besluiten moet nagegaan worden waardoor de symptomen veroorzaakt worden, en moet duidelijk zijn dat er geen andere mogelijkheden tot behandeling zijn. Multidisciplinaire samenwerking vormt het uitgangspunt bij de besluitvorming, waarbij een arts uiteindelijk verantwoordelijk is voor het stellen van de indicatie.</a:t>
            </a:r>
            <a:br>
              <a:rPr lang="nl-NL" sz="1300" dirty="0"/>
            </a:br>
            <a:r>
              <a:rPr lang="nl-NL" sz="1300" dirty="0"/>
              <a:t>Continue palliatieve sedatie kan alleen gestart worden bij een patiënt met één of meer refractaire (onbehandelbare) symptomen als de geschatte termijn tot overlijden maximaal 2 weken is. Ga in principe alleen over tot continue palliatieve sedatie als de patiënt of diens vertegenwoordiger toestemming heeft gegeven.</a:t>
            </a:r>
          </a:p>
        </p:txBody>
      </p:sp>
      <p:sp>
        <p:nvSpPr>
          <p:cNvPr id="4" name="Tijdelijke aanduiding voor dianummer 3">
            <a:extLst>
              <a:ext uri="{FF2B5EF4-FFF2-40B4-BE49-F238E27FC236}">
                <a16:creationId xmlns:a16="http://schemas.microsoft.com/office/drawing/2014/main" id="{0592FD8C-1BA9-6F51-0A43-8BC8B0A0D2B8}"/>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26</a:t>
            </a:fld>
            <a:endParaRPr lang="nl-NL">
              <a:solidFill>
                <a:prstClr val="black"/>
              </a:solidFill>
              <a:latin typeface="Aptos" panose="02110004020202020204"/>
            </a:endParaRPr>
          </a:p>
        </p:txBody>
      </p:sp>
    </p:spTree>
    <p:extLst>
      <p:ext uri="{BB962C8B-B14F-4D97-AF65-F5344CB8AC3E}">
        <p14:creationId xmlns:p14="http://schemas.microsoft.com/office/powerpoint/2010/main" val="2917156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A774-2951-5927-C37D-6EB0468C5D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F0BCC5-E9A6-0A3A-0DA3-0102933315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78D72A5-5A12-653D-3BFE-CF4BE2267B53}"/>
              </a:ext>
            </a:extLst>
          </p:cNvPr>
          <p:cNvSpPr>
            <a:spLocks noGrp="1"/>
          </p:cNvSpPr>
          <p:nvPr>
            <p:ph type="body" idx="1"/>
          </p:nvPr>
        </p:nvSpPr>
        <p:spPr/>
        <p:txBody>
          <a:bodyPr/>
          <a:lstStyle/>
          <a:p>
            <a:r>
              <a:rPr lang="nl-NL" sz="1300" dirty="0"/>
              <a:t>De mate van sedatie wordt bepaald door wat nodig is om het lijden van de patiënt te verlichten (proportionele sedatie).</a:t>
            </a:r>
          </a:p>
          <a:p>
            <a:pPr defTabSz="990752">
              <a:defRPr/>
            </a:pPr>
            <a:r>
              <a:rPr lang="nl-NL" sz="1300" dirty="0"/>
              <a:t>Het doel is dus niet zodanig te sederen dat een persoon niet meer bij bewustzijn is, maar te sederen totdat bewustzijn van de klacht verdwenen is.</a:t>
            </a:r>
            <a:br>
              <a:rPr lang="nl-NL" sz="1300" dirty="0"/>
            </a:br>
            <a:r>
              <a:rPr lang="nl-NL" sz="1300" dirty="0"/>
              <a:t>Bij het laatste kan het dus zijn dat de persoon nog wel aanspreekbaar is.</a:t>
            </a:r>
            <a:br>
              <a:rPr lang="nl-NL" sz="1300" dirty="0"/>
            </a:br>
            <a:r>
              <a:rPr lang="en-US" dirty="0" err="1">
                <a:cs typeface="Calibri"/>
              </a:rPr>
              <a:t>Bijvoorbeeld</a:t>
            </a:r>
            <a:r>
              <a:rPr lang="en-US" dirty="0">
                <a:cs typeface="Calibri"/>
              </a:rPr>
              <a:t> </a:t>
            </a:r>
            <a:r>
              <a:rPr lang="en-US" dirty="0" err="1">
                <a:cs typeface="Calibri"/>
              </a:rPr>
              <a:t>bij</a:t>
            </a:r>
            <a:r>
              <a:rPr lang="en-US" dirty="0">
                <a:cs typeface="Calibri"/>
              </a:rPr>
              <a:t> </a:t>
            </a:r>
            <a:r>
              <a:rPr lang="en-US" dirty="0" err="1">
                <a:cs typeface="Calibri"/>
              </a:rPr>
              <a:t>misselijkheid</a:t>
            </a:r>
            <a:r>
              <a:rPr lang="en-US" dirty="0">
                <a:cs typeface="Calibri"/>
              </a:rPr>
              <a:t> </a:t>
            </a:r>
            <a:r>
              <a:rPr lang="en-US" dirty="0" err="1">
                <a:cs typeface="Calibri"/>
              </a:rPr>
              <a:t>hoeft</a:t>
            </a:r>
            <a:r>
              <a:rPr lang="en-US" dirty="0">
                <a:cs typeface="Calibri"/>
              </a:rPr>
              <a:t> de </a:t>
            </a:r>
            <a:r>
              <a:rPr lang="en-US" dirty="0" err="1">
                <a:cs typeface="Calibri"/>
              </a:rPr>
              <a:t>sedatie</a:t>
            </a:r>
            <a:r>
              <a:rPr lang="en-US" dirty="0">
                <a:cs typeface="Calibri"/>
              </a:rPr>
              <a:t> </a:t>
            </a:r>
            <a:r>
              <a:rPr lang="en-US" dirty="0" err="1">
                <a:cs typeface="Calibri"/>
              </a:rPr>
              <a:t>misschien</a:t>
            </a:r>
            <a:r>
              <a:rPr lang="en-US" dirty="0">
                <a:cs typeface="Calibri"/>
              </a:rPr>
              <a:t> </a:t>
            </a:r>
            <a:r>
              <a:rPr lang="en-US" dirty="0" err="1">
                <a:cs typeface="Calibri"/>
              </a:rPr>
              <a:t>niet</a:t>
            </a:r>
            <a:r>
              <a:rPr lang="en-US" dirty="0">
                <a:cs typeface="Calibri"/>
              </a:rPr>
              <a:t> zo heel </a:t>
            </a:r>
            <a:r>
              <a:rPr lang="en-US" dirty="0" err="1">
                <a:cs typeface="Calibri"/>
              </a:rPr>
              <a:t>diep</a:t>
            </a:r>
            <a:r>
              <a:rPr lang="en-US" dirty="0">
                <a:cs typeface="Calibri"/>
              </a:rPr>
              <a:t> </a:t>
            </a:r>
            <a:r>
              <a:rPr lang="en-US" dirty="0" err="1">
                <a:cs typeface="Calibri"/>
              </a:rPr>
              <a:t>te</a:t>
            </a:r>
            <a:r>
              <a:rPr lang="en-US" dirty="0">
                <a:cs typeface="Calibri"/>
              </a:rPr>
              <a:t> </a:t>
            </a:r>
            <a:r>
              <a:rPr lang="en-US" dirty="0" err="1">
                <a:cs typeface="Calibri"/>
              </a:rPr>
              <a:t>zijn</a:t>
            </a:r>
            <a:r>
              <a:rPr lang="en-US" dirty="0">
                <a:cs typeface="Calibri"/>
              </a:rPr>
              <a:t>.</a:t>
            </a:r>
            <a:br>
              <a:rPr lang="en-US" dirty="0">
                <a:cs typeface="+mn-lt"/>
              </a:rPr>
            </a:br>
            <a:r>
              <a:rPr lang="en-US" dirty="0" err="1">
                <a:cs typeface="Calibri"/>
              </a:rPr>
              <a:t>Sederen</a:t>
            </a:r>
            <a:r>
              <a:rPr lang="en-US" dirty="0">
                <a:cs typeface="Calibri"/>
              </a:rPr>
              <a:t> </a:t>
            </a:r>
            <a:r>
              <a:rPr lang="en-US" dirty="0" err="1">
                <a:cs typeface="Calibri"/>
              </a:rPr>
              <a:t>doen</a:t>
            </a:r>
            <a:r>
              <a:rPr lang="en-US" dirty="0">
                <a:cs typeface="Calibri"/>
              </a:rPr>
              <a:t> we met </a:t>
            </a:r>
            <a:r>
              <a:rPr lang="en-US" dirty="0" err="1">
                <a:cs typeface="Calibri"/>
              </a:rPr>
              <a:t>dormicum</a:t>
            </a:r>
            <a:r>
              <a:rPr lang="en-US" dirty="0">
                <a:cs typeface="Calibri"/>
              </a:rPr>
              <a:t>. Tweede </a:t>
            </a:r>
            <a:r>
              <a:rPr lang="en-US" dirty="0" err="1">
                <a:cs typeface="Calibri"/>
              </a:rPr>
              <a:t>middel</a:t>
            </a:r>
            <a:r>
              <a:rPr lang="en-US" dirty="0">
                <a:cs typeface="Calibri"/>
              </a:rPr>
              <a:t> is om de </a:t>
            </a:r>
            <a:r>
              <a:rPr lang="en-US" dirty="0" err="1">
                <a:cs typeface="Calibri"/>
              </a:rPr>
              <a:t>klacht</a:t>
            </a:r>
            <a:r>
              <a:rPr lang="en-US" dirty="0">
                <a:cs typeface="Calibri"/>
              </a:rPr>
              <a:t> </a:t>
            </a:r>
            <a:r>
              <a:rPr lang="en-US" dirty="0" err="1">
                <a:cs typeface="Calibri"/>
              </a:rPr>
              <a:t>te</a:t>
            </a:r>
            <a:r>
              <a:rPr lang="en-US" dirty="0">
                <a:cs typeface="Calibri"/>
              </a:rPr>
              <a:t> </a:t>
            </a:r>
            <a:r>
              <a:rPr lang="en-US" dirty="0" err="1">
                <a:cs typeface="Calibri"/>
              </a:rPr>
              <a:t>bestrijden</a:t>
            </a:r>
            <a:r>
              <a:rPr lang="en-US" dirty="0">
                <a:cs typeface="Calibri"/>
              </a:rPr>
              <a:t>, </a:t>
            </a:r>
            <a:r>
              <a:rPr lang="en-US" dirty="0" err="1">
                <a:cs typeface="Calibri"/>
              </a:rPr>
              <a:t>bijvoorbeeld</a:t>
            </a:r>
            <a:r>
              <a:rPr lang="en-US" dirty="0">
                <a:cs typeface="Calibri"/>
              </a:rPr>
              <a:t> </a:t>
            </a:r>
            <a:r>
              <a:rPr lang="en-US" dirty="0" err="1">
                <a:cs typeface="Calibri"/>
              </a:rPr>
              <a:t>morfine</a:t>
            </a:r>
            <a:r>
              <a:rPr lang="en-US" dirty="0">
                <a:cs typeface="Calibri"/>
              </a:rPr>
              <a:t> </a:t>
            </a:r>
            <a:r>
              <a:rPr lang="en-US" dirty="0" err="1">
                <a:cs typeface="Calibri"/>
              </a:rPr>
              <a:t>bij</a:t>
            </a:r>
            <a:r>
              <a:rPr lang="en-US" dirty="0">
                <a:cs typeface="Calibri"/>
              </a:rPr>
              <a:t> </a:t>
            </a:r>
            <a:r>
              <a:rPr lang="en-US" dirty="0" err="1">
                <a:cs typeface="Calibri"/>
              </a:rPr>
              <a:t>pijn</a:t>
            </a:r>
            <a:r>
              <a:rPr lang="en-US" dirty="0">
                <a:cs typeface="Calibri"/>
              </a:rPr>
              <a:t> of </a:t>
            </a:r>
            <a:r>
              <a:rPr lang="en-US" dirty="0" err="1">
                <a:cs typeface="Calibri"/>
              </a:rPr>
              <a:t>benauwdheid</a:t>
            </a:r>
            <a:r>
              <a:rPr lang="en-US" dirty="0">
                <a:cs typeface="Calibri"/>
              </a:rPr>
              <a:t>, of primperan </a:t>
            </a:r>
            <a:r>
              <a:rPr lang="en-US" dirty="0" err="1">
                <a:cs typeface="Calibri"/>
              </a:rPr>
              <a:t>bij</a:t>
            </a:r>
            <a:r>
              <a:rPr lang="en-US" dirty="0">
                <a:cs typeface="Calibri"/>
              </a:rPr>
              <a:t> </a:t>
            </a:r>
            <a:r>
              <a:rPr lang="en-US" dirty="0" err="1">
                <a:cs typeface="Calibri"/>
              </a:rPr>
              <a:t>misselijkheid</a:t>
            </a:r>
            <a:r>
              <a:rPr lang="en-US" dirty="0">
                <a:cs typeface="Calibri"/>
              </a:rPr>
              <a:t> (</a:t>
            </a:r>
            <a:r>
              <a:rPr lang="en-US" dirty="0" err="1">
                <a:cs typeface="Calibri"/>
              </a:rPr>
              <a:t>subcutaan</a:t>
            </a:r>
            <a:r>
              <a:rPr lang="en-US" dirty="0">
                <a:cs typeface="Calibri"/>
              </a:rPr>
              <a:t>).</a:t>
            </a:r>
          </a:p>
          <a:p>
            <a:endParaRPr lang="nl-NL" sz="1300" dirty="0"/>
          </a:p>
        </p:txBody>
      </p:sp>
      <p:sp>
        <p:nvSpPr>
          <p:cNvPr id="4" name="Tijdelijke aanduiding voor dianummer 3">
            <a:extLst>
              <a:ext uri="{FF2B5EF4-FFF2-40B4-BE49-F238E27FC236}">
                <a16:creationId xmlns:a16="http://schemas.microsoft.com/office/drawing/2014/main" id="{DCD233B5-C325-1D9E-76F1-5BE6D6E32F2D}"/>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27</a:t>
            </a:fld>
            <a:endParaRPr lang="nl-NL">
              <a:solidFill>
                <a:prstClr val="black"/>
              </a:solidFill>
              <a:latin typeface="Aptos" panose="02110004020202020204"/>
            </a:endParaRPr>
          </a:p>
        </p:txBody>
      </p:sp>
    </p:spTree>
    <p:extLst>
      <p:ext uri="{BB962C8B-B14F-4D97-AF65-F5344CB8AC3E}">
        <p14:creationId xmlns:p14="http://schemas.microsoft.com/office/powerpoint/2010/main" val="2098940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6B180-0E82-9486-37B6-FAF4B6B3B1C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2CE857-F238-232B-2AEF-6695B120E4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DF21159-B86C-EC89-5592-076CEC3B76AE}"/>
              </a:ext>
            </a:extLst>
          </p:cNvPr>
          <p:cNvSpPr>
            <a:spLocks noGrp="1"/>
          </p:cNvSpPr>
          <p:nvPr>
            <p:ph type="body" idx="1"/>
          </p:nvPr>
        </p:nvSpPr>
        <p:spPr/>
        <p:txBody>
          <a:bodyPr/>
          <a:lstStyle/>
          <a:p>
            <a:r>
              <a:rPr lang="en-US" dirty="0" err="1">
                <a:cs typeface="Calibri"/>
              </a:rPr>
              <a:t>Voorlichting</a:t>
            </a:r>
            <a:r>
              <a:rPr lang="en-US" dirty="0">
                <a:cs typeface="Calibri"/>
              </a:rPr>
              <a:t> </a:t>
            </a:r>
            <a:r>
              <a:rPr lang="en-US" dirty="0" err="1">
                <a:cs typeface="Calibri"/>
              </a:rPr>
              <a:t>geven</a:t>
            </a:r>
            <a:r>
              <a:rPr lang="en-US" dirty="0">
                <a:cs typeface="Calibri"/>
              </a:rPr>
              <a:t>: </a:t>
            </a:r>
          </a:p>
          <a:p>
            <a:pPr marL="681142" lvl="1" indent="-185766">
              <a:buFont typeface="Arial" panose="020B0604020202020204" pitchFamily="34" charset="0"/>
              <a:buChar char="•"/>
            </a:pPr>
            <a:r>
              <a:rPr lang="en-US" dirty="0" err="1">
                <a:cs typeface="Calibri"/>
              </a:rPr>
              <a:t>Vertel</a:t>
            </a:r>
            <a:r>
              <a:rPr lang="en-US" dirty="0">
                <a:cs typeface="Calibri"/>
              </a:rPr>
              <a:t> (</a:t>
            </a:r>
            <a:r>
              <a:rPr lang="en-US" dirty="0" err="1">
                <a:cs typeface="Calibri"/>
              </a:rPr>
              <a:t>nog</a:t>
            </a:r>
            <a:r>
              <a:rPr lang="en-US" dirty="0">
                <a:cs typeface="Calibri"/>
              </a:rPr>
              <a:t> </a:t>
            </a:r>
            <a:r>
              <a:rPr lang="en-US" dirty="0" err="1">
                <a:cs typeface="Calibri"/>
              </a:rPr>
              <a:t>eens</a:t>
            </a:r>
            <a:r>
              <a:rPr lang="en-US" dirty="0">
                <a:cs typeface="Calibri"/>
              </a:rPr>
              <a:t>) wat </a:t>
            </a:r>
            <a:r>
              <a:rPr lang="en-US" dirty="0" err="1">
                <a:cs typeface="Calibri"/>
              </a:rPr>
              <a:t>palliatieve</a:t>
            </a:r>
            <a:r>
              <a:rPr lang="en-US" dirty="0">
                <a:cs typeface="Calibri"/>
              </a:rPr>
              <a:t> </a:t>
            </a:r>
            <a:r>
              <a:rPr lang="en-US" dirty="0" err="1">
                <a:cs typeface="Calibri"/>
              </a:rPr>
              <a:t>sedatie</a:t>
            </a:r>
            <a:r>
              <a:rPr lang="en-US" dirty="0">
                <a:cs typeface="Calibri"/>
              </a:rPr>
              <a:t> is. Het is </a:t>
            </a:r>
            <a:r>
              <a:rPr lang="en-US" dirty="0" err="1">
                <a:cs typeface="Calibri"/>
              </a:rPr>
              <a:t>geen</a:t>
            </a:r>
            <a:r>
              <a:rPr lang="en-US" dirty="0">
                <a:cs typeface="Calibri"/>
              </a:rPr>
              <a:t> </a:t>
            </a:r>
            <a:r>
              <a:rPr lang="en-US" dirty="0" err="1">
                <a:cs typeface="Calibri"/>
              </a:rPr>
              <a:t>euthanasie</a:t>
            </a:r>
            <a:r>
              <a:rPr lang="en-US" dirty="0">
                <a:cs typeface="Calibri"/>
              </a:rPr>
              <a:t>. </a:t>
            </a:r>
          </a:p>
          <a:p>
            <a:pPr marL="681142" lvl="1" indent="-185766">
              <a:buFont typeface="Arial" panose="020B0604020202020204" pitchFamily="34" charset="0"/>
              <a:buChar char="•"/>
            </a:pPr>
            <a:r>
              <a:rPr lang="en-US" dirty="0">
                <a:cs typeface="Calibri"/>
              </a:rPr>
              <a:t>Bij continue </a:t>
            </a:r>
            <a:r>
              <a:rPr lang="en-US" dirty="0" err="1">
                <a:cs typeface="Calibri"/>
              </a:rPr>
              <a:t>sedatie</a:t>
            </a:r>
            <a:r>
              <a:rPr lang="en-US" dirty="0">
                <a:cs typeface="Calibri"/>
              </a:rPr>
              <a:t> </a:t>
            </a:r>
            <a:r>
              <a:rPr lang="en-US" dirty="0" err="1">
                <a:cs typeface="Calibri"/>
              </a:rPr>
              <a:t>kan</a:t>
            </a:r>
            <a:r>
              <a:rPr lang="en-US" dirty="0">
                <a:cs typeface="Calibri"/>
              </a:rPr>
              <a:t> het </a:t>
            </a:r>
            <a:r>
              <a:rPr lang="en-US" dirty="0" err="1">
                <a:cs typeface="Calibri"/>
              </a:rPr>
              <a:t>zijn</a:t>
            </a:r>
            <a:r>
              <a:rPr lang="en-US" dirty="0">
                <a:cs typeface="Calibri"/>
              </a:rPr>
              <a:t> </a:t>
            </a:r>
            <a:r>
              <a:rPr lang="en-US" dirty="0" err="1">
                <a:cs typeface="Calibri"/>
              </a:rPr>
              <a:t>dat</a:t>
            </a:r>
            <a:r>
              <a:rPr lang="en-US" dirty="0">
                <a:cs typeface="Calibri"/>
              </a:rPr>
              <a:t> de </a:t>
            </a:r>
            <a:r>
              <a:rPr lang="en-US" dirty="0" err="1">
                <a:cs typeface="Calibri"/>
              </a:rPr>
              <a:t>bewoner</a:t>
            </a:r>
            <a:r>
              <a:rPr lang="en-US" dirty="0">
                <a:cs typeface="Calibri"/>
              </a:rPr>
              <a:t> </a:t>
            </a:r>
            <a:r>
              <a:rPr lang="en-US" dirty="0" err="1">
                <a:cs typeface="Calibri"/>
              </a:rPr>
              <a:t>weer</a:t>
            </a:r>
            <a:r>
              <a:rPr lang="en-US" dirty="0">
                <a:cs typeface="Calibri"/>
              </a:rPr>
              <a:t> </a:t>
            </a:r>
            <a:r>
              <a:rPr lang="en-US" dirty="0" err="1">
                <a:cs typeface="Calibri"/>
              </a:rPr>
              <a:t>bij</a:t>
            </a:r>
            <a:r>
              <a:rPr lang="en-US" dirty="0">
                <a:cs typeface="Calibri"/>
              </a:rPr>
              <a:t> </a:t>
            </a:r>
            <a:r>
              <a:rPr lang="en-US" dirty="0" err="1">
                <a:cs typeface="Calibri"/>
              </a:rPr>
              <a:t>bewustzijn</a:t>
            </a:r>
            <a:r>
              <a:rPr lang="en-US" dirty="0">
                <a:cs typeface="Calibri"/>
              </a:rPr>
              <a:t> </a:t>
            </a:r>
            <a:r>
              <a:rPr lang="en-US" dirty="0" err="1">
                <a:cs typeface="Calibri"/>
              </a:rPr>
              <a:t>komt</a:t>
            </a:r>
            <a:r>
              <a:rPr lang="en-US" dirty="0">
                <a:cs typeface="Calibri"/>
              </a:rPr>
              <a:t> </a:t>
            </a:r>
            <a:r>
              <a:rPr lang="en-US" dirty="0" err="1">
                <a:cs typeface="Calibri"/>
              </a:rPr>
              <a:t>omdat</a:t>
            </a:r>
            <a:r>
              <a:rPr lang="en-US" dirty="0">
                <a:cs typeface="Calibri"/>
              </a:rPr>
              <a:t> de </a:t>
            </a:r>
            <a:r>
              <a:rPr lang="en-US" dirty="0" err="1">
                <a:cs typeface="Calibri"/>
              </a:rPr>
              <a:t>medicatie</a:t>
            </a:r>
            <a:r>
              <a:rPr lang="en-US" dirty="0">
                <a:cs typeface="Calibri"/>
              </a:rPr>
              <a:t> </a:t>
            </a:r>
            <a:r>
              <a:rPr lang="en-US" dirty="0" err="1">
                <a:cs typeface="Calibri"/>
              </a:rPr>
              <a:t>nog</a:t>
            </a:r>
            <a:r>
              <a:rPr lang="en-US" dirty="0">
                <a:cs typeface="Calibri"/>
              </a:rPr>
              <a:t> </a:t>
            </a:r>
            <a:r>
              <a:rPr lang="en-US" dirty="0" err="1">
                <a:cs typeface="Calibri"/>
              </a:rPr>
              <a:t>goed</a:t>
            </a:r>
            <a:r>
              <a:rPr lang="en-US" dirty="0">
                <a:cs typeface="Calibri"/>
              </a:rPr>
              <a:t> </a:t>
            </a:r>
            <a:r>
              <a:rPr lang="en-US" dirty="0" err="1">
                <a:cs typeface="Calibri"/>
              </a:rPr>
              <a:t>ingesteld</a:t>
            </a:r>
            <a:r>
              <a:rPr lang="en-US" dirty="0">
                <a:cs typeface="Calibri"/>
              </a:rPr>
              <a:t> </a:t>
            </a:r>
            <a:r>
              <a:rPr lang="en-US" dirty="0" err="1">
                <a:cs typeface="Calibri"/>
              </a:rPr>
              <a:t>moet</a:t>
            </a:r>
            <a:r>
              <a:rPr lang="en-US" dirty="0">
                <a:cs typeface="Calibri"/>
              </a:rPr>
              <a:t> </a:t>
            </a:r>
            <a:r>
              <a:rPr lang="en-US" dirty="0" err="1">
                <a:cs typeface="Calibri"/>
              </a:rPr>
              <a:t>worden</a:t>
            </a:r>
            <a:r>
              <a:rPr lang="en-US" dirty="0">
                <a:cs typeface="Calibri"/>
              </a:rPr>
              <a:t>. </a:t>
            </a:r>
          </a:p>
          <a:p>
            <a:pPr marL="681142" lvl="1" indent="-185766">
              <a:buFont typeface="Arial" panose="020B0604020202020204" pitchFamily="34" charset="0"/>
              <a:buChar char="•"/>
            </a:pPr>
            <a:r>
              <a:rPr lang="en-US" dirty="0" err="1">
                <a:cs typeface="Calibri"/>
              </a:rPr>
              <a:t>Vertel</a:t>
            </a:r>
            <a:r>
              <a:rPr lang="en-US" dirty="0">
                <a:cs typeface="Calibri"/>
              </a:rPr>
              <a:t> hoe het </a:t>
            </a:r>
            <a:r>
              <a:rPr lang="en-US" dirty="0" err="1">
                <a:cs typeface="Calibri"/>
              </a:rPr>
              <a:t>stervensproces</a:t>
            </a:r>
            <a:r>
              <a:rPr lang="en-US" dirty="0">
                <a:cs typeface="Calibri"/>
              </a:rPr>
              <a:t> </a:t>
            </a:r>
            <a:r>
              <a:rPr lang="en-US" dirty="0" err="1">
                <a:cs typeface="Calibri"/>
              </a:rPr>
              <a:t>eruit</a:t>
            </a:r>
            <a:r>
              <a:rPr lang="en-US" dirty="0">
                <a:cs typeface="Calibri"/>
              </a:rPr>
              <a:t> </a:t>
            </a:r>
            <a:r>
              <a:rPr lang="en-US" dirty="0" err="1">
                <a:cs typeface="Calibri"/>
              </a:rPr>
              <a:t>kan</a:t>
            </a:r>
            <a:r>
              <a:rPr lang="en-US" dirty="0">
                <a:cs typeface="Calibri"/>
              </a:rPr>
              <a:t> </a:t>
            </a:r>
            <a:r>
              <a:rPr lang="en-US" dirty="0" err="1">
                <a:cs typeface="Calibri"/>
              </a:rPr>
              <a:t>zien</a:t>
            </a:r>
            <a:r>
              <a:rPr lang="en-US" dirty="0">
                <a:cs typeface="Calibri"/>
              </a:rPr>
              <a:t>, en </a:t>
            </a:r>
            <a:r>
              <a:rPr lang="en-US" dirty="0" err="1">
                <a:cs typeface="Calibri"/>
              </a:rPr>
              <a:t>geef</a:t>
            </a:r>
            <a:r>
              <a:rPr lang="en-US" dirty="0">
                <a:cs typeface="Calibri"/>
              </a:rPr>
              <a:t> </a:t>
            </a:r>
            <a:r>
              <a:rPr lang="en-US" dirty="0" err="1">
                <a:cs typeface="Calibri"/>
              </a:rPr>
              <a:t>alvast</a:t>
            </a:r>
            <a:r>
              <a:rPr lang="en-US" dirty="0">
                <a:cs typeface="Calibri"/>
              </a:rPr>
              <a:t> </a:t>
            </a:r>
            <a:r>
              <a:rPr lang="en-US" dirty="0" err="1">
                <a:cs typeface="Calibri"/>
              </a:rPr>
              <a:t>informatie</a:t>
            </a:r>
            <a:r>
              <a:rPr lang="en-US" dirty="0">
                <a:cs typeface="Calibri"/>
              </a:rPr>
              <a:t> over </a:t>
            </a:r>
            <a:r>
              <a:rPr lang="en-US" dirty="0" err="1">
                <a:cs typeface="Calibri"/>
              </a:rPr>
              <a:t>reutelen</a:t>
            </a:r>
            <a:r>
              <a:rPr lang="en-US" dirty="0">
                <a:cs typeface="Calibri"/>
              </a:rPr>
              <a:t> </a:t>
            </a:r>
            <a:r>
              <a:rPr lang="en-US" dirty="0" err="1">
                <a:cs typeface="Calibri"/>
              </a:rPr>
              <a:t>zodat</a:t>
            </a:r>
            <a:r>
              <a:rPr lang="en-US" dirty="0">
                <a:cs typeface="Calibri"/>
              </a:rPr>
              <a:t> </a:t>
            </a:r>
            <a:r>
              <a:rPr lang="en-US" dirty="0" err="1">
                <a:cs typeface="Calibri"/>
              </a:rPr>
              <a:t>familie</a:t>
            </a:r>
            <a:r>
              <a:rPr lang="en-US" dirty="0">
                <a:cs typeface="Calibri"/>
              </a:rPr>
              <a:t> </a:t>
            </a:r>
            <a:r>
              <a:rPr lang="en-US" dirty="0" err="1">
                <a:cs typeface="Calibri"/>
              </a:rPr>
              <a:t>hopelijk</a:t>
            </a:r>
            <a:r>
              <a:rPr lang="en-US" dirty="0">
                <a:cs typeface="Calibri"/>
              </a:rPr>
              <a:t> </a:t>
            </a:r>
            <a:r>
              <a:rPr lang="en-US" dirty="0" err="1">
                <a:cs typeface="Calibri"/>
              </a:rPr>
              <a:t>niet</a:t>
            </a:r>
            <a:r>
              <a:rPr lang="en-US" dirty="0">
                <a:cs typeface="Calibri"/>
              </a:rPr>
              <a:t> </a:t>
            </a:r>
            <a:r>
              <a:rPr lang="en-US" dirty="0" err="1">
                <a:cs typeface="Calibri"/>
              </a:rPr>
              <a:t>schrikt</a:t>
            </a:r>
            <a:r>
              <a:rPr lang="en-US" dirty="0">
                <a:cs typeface="Calibri"/>
              </a:rPr>
              <a:t> </a:t>
            </a:r>
            <a:r>
              <a:rPr lang="en-US" dirty="0" err="1">
                <a:cs typeface="Calibri"/>
              </a:rPr>
              <a:t>wanneer</a:t>
            </a:r>
            <a:r>
              <a:rPr lang="en-US" dirty="0">
                <a:cs typeface="Calibri"/>
              </a:rPr>
              <a:t> </a:t>
            </a:r>
            <a:r>
              <a:rPr lang="en-US" dirty="0" err="1">
                <a:cs typeface="Calibri"/>
              </a:rPr>
              <a:t>zich</a:t>
            </a:r>
            <a:r>
              <a:rPr lang="en-US" dirty="0">
                <a:cs typeface="Calibri"/>
              </a:rPr>
              <a:t> </a:t>
            </a:r>
            <a:r>
              <a:rPr lang="en-US" dirty="0" err="1">
                <a:cs typeface="Calibri"/>
              </a:rPr>
              <a:t>dit</a:t>
            </a:r>
            <a:r>
              <a:rPr lang="en-US" dirty="0">
                <a:cs typeface="Calibri"/>
              </a:rPr>
              <a:t> </a:t>
            </a:r>
            <a:r>
              <a:rPr lang="en-US" dirty="0" err="1">
                <a:cs typeface="Calibri"/>
              </a:rPr>
              <a:t>voordoet</a:t>
            </a:r>
            <a:endParaRPr lang="en-US" dirty="0">
              <a:cs typeface="Calibri"/>
            </a:endParaRPr>
          </a:p>
          <a:p>
            <a:pPr marL="681142" lvl="1" indent="-185766">
              <a:buFont typeface="Arial" panose="020B0604020202020204" pitchFamily="34" charset="0"/>
              <a:buChar char="•"/>
            </a:pPr>
            <a:r>
              <a:rPr lang="en-US" dirty="0" err="1">
                <a:cs typeface="Calibri"/>
              </a:rPr>
              <a:t>Bespreek</a:t>
            </a:r>
            <a:r>
              <a:rPr lang="en-US" dirty="0">
                <a:cs typeface="Calibri"/>
              </a:rPr>
              <a:t> het waken of hoe </a:t>
            </a:r>
            <a:r>
              <a:rPr lang="en-US" dirty="0" err="1">
                <a:cs typeface="Calibri"/>
              </a:rPr>
              <a:t>familie</a:t>
            </a:r>
            <a:r>
              <a:rPr lang="en-US" dirty="0">
                <a:cs typeface="Calibri"/>
              </a:rPr>
              <a:t> op de </a:t>
            </a:r>
            <a:r>
              <a:rPr lang="en-US" dirty="0" err="1">
                <a:cs typeface="Calibri"/>
              </a:rPr>
              <a:t>hoogte</a:t>
            </a:r>
            <a:r>
              <a:rPr lang="en-US" dirty="0">
                <a:cs typeface="Calibri"/>
              </a:rPr>
              <a:t> </a:t>
            </a:r>
            <a:r>
              <a:rPr lang="en-US" dirty="0" err="1">
                <a:cs typeface="Calibri"/>
              </a:rPr>
              <a:t>gehouden</a:t>
            </a:r>
            <a:r>
              <a:rPr lang="en-US" dirty="0">
                <a:cs typeface="Calibri"/>
              </a:rPr>
              <a:t> </a:t>
            </a:r>
            <a:r>
              <a:rPr lang="en-US" dirty="0" err="1">
                <a:cs typeface="Calibri"/>
              </a:rPr>
              <a:t>wenst</a:t>
            </a:r>
            <a:r>
              <a:rPr lang="en-US" dirty="0">
                <a:cs typeface="Calibri"/>
              </a:rPr>
              <a:t> </a:t>
            </a:r>
            <a:r>
              <a:rPr lang="en-US" dirty="0" err="1">
                <a:cs typeface="Calibri"/>
              </a:rPr>
              <a:t>te</a:t>
            </a:r>
            <a:r>
              <a:rPr lang="en-US" dirty="0">
                <a:cs typeface="Calibri"/>
              </a:rPr>
              <a:t> </a:t>
            </a:r>
            <a:r>
              <a:rPr lang="en-US" dirty="0" err="1">
                <a:cs typeface="Calibri"/>
              </a:rPr>
              <a:t>worden</a:t>
            </a:r>
            <a:r>
              <a:rPr lang="en-US" dirty="0">
                <a:cs typeface="Calibri"/>
              </a:rPr>
              <a:t> (</a:t>
            </a:r>
            <a:r>
              <a:rPr lang="en-US" dirty="0" err="1">
                <a:cs typeface="Calibri"/>
              </a:rPr>
              <a:t>passende</a:t>
            </a:r>
            <a:r>
              <a:rPr lang="en-US" dirty="0">
                <a:cs typeface="Calibri"/>
              </a:rPr>
              <a:t> </a:t>
            </a:r>
            <a:r>
              <a:rPr lang="en-US" dirty="0" err="1">
                <a:cs typeface="Calibri"/>
              </a:rPr>
              <a:t>bij</a:t>
            </a:r>
            <a:r>
              <a:rPr lang="en-US" dirty="0">
                <a:cs typeface="Calibri"/>
              </a:rPr>
              <a:t> wat de </a:t>
            </a:r>
            <a:r>
              <a:rPr lang="en-US" dirty="0" err="1">
                <a:cs typeface="Calibri"/>
              </a:rPr>
              <a:t>mogelijkheden</a:t>
            </a:r>
            <a:r>
              <a:rPr lang="en-US" dirty="0">
                <a:cs typeface="Calibri"/>
              </a:rPr>
              <a:t> </a:t>
            </a:r>
            <a:r>
              <a:rPr lang="en-US" dirty="0" err="1">
                <a:cs typeface="Calibri"/>
              </a:rPr>
              <a:t>zijn</a:t>
            </a:r>
            <a:r>
              <a:rPr lang="en-US" dirty="0">
                <a:cs typeface="Calibri"/>
              </a:rPr>
              <a:t> van de </a:t>
            </a:r>
            <a:r>
              <a:rPr lang="en-US" dirty="0" err="1">
                <a:cs typeface="Calibri"/>
              </a:rPr>
              <a:t>organisatie</a:t>
            </a:r>
            <a:r>
              <a:rPr lang="en-US" dirty="0">
                <a:cs typeface="Calibri"/>
              </a:rPr>
              <a:t>)</a:t>
            </a:r>
          </a:p>
          <a:p>
            <a:endParaRPr lang="en-US" dirty="0">
              <a:cs typeface="Calibri"/>
            </a:endParaRPr>
          </a:p>
          <a:p>
            <a:r>
              <a:rPr lang="en-US" dirty="0">
                <a:cs typeface="Calibri"/>
              </a:rPr>
              <a:t>CAD: </a:t>
            </a:r>
          </a:p>
          <a:p>
            <a:pPr marL="185766" indent="-185766">
              <a:buFont typeface="Arial" panose="020B0604020202020204" pitchFamily="34" charset="0"/>
              <a:buChar char="•"/>
            </a:pPr>
            <a:r>
              <a:rPr lang="en-US" dirty="0" err="1">
                <a:cs typeface="Calibri"/>
              </a:rPr>
              <a:t>Bespreek</a:t>
            </a:r>
            <a:r>
              <a:rPr lang="en-US" dirty="0">
                <a:cs typeface="Calibri"/>
              </a:rPr>
              <a:t> het </a:t>
            </a:r>
            <a:r>
              <a:rPr lang="en-US" dirty="0" err="1">
                <a:cs typeface="Calibri"/>
              </a:rPr>
              <a:t>plaatsen</a:t>
            </a:r>
            <a:r>
              <a:rPr lang="en-US" dirty="0">
                <a:cs typeface="Calibri"/>
              </a:rPr>
              <a:t> van </a:t>
            </a:r>
            <a:r>
              <a:rPr lang="en-US" dirty="0" err="1">
                <a:cs typeface="Calibri"/>
              </a:rPr>
              <a:t>een</a:t>
            </a:r>
            <a:r>
              <a:rPr lang="en-US" dirty="0">
                <a:cs typeface="Calibri"/>
              </a:rPr>
              <a:t> CAD. In </a:t>
            </a:r>
            <a:r>
              <a:rPr lang="en-US" dirty="0" err="1">
                <a:cs typeface="Calibri"/>
              </a:rPr>
              <a:t>ieder</a:t>
            </a:r>
            <a:r>
              <a:rPr lang="en-US" dirty="0">
                <a:cs typeface="Calibri"/>
              </a:rPr>
              <a:t> </a:t>
            </a:r>
            <a:r>
              <a:rPr lang="en-US" dirty="0" err="1">
                <a:cs typeface="Calibri"/>
              </a:rPr>
              <a:t>geval</a:t>
            </a:r>
            <a:r>
              <a:rPr lang="en-US" dirty="0">
                <a:cs typeface="Calibri"/>
              </a:rPr>
              <a:t> </a:t>
            </a:r>
            <a:r>
              <a:rPr lang="en-US" dirty="0" err="1">
                <a:cs typeface="Calibri"/>
              </a:rPr>
              <a:t>bij</a:t>
            </a:r>
            <a:r>
              <a:rPr lang="en-US" dirty="0">
                <a:cs typeface="Calibri"/>
              </a:rPr>
              <a:t> continue </a:t>
            </a:r>
            <a:r>
              <a:rPr lang="en-US" dirty="0" err="1">
                <a:cs typeface="Calibri"/>
              </a:rPr>
              <a:t>sedatie</a:t>
            </a:r>
            <a:r>
              <a:rPr lang="en-US" dirty="0">
                <a:cs typeface="Calibri"/>
              </a:rPr>
              <a:t> </a:t>
            </a:r>
            <a:r>
              <a:rPr lang="en-US" dirty="0" err="1">
                <a:cs typeface="Calibri"/>
              </a:rPr>
              <a:t>wordt</a:t>
            </a:r>
            <a:r>
              <a:rPr lang="en-US" dirty="0">
                <a:cs typeface="Calibri"/>
              </a:rPr>
              <a:t> </a:t>
            </a:r>
            <a:r>
              <a:rPr lang="en-US" dirty="0" err="1">
                <a:cs typeface="Calibri"/>
              </a:rPr>
              <a:t>geadviseerd</a:t>
            </a:r>
            <a:r>
              <a:rPr lang="en-US" dirty="0">
                <a:cs typeface="Calibri"/>
              </a:rPr>
              <a:t> </a:t>
            </a:r>
            <a:r>
              <a:rPr lang="en-US" dirty="0" err="1">
                <a:cs typeface="Calibri"/>
              </a:rPr>
              <a:t>een</a:t>
            </a:r>
            <a:r>
              <a:rPr lang="en-US" dirty="0">
                <a:cs typeface="Calibri"/>
              </a:rPr>
              <a:t> CAD in </a:t>
            </a:r>
            <a:r>
              <a:rPr lang="en-US" dirty="0" err="1">
                <a:cs typeface="Calibri"/>
              </a:rPr>
              <a:t>te</a:t>
            </a:r>
            <a:r>
              <a:rPr lang="en-US" dirty="0">
                <a:cs typeface="Calibri"/>
              </a:rPr>
              <a:t> </a:t>
            </a:r>
            <a:r>
              <a:rPr lang="en-US" dirty="0" err="1">
                <a:cs typeface="Calibri"/>
              </a:rPr>
              <a:t>zetten</a:t>
            </a:r>
            <a:r>
              <a:rPr lang="en-US" dirty="0">
                <a:cs typeface="Calibri"/>
              </a:rPr>
              <a:t>. Soms </a:t>
            </a:r>
            <a:r>
              <a:rPr lang="en-US" dirty="0" err="1">
                <a:cs typeface="Calibri"/>
              </a:rPr>
              <a:t>kiest</a:t>
            </a:r>
            <a:r>
              <a:rPr lang="en-US" dirty="0">
                <a:cs typeface="Calibri"/>
              </a:rPr>
              <a:t> </a:t>
            </a:r>
            <a:r>
              <a:rPr lang="en-US" dirty="0" err="1">
                <a:cs typeface="Calibri"/>
              </a:rPr>
              <a:t>een</a:t>
            </a:r>
            <a:r>
              <a:rPr lang="en-US" dirty="0">
                <a:cs typeface="Calibri"/>
              </a:rPr>
              <a:t> arts </a:t>
            </a:r>
            <a:r>
              <a:rPr lang="en-US" dirty="0" err="1">
                <a:cs typeface="Calibri"/>
              </a:rPr>
              <a:t>dit</a:t>
            </a:r>
            <a:r>
              <a:rPr lang="en-US" dirty="0">
                <a:cs typeface="Calibri"/>
              </a:rPr>
              <a:t> </a:t>
            </a:r>
            <a:r>
              <a:rPr lang="en-US" dirty="0" err="1">
                <a:cs typeface="Calibri"/>
              </a:rPr>
              <a:t>niet</a:t>
            </a:r>
            <a:r>
              <a:rPr lang="en-US" dirty="0">
                <a:cs typeface="Calibri"/>
              </a:rPr>
              <a:t> </a:t>
            </a:r>
            <a:r>
              <a:rPr lang="en-US" dirty="0" err="1">
                <a:cs typeface="Calibri"/>
              </a:rPr>
              <a:t>te</a:t>
            </a:r>
            <a:r>
              <a:rPr lang="en-US" dirty="0">
                <a:cs typeface="Calibri"/>
              </a:rPr>
              <a:t> </a:t>
            </a:r>
            <a:r>
              <a:rPr lang="en-US" dirty="0" err="1">
                <a:cs typeface="Calibri"/>
              </a:rPr>
              <a:t>doen</a:t>
            </a:r>
            <a:r>
              <a:rPr lang="en-US" dirty="0">
                <a:cs typeface="Calibri"/>
              </a:rPr>
              <a:t> </a:t>
            </a:r>
            <a:r>
              <a:rPr lang="en-US" dirty="0" err="1">
                <a:cs typeface="Calibri"/>
              </a:rPr>
              <a:t>vanwege</a:t>
            </a:r>
            <a:r>
              <a:rPr lang="en-US" dirty="0">
                <a:cs typeface="Calibri"/>
              </a:rPr>
              <a:t> </a:t>
            </a:r>
            <a:r>
              <a:rPr lang="en-US" dirty="0" err="1">
                <a:cs typeface="Calibri"/>
              </a:rPr>
              <a:t>een</a:t>
            </a:r>
            <a:r>
              <a:rPr lang="en-US" dirty="0">
                <a:cs typeface="Calibri"/>
              </a:rPr>
              <a:t> </a:t>
            </a:r>
            <a:r>
              <a:rPr lang="en-US" dirty="0" err="1">
                <a:cs typeface="Calibri"/>
              </a:rPr>
              <a:t>verwacht</a:t>
            </a:r>
            <a:r>
              <a:rPr lang="en-US" dirty="0">
                <a:cs typeface="Calibri"/>
              </a:rPr>
              <a:t> </a:t>
            </a:r>
            <a:r>
              <a:rPr lang="en-US" dirty="0" err="1">
                <a:cs typeface="Calibri"/>
              </a:rPr>
              <a:t>kort</a:t>
            </a:r>
            <a:r>
              <a:rPr lang="en-US" dirty="0">
                <a:cs typeface="Calibri"/>
              </a:rPr>
              <a:t> </a:t>
            </a:r>
            <a:r>
              <a:rPr lang="en-US" dirty="0" err="1">
                <a:cs typeface="Calibri"/>
              </a:rPr>
              <a:t>sterfbed</a:t>
            </a:r>
            <a:r>
              <a:rPr lang="en-US" dirty="0">
                <a:cs typeface="Calibri"/>
              </a:rPr>
              <a:t> of </a:t>
            </a:r>
            <a:r>
              <a:rPr lang="en-US" dirty="0" err="1">
                <a:cs typeface="Calibri"/>
              </a:rPr>
              <a:t>omdat</a:t>
            </a:r>
            <a:r>
              <a:rPr lang="en-US" dirty="0">
                <a:cs typeface="Calibri"/>
              </a:rPr>
              <a:t> er in de </a:t>
            </a:r>
            <a:r>
              <a:rPr lang="en-US" dirty="0" err="1">
                <a:cs typeface="Calibri"/>
              </a:rPr>
              <a:t>periode</a:t>
            </a:r>
            <a:r>
              <a:rPr lang="en-US" dirty="0">
                <a:cs typeface="Calibri"/>
              </a:rPr>
              <a:t> </a:t>
            </a:r>
            <a:r>
              <a:rPr lang="en-US" dirty="0" err="1">
                <a:cs typeface="Calibri"/>
              </a:rPr>
              <a:t>ervoor</a:t>
            </a:r>
            <a:r>
              <a:rPr lang="en-US" dirty="0">
                <a:cs typeface="Calibri"/>
              </a:rPr>
              <a:t> heel </a:t>
            </a:r>
            <a:r>
              <a:rPr lang="en-US" dirty="0" err="1">
                <a:cs typeface="Calibri"/>
              </a:rPr>
              <a:t>weinig</a:t>
            </a:r>
            <a:r>
              <a:rPr lang="en-US" dirty="0">
                <a:cs typeface="Calibri"/>
              </a:rPr>
              <a:t> intake </a:t>
            </a:r>
            <a:r>
              <a:rPr lang="en-US" dirty="0" err="1">
                <a:cs typeface="Calibri"/>
              </a:rPr>
              <a:t>heeft</a:t>
            </a:r>
            <a:r>
              <a:rPr lang="en-US" dirty="0">
                <a:cs typeface="Calibri"/>
              </a:rPr>
              <a:t> </a:t>
            </a:r>
            <a:r>
              <a:rPr lang="en-US" dirty="0" err="1">
                <a:cs typeface="Calibri"/>
              </a:rPr>
              <a:t>plaatsgevonden</a:t>
            </a:r>
            <a:r>
              <a:rPr lang="en-US" dirty="0">
                <a:cs typeface="Calibri"/>
              </a:rPr>
              <a:t>. In </a:t>
            </a:r>
            <a:r>
              <a:rPr lang="en-US" dirty="0" err="1">
                <a:cs typeface="Calibri"/>
              </a:rPr>
              <a:t>dat</a:t>
            </a:r>
            <a:r>
              <a:rPr lang="en-US" dirty="0">
                <a:cs typeface="Calibri"/>
              </a:rPr>
              <a:t> </a:t>
            </a:r>
            <a:r>
              <a:rPr lang="en-US" dirty="0" err="1">
                <a:cs typeface="Calibri"/>
              </a:rPr>
              <a:t>geval</a:t>
            </a:r>
            <a:r>
              <a:rPr lang="en-US" dirty="0">
                <a:cs typeface="Calibri"/>
              </a:rPr>
              <a:t>: let op </a:t>
            </a:r>
            <a:r>
              <a:rPr lang="en-US" dirty="0" err="1">
                <a:cs typeface="Calibri"/>
              </a:rPr>
              <a:t>dat</a:t>
            </a:r>
            <a:r>
              <a:rPr lang="en-US" dirty="0">
                <a:cs typeface="Calibri"/>
              </a:rPr>
              <a:t> er </a:t>
            </a:r>
            <a:r>
              <a:rPr lang="en-US" dirty="0" err="1">
                <a:cs typeface="Calibri"/>
              </a:rPr>
              <a:t>geen</a:t>
            </a:r>
            <a:r>
              <a:rPr lang="en-US" dirty="0">
                <a:cs typeface="Calibri"/>
              </a:rPr>
              <a:t> </a:t>
            </a:r>
            <a:r>
              <a:rPr lang="en-US" dirty="0" err="1">
                <a:cs typeface="Calibri"/>
              </a:rPr>
              <a:t>onrust</a:t>
            </a:r>
            <a:r>
              <a:rPr lang="en-US" dirty="0">
                <a:cs typeface="Calibri"/>
              </a:rPr>
              <a:t> </a:t>
            </a:r>
            <a:r>
              <a:rPr lang="en-US" dirty="0" err="1">
                <a:cs typeface="Calibri"/>
              </a:rPr>
              <a:t>plaatsvindt</a:t>
            </a:r>
            <a:r>
              <a:rPr lang="en-US" dirty="0">
                <a:cs typeface="Calibri"/>
              </a:rPr>
              <a:t> door </a:t>
            </a:r>
            <a:r>
              <a:rPr lang="en-US" dirty="0" err="1">
                <a:cs typeface="Calibri"/>
              </a:rPr>
              <a:t>een</a:t>
            </a:r>
            <a:r>
              <a:rPr lang="en-US" dirty="0">
                <a:cs typeface="Calibri"/>
              </a:rPr>
              <a:t> </a:t>
            </a:r>
            <a:r>
              <a:rPr lang="en-US" dirty="0" err="1">
                <a:cs typeface="Calibri"/>
              </a:rPr>
              <a:t>volle</a:t>
            </a:r>
            <a:r>
              <a:rPr lang="en-US" dirty="0">
                <a:cs typeface="Calibri"/>
              </a:rPr>
              <a:t> </a:t>
            </a:r>
            <a:r>
              <a:rPr lang="en-US" dirty="0" err="1">
                <a:cs typeface="Calibri"/>
              </a:rPr>
              <a:t>blaas</a:t>
            </a:r>
            <a:r>
              <a:rPr lang="en-US" dirty="0">
                <a:cs typeface="Calibri"/>
              </a:rPr>
              <a:t>. </a:t>
            </a:r>
            <a:r>
              <a:rPr lang="en-US" dirty="0" err="1">
                <a:cs typeface="Calibri"/>
              </a:rPr>
              <a:t>Blijf</a:t>
            </a:r>
            <a:r>
              <a:rPr lang="en-US" dirty="0">
                <a:cs typeface="Calibri"/>
              </a:rPr>
              <a:t> alert op </a:t>
            </a:r>
            <a:r>
              <a:rPr lang="en-US" dirty="0" err="1">
                <a:cs typeface="Calibri"/>
              </a:rPr>
              <a:t>signalen</a:t>
            </a:r>
            <a:r>
              <a:rPr lang="en-US" dirty="0">
                <a:cs typeface="Calibri"/>
              </a:rPr>
              <a:t>.</a:t>
            </a:r>
          </a:p>
          <a:p>
            <a:endParaRPr lang="en-US" dirty="0">
              <a:cs typeface="Calibri"/>
            </a:endParaRPr>
          </a:p>
          <a:p>
            <a:r>
              <a:rPr lang="en-US" dirty="0" err="1">
                <a:cs typeface="Calibri"/>
              </a:rPr>
              <a:t>Mondzorg</a:t>
            </a:r>
            <a:r>
              <a:rPr lang="en-US" dirty="0">
                <a:cs typeface="Calibri"/>
              </a:rPr>
              <a:t>: </a:t>
            </a:r>
          </a:p>
          <a:p>
            <a:pPr marL="185766" indent="-185766">
              <a:buFont typeface="Arial" panose="020B0604020202020204" pitchFamily="34" charset="0"/>
              <a:buChar char="•"/>
            </a:pPr>
            <a:r>
              <a:rPr lang="en-US" dirty="0">
                <a:cs typeface="Calibri"/>
              </a:rPr>
              <a:t>Zorg </a:t>
            </a:r>
            <a:r>
              <a:rPr lang="en-US" dirty="0" err="1">
                <a:cs typeface="Calibri"/>
              </a:rPr>
              <a:t>ervoor</a:t>
            </a:r>
            <a:r>
              <a:rPr lang="en-US" dirty="0">
                <a:cs typeface="Calibri"/>
              </a:rPr>
              <a:t> </a:t>
            </a:r>
            <a:r>
              <a:rPr lang="en-US" dirty="0" err="1">
                <a:cs typeface="Calibri"/>
              </a:rPr>
              <a:t>dat</a:t>
            </a:r>
            <a:r>
              <a:rPr lang="en-US" dirty="0">
                <a:cs typeface="Calibri"/>
              </a:rPr>
              <a:t> de </a:t>
            </a:r>
            <a:r>
              <a:rPr lang="en-US" dirty="0" err="1">
                <a:cs typeface="Calibri"/>
              </a:rPr>
              <a:t>mond</a:t>
            </a:r>
            <a:r>
              <a:rPr lang="en-US" dirty="0">
                <a:cs typeface="Calibri"/>
              </a:rPr>
              <a:t> </a:t>
            </a:r>
            <a:r>
              <a:rPr lang="en-US" dirty="0" err="1">
                <a:cs typeface="Calibri"/>
              </a:rPr>
              <a:t>vochtig</a:t>
            </a:r>
            <a:r>
              <a:rPr lang="en-US" dirty="0">
                <a:cs typeface="Calibri"/>
              </a:rPr>
              <a:t> </a:t>
            </a:r>
            <a:r>
              <a:rPr lang="en-US" dirty="0" err="1">
                <a:cs typeface="Calibri"/>
              </a:rPr>
              <a:t>blijft</a:t>
            </a:r>
            <a:r>
              <a:rPr lang="en-US" dirty="0">
                <a:cs typeface="Calibri"/>
              </a:rPr>
              <a:t> door de </a:t>
            </a:r>
            <a:r>
              <a:rPr lang="en-US" dirty="0" err="1">
                <a:cs typeface="Calibri"/>
              </a:rPr>
              <a:t>lippen</a:t>
            </a:r>
            <a:r>
              <a:rPr lang="en-US" dirty="0">
                <a:cs typeface="Calibri"/>
              </a:rPr>
              <a:t> </a:t>
            </a:r>
            <a:r>
              <a:rPr lang="en-US" dirty="0" err="1">
                <a:cs typeface="Calibri"/>
              </a:rPr>
              <a:t>te</a:t>
            </a:r>
            <a:r>
              <a:rPr lang="en-US" dirty="0">
                <a:cs typeface="Calibri"/>
              </a:rPr>
              <a:t> </a:t>
            </a:r>
            <a:r>
              <a:rPr lang="en-US" dirty="0" err="1">
                <a:cs typeface="Calibri"/>
              </a:rPr>
              <a:t>verzorgen</a:t>
            </a:r>
            <a:r>
              <a:rPr lang="en-US" dirty="0">
                <a:cs typeface="Calibri"/>
              </a:rPr>
              <a:t> en de </a:t>
            </a:r>
            <a:r>
              <a:rPr lang="en-US" dirty="0" err="1">
                <a:cs typeface="Calibri"/>
              </a:rPr>
              <a:t>mond</a:t>
            </a:r>
            <a:r>
              <a:rPr lang="en-US" dirty="0">
                <a:cs typeface="Calibri"/>
              </a:rPr>
              <a:t> met </a:t>
            </a:r>
            <a:r>
              <a:rPr lang="en-US" dirty="0" err="1">
                <a:cs typeface="Calibri"/>
              </a:rPr>
              <a:t>oralbalance</a:t>
            </a:r>
            <a:r>
              <a:rPr lang="en-US" dirty="0">
                <a:cs typeface="Calibri"/>
              </a:rPr>
              <a:t> (</a:t>
            </a:r>
            <a:r>
              <a:rPr lang="en-US" dirty="0" err="1">
                <a:cs typeface="Calibri"/>
              </a:rPr>
              <a:t>oid</a:t>
            </a:r>
            <a:r>
              <a:rPr lang="en-US" dirty="0">
                <a:cs typeface="Calibri"/>
              </a:rPr>
              <a:t>) </a:t>
            </a:r>
            <a:r>
              <a:rPr lang="en-US" dirty="0" err="1">
                <a:cs typeface="Calibri"/>
              </a:rPr>
              <a:t>te</a:t>
            </a:r>
            <a:r>
              <a:rPr lang="en-US" dirty="0">
                <a:cs typeface="Calibri"/>
              </a:rPr>
              <a:t> </a:t>
            </a:r>
            <a:r>
              <a:rPr lang="en-US" dirty="0" err="1">
                <a:cs typeface="Calibri"/>
              </a:rPr>
              <a:t>verzorgen</a:t>
            </a:r>
            <a:r>
              <a:rPr lang="en-US" dirty="0">
                <a:cs typeface="Calibri"/>
              </a:rPr>
              <a:t>. </a:t>
            </a:r>
            <a:r>
              <a:rPr lang="en-US" dirty="0" err="1">
                <a:cs typeface="Calibri"/>
              </a:rPr>
              <a:t>Mogelijk</a:t>
            </a:r>
            <a:r>
              <a:rPr lang="en-US" dirty="0">
                <a:cs typeface="Calibri"/>
              </a:rPr>
              <a:t> </a:t>
            </a:r>
            <a:r>
              <a:rPr lang="en-US" dirty="0" err="1">
                <a:cs typeface="Calibri"/>
              </a:rPr>
              <a:t>kan</a:t>
            </a:r>
            <a:r>
              <a:rPr lang="en-US" dirty="0">
                <a:cs typeface="Calibri"/>
              </a:rPr>
              <a:t> de </a:t>
            </a:r>
            <a:r>
              <a:rPr lang="en-US" dirty="0" err="1">
                <a:cs typeface="Calibri"/>
              </a:rPr>
              <a:t>familie</a:t>
            </a:r>
            <a:r>
              <a:rPr lang="en-US" dirty="0">
                <a:cs typeface="Calibri"/>
              </a:rPr>
              <a:t> </a:t>
            </a:r>
            <a:r>
              <a:rPr lang="en-US" dirty="0" err="1">
                <a:cs typeface="Calibri"/>
              </a:rPr>
              <a:t>hierin</a:t>
            </a:r>
            <a:r>
              <a:rPr lang="en-US" dirty="0">
                <a:cs typeface="Calibri"/>
              </a:rPr>
              <a:t> </a:t>
            </a:r>
            <a:r>
              <a:rPr lang="en-US" dirty="0" err="1">
                <a:cs typeface="Calibri"/>
              </a:rPr>
              <a:t>ondersteunen</a:t>
            </a:r>
            <a:r>
              <a:rPr lang="en-US" dirty="0">
                <a:cs typeface="Calibri"/>
              </a:rPr>
              <a:t>.</a:t>
            </a:r>
          </a:p>
          <a:p>
            <a:endParaRPr lang="nl-NL" sz="1300" dirty="0"/>
          </a:p>
        </p:txBody>
      </p:sp>
      <p:sp>
        <p:nvSpPr>
          <p:cNvPr id="4" name="Tijdelijke aanduiding voor dianummer 3">
            <a:extLst>
              <a:ext uri="{FF2B5EF4-FFF2-40B4-BE49-F238E27FC236}">
                <a16:creationId xmlns:a16="http://schemas.microsoft.com/office/drawing/2014/main" id="{1AC459FB-A246-1732-9BFC-77E0D165D06D}"/>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28</a:t>
            </a:fld>
            <a:endParaRPr lang="nl-NL">
              <a:solidFill>
                <a:prstClr val="black"/>
              </a:solidFill>
              <a:latin typeface="Aptos" panose="02110004020202020204"/>
            </a:endParaRPr>
          </a:p>
        </p:txBody>
      </p:sp>
    </p:spTree>
    <p:extLst>
      <p:ext uri="{BB962C8B-B14F-4D97-AF65-F5344CB8AC3E}">
        <p14:creationId xmlns:p14="http://schemas.microsoft.com/office/powerpoint/2010/main" val="2824813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BBBE9-81F4-1345-63D5-8EF0A88A63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339BA8-41D3-CE43-8DD2-5F7B290E53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53BCCD-8CC4-11AA-B008-C719CDFD65D7}"/>
              </a:ext>
            </a:extLst>
          </p:cNvPr>
          <p:cNvSpPr>
            <a:spLocks noGrp="1"/>
          </p:cNvSpPr>
          <p:nvPr>
            <p:ph type="body" idx="1"/>
          </p:nvPr>
        </p:nvSpPr>
        <p:spPr/>
        <p:txBody>
          <a:bodyPr/>
          <a:lstStyle/>
          <a:p>
            <a:r>
              <a:rPr lang="en-US" dirty="0" err="1"/>
              <a:t>Vertel</a:t>
            </a:r>
            <a:r>
              <a:rPr lang="en-US" dirty="0"/>
              <a:t> </a:t>
            </a:r>
            <a:r>
              <a:rPr lang="en-US" dirty="0" err="1"/>
              <a:t>dat</a:t>
            </a:r>
            <a:r>
              <a:rPr lang="en-US" dirty="0"/>
              <a:t> </a:t>
            </a:r>
            <a:r>
              <a:rPr lang="en-US" dirty="0" err="1"/>
              <a:t>euthanasie</a:t>
            </a:r>
            <a:r>
              <a:rPr lang="en-US" dirty="0"/>
              <a:t> </a:t>
            </a:r>
            <a:r>
              <a:rPr lang="en-US" dirty="0" err="1"/>
              <a:t>onder</a:t>
            </a:r>
            <a:r>
              <a:rPr lang="en-US" dirty="0"/>
              <a:t> </a:t>
            </a:r>
            <a:r>
              <a:rPr lang="en-US" dirty="0" err="1"/>
              <a:t>bepaalde</a:t>
            </a:r>
            <a:r>
              <a:rPr lang="en-US" dirty="0"/>
              <a:t> </a:t>
            </a:r>
            <a:r>
              <a:rPr lang="en-US" dirty="0" err="1"/>
              <a:t>voorwaarden</a:t>
            </a:r>
            <a:r>
              <a:rPr lang="en-US" dirty="0"/>
              <a:t> (de </a:t>
            </a:r>
            <a:r>
              <a:rPr lang="en-US" dirty="0" err="1"/>
              <a:t>zorgvuldigheidseisen</a:t>
            </a:r>
            <a:r>
              <a:rPr lang="en-US" dirty="0"/>
              <a:t>) is </a:t>
            </a:r>
            <a:r>
              <a:rPr lang="en-US" dirty="0" err="1"/>
              <a:t>toegestaan</a:t>
            </a:r>
            <a:r>
              <a:rPr lang="en-US" dirty="0"/>
              <a:t>, </a:t>
            </a:r>
            <a:r>
              <a:rPr lang="en-US" dirty="0" err="1"/>
              <a:t>ook</a:t>
            </a:r>
            <a:r>
              <a:rPr lang="en-US" dirty="0"/>
              <a:t> </a:t>
            </a:r>
            <a:r>
              <a:rPr lang="en-US" dirty="0" err="1"/>
              <a:t>bij</a:t>
            </a:r>
            <a:r>
              <a:rPr lang="en-US" dirty="0"/>
              <a:t> </a:t>
            </a:r>
            <a:r>
              <a:rPr lang="en-US" dirty="0" err="1"/>
              <a:t>mensen</a:t>
            </a:r>
            <a:r>
              <a:rPr lang="en-US" dirty="0"/>
              <a:t> met </a:t>
            </a:r>
            <a:r>
              <a:rPr lang="en-US" dirty="0" err="1"/>
              <a:t>dementie</a:t>
            </a:r>
            <a:r>
              <a:rPr lang="en-US" dirty="0"/>
              <a:t>. Een </a:t>
            </a:r>
            <a:r>
              <a:rPr lang="en-US" dirty="0" err="1"/>
              <a:t>belangrijke</a:t>
            </a:r>
            <a:r>
              <a:rPr lang="en-US" dirty="0"/>
              <a:t> </a:t>
            </a:r>
            <a:r>
              <a:rPr lang="en-US" dirty="0" err="1"/>
              <a:t>voorwaarde</a:t>
            </a:r>
            <a:r>
              <a:rPr lang="en-US" dirty="0"/>
              <a:t> is </a:t>
            </a:r>
            <a:r>
              <a:rPr lang="en-US" dirty="0" err="1"/>
              <a:t>dat</a:t>
            </a:r>
            <a:r>
              <a:rPr lang="en-US" dirty="0"/>
              <a:t> het </a:t>
            </a:r>
            <a:r>
              <a:rPr lang="en-US" dirty="0" err="1"/>
              <a:t>voor</a:t>
            </a:r>
            <a:r>
              <a:rPr lang="en-US" dirty="0"/>
              <a:t> </a:t>
            </a:r>
            <a:r>
              <a:rPr lang="en-US" dirty="0" err="1"/>
              <a:t>een</a:t>
            </a:r>
            <a:r>
              <a:rPr lang="en-US" dirty="0"/>
              <a:t> arts ‘</a:t>
            </a:r>
            <a:r>
              <a:rPr lang="en-US" dirty="0" err="1"/>
              <a:t>onomstotelijk</a:t>
            </a:r>
            <a:r>
              <a:rPr lang="en-US" dirty="0"/>
              <a:t>’ </a:t>
            </a:r>
            <a:r>
              <a:rPr lang="en-US" dirty="0" err="1"/>
              <a:t>moet</a:t>
            </a:r>
            <a:r>
              <a:rPr lang="en-US" dirty="0"/>
              <a:t> </a:t>
            </a:r>
            <a:r>
              <a:rPr lang="en-US" dirty="0" err="1"/>
              <a:t>vaststaan</a:t>
            </a:r>
            <a:r>
              <a:rPr lang="en-US" dirty="0"/>
              <a:t> </a:t>
            </a:r>
            <a:r>
              <a:rPr lang="en-US" dirty="0" err="1"/>
              <a:t>dat</a:t>
            </a:r>
            <a:r>
              <a:rPr lang="en-US" dirty="0"/>
              <a:t> </a:t>
            </a:r>
            <a:r>
              <a:rPr lang="en-US" dirty="0" err="1"/>
              <a:t>euthanasie</a:t>
            </a:r>
            <a:r>
              <a:rPr lang="en-US" dirty="0"/>
              <a:t> de wens is van de </a:t>
            </a:r>
            <a:r>
              <a:rPr lang="en-US" dirty="0" err="1"/>
              <a:t>bewoner</a:t>
            </a:r>
            <a:r>
              <a:rPr lang="en-US" dirty="0"/>
              <a:t>. </a:t>
            </a:r>
            <a:r>
              <a:rPr lang="en-US" dirty="0" err="1"/>
              <a:t>Vooral</a:t>
            </a:r>
            <a:r>
              <a:rPr lang="en-US" dirty="0"/>
              <a:t> </a:t>
            </a:r>
            <a:r>
              <a:rPr lang="en-US" dirty="0" err="1"/>
              <a:t>bij</a:t>
            </a:r>
            <a:r>
              <a:rPr lang="en-US" dirty="0"/>
              <a:t> </a:t>
            </a:r>
            <a:r>
              <a:rPr lang="en-US" dirty="0" err="1"/>
              <a:t>verder</a:t>
            </a:r>
            <a:r>
              <a:rPr lang="en-US" dirty="0"/>
              <a:t> </a:t>
            </a:r>
            <a:r>
              <a:rPr lang="en-US" dirty="0" err="1"/>
              <a:t>gevorderde</a:t>
            </a:r>
            <a:r>
              <a:rPr lang="en-US" dirty="0"/>
              <a:t> </a:t>
            </a:r>
            <a:r>
              <a:rPr lang="en-US" dirty="0" err="1"/>
              <a:t>dementie</a:t>
            </a:r>
            <a:r>
              <a:rPr lang="en-US" dirty="0"/>
              <a:t> is </a:t>
            </a:r>
            <a:r>
              <a:rPr lang="en-US" dirty="0" err="1"/>
              <a:t>dat</a:t>
            </a:r>
            <a:r>
              <a:rPr lang="en-US" dirty="0"/>
              <a:t> </a:t>
            </a:r>
            <a:r>
              <a:rPr lang="en-US" dirty="0" err="1"/>
              <a:t>lastig</a:t>
            </a:r>
            <a:r>
              <a:rPr lang="en-US" dirty="0"/>
              <a:t> </a:t>
            </a:r>
            <a:r>
              <a:rPr lang="en-US" dirty="0" err="1"/>
              <a:t>aan</a:t>
            </a:r>
            <a:r>
              <a:rPr lang="en-US" dirty="0"/>
              <a:t> </a:t>
            </a:r>
            <a:r>
              <a:rPr lang="en-US" dirty="0" err="1"/>
              <a:t>te</a:t>
            </a:r>
            <a:r>
              <a:rPr lang="en-US" dirty="0"/>
              <a:t> </a:t>
            </a:r>
            <a:r>
              <a:rPr lang="en-US" dirty="0" err="1"/>
              <a:t>tonen</a:t>
            </a:r>
            <a:r>
              <a:rPr lang="en-US" dirty="0"/>
              <a:t>.</a:t>
            </a:r>
            <a:endParaRPr lang="nl-NL" dirty="0"/>
          </a:p>
          <a:p>
            <a:endParaRPr lang="en-US" dirty="0"/>
          </a:p>
          <a:p>
            <a:r>
              <a:rPr lang="en-US" dirty="0"/>
              <a:t>Voor </a:t>
            </a:r>
            <a:r>
              <a:rPr lang="en-US" dirty="0" err="1"/>
              <a:t>een</a:t>
            </a:r>
            <a:r>
              <a:rPr lang="en-US" dirty="0"/>
              <a:t> arts is </a:t>
            </a:r>
            <a:r>
              <a:rPr lang="en-US" dirty="0" err="1"/>
              <a:t>een</a:t>
            </a:r>
            <a:r>
              <a:rPr lang="en-US" dirty="0"/>
              <a:t> </a:t>
            </a:r>
            <a:r>
              <a:rPr lang="en-US" dirty="0" err="1"/>
              <a:t>euthanasiewens</a:t>
            </a:r>
            <a:r>
              <a:rPr lang="en-US" dirty="0"/>
              <a:t> </a:t>
            </a:r>
            <a:r>
              <a:rPr lang="en-US" dirty="0" err="1"/>
              <a:t>een</a:t>
            </a:r>
            <a:r>
              <a:rPr lang="en-US" dirty="0"/>
              <a:t> van de </a:t>
            </a:r>
            <a:r>
              <a:rPr lang="en-US" dirty="0" err="1"/>
              <a:t>meest</a:t>
            </a:r>
            <a:r>
              <a:rPr lang="en-US" dirty="0"/>
              <a:t> </a:t>
            </a:r>
            <a:r>
              <a:rPr lang="en-US" dirty="0" err="1"/>
              <a:t>indringende</a:t>
            </a:r>
            <a:r>
              <a:rPr lang="en-US" dirty="0"/>
              <a:t> </a:t>
            </a:r>
            <a:r>
              <a:rPr lang="en-US" dirty="0" err="1"/>
              <a:t>vragen</a:t>
            </a:r>
            <a:r>
              <a:rPr lang="en-US" dirty="0"/>
              <a:t> die </a:t>
            </a:r>
            <a:r>
              <a:rPr lang="en-US" dirty="0" err="1"/>
              <a:t>gesteld</a:t>
            </a:r>
            <a:r>
              <a:rPr lang="en-US" dirty="0"/>
              <a:t> </a:t>
            </a:r>
            <a:r>
              <a:rPr lang="en-US" dirty="0" err="1"/>
              <a:t>kunnen</a:t>
            </a:r>
            <a:r>
              <a:rPr lang="en-US" dirty="0"/>
              <a:t> </a:t>
            </a:r>
            <a:r>
              <a:rPr lang="en-US" dirty="0" err="1"/>
              <a:t>worden</a:t>
            </a:r>
            <a:r>
              <a:rPr lang="en-US" dirty="0"/>
              <a:t>. Als de </a:t>
            </a:r>
            <a:r>
              <a:rPr lang="en-US" dirty="0" err="1"/>
              <a:t>bewoner</a:t>
            </a:r>
            <a:r>
              <a:rPr lang="en-US" dirty="0"/>
              <a:t> </a:t>
            </a:r>
            <a:r>
              <a:rPr lang="en-US" dirty="0" err="1"/>
              <a:t>dit</a:t>
            </a:r>
            <a:r>
              <a:rPr lang="en-US" dirty="0"/>
              <a:t> </a:t>
            </a:r>
            <a:r>
              <a:rPr lang="en-US" dirty="0" err="1"/>
              <a:t>niet</a:t>
            </a:r>
            <a:r>
              <a:rPr lang="en-US" dirty="0"/>
              <a:t> </a:t>
            </a:r>
            <a:r>
              <a:rPr lang="en-US" dirty="0" err="1"/>
              <a:t>meer</a:t>
            </a:r>
            <a:r>
              <a:rPr lang="en-US" dirty="0"/>
              <a:t> </a:t>
            </a:r>
            <a:r>
              <a:rPr lang="en-US" dirty="0" err="1"/>
              <a:t>bewust</a:t>
            </a:r>
            <a:r>
              <a:rPr lang="en-US" dirty="0"/>
              <a:t> </a:t>
            </a:r>
            <a:r>
              <a:rPr lang="en-US" dirty="0" err="1"/>
              <a:t>kan</a:t>
            </a:r>
            <a:r>
              <a:rPr lang="en-US" dirty="0"/>
              <a:t> </a:t>
            </a:r>
            <a:r>
              <a:rPr lang="en-US" dirty="0" err="1"/>
              <a:t>aangeven</a:t>
            </a:r>
            <a:r>
              <a:rPr lang="en-US" dirty="0"/>
              <a:t>, </a:t>
            </a:r>
            <a:r>
              <a:rPr lang="en-US" dirty="0" err="1"/>
              <a:t>blijft</a:t>
            </a:r>
            <a:r>
              <a:rPr lang="en-US" dirty="0"/>
              <a:t> het </a:t>
            </a:r>
            <a:r>
              <a:rPr lang="en-US" dirty="0" err="1"/>
              <a:t>voor</a:t>
            </a:r>
            <a:r>
              <a:rPr lang="en-US" dirty="0"/>
              <a:t> </a:t>
            </a:r>
            <a:r>
              <a:rPr lang="en-US" dirty="0" err="1"/>
              <a:t>een</a:t>
            </a:r>
            <a:r>
              <a:rPr lang="en-US" dirty="0"/>
              <a:t> arts </a:t>
            </a:r>
            <a:r>
              <a:rPr lang="en-US" dirty="0" err="1"/>
              <a:t>een</a:t>
            </a:r>
            <a:r>
              <a:rPr lang="en-US" dirty="0"/>
              <a:t> </a:t>
            </a:r>
            <a:r>
              <a:rPr lang="en-US" dirty="0" err="1"/>
              <a:t>zeer</a:t>
            </a:r>
            <a:r>
              <a:rPr lang="en-US" dirty="0"/>
              <a:t> </a:t>
            </a:r>
            <a:r>
              <a:rPr lang="en-US" dirty="0" err="1"/>
              <a:t>lastige</a:t>
            </a:r>
            <a:r>
              <a:rPr lang="en-US" dirty="0"/>
              <a:t> </a:t>
            </a:r>
            <a:r>
              <a:rPr lang="en-US" dirty="0" err="1"/>
              <a:t>beslissing</a:t>
            </a:r>
            <a:r>
              <a:rPr lang="en-US" dirty="0"/>
              <a:t>. Daarnaast is het </a:t>
            </a:r>
            <a:r>
              <a:rPr lang="en-US" dirty="0" err="1"/>
              <a:t>voor</a:t>
            </a:r>
            <a:r>
              <a:rPr lang="en-US" dirty="0"/>
              <a:t> de arts </a:t>
            </a:r>
            <a:r>
              <a:rPr lang="en-US" dirty="0" err="1"/>
              <a:t>geen</a:t>
            </a:r>
            <a:r>
              <a:rPr lang="en-US" dirty="0"/>
              <a:t> ‘</a:t>
            </a:r>
            <a:r>
              <a:rPr lang="en-US" dirty="0" err="1"/>
              <a:t>normaal</a:t>
            </a:r>
            <a:r>
              <a:rPr lang="en-US" dirty="0"/>
              <a:t> </a:t>
            </a:r>
            <a:r>
              <a:rPr lang="en-US" dirty="0" err="1"/>
              <a:t>medisch</a:t>
            </a:r>
            <a:r>
              <a:rPr lang="en-US" dirty="0"/>
              <a:t> </a:t>
            </a:r>
            <a:r>
              <a:rPr lang="en-US" dirty="0" err="1"/>
              <a:t>handelen</a:t>
            </a:r>
            <a:r>
              <a:rPr lang="en-US" dirty="0"/>
              <a:t>’ </a:t>
            </a:r>
            <a:r>
              <a:rPr lang="en-US" dirty="0" err="1"/>
              <a:t>waardoor</a:t>
            </a:r>
            <a:r>
              <a:rPr lang="en-US" dirty="0"/>
              <a:t> </a:t>
            </a:r>
            <a:r>
              <a:rPr lang="en-US" dirty="0" err="1"/>
              <a:t>hij</a:t>
            </a:r>
            <a:r>
              <a:rPr lang="en-US" dirty="0"/>
              <a:t> </a:t>
            </a:r>
            <a:r>
              <a:rPr lang="en-US" dirty="0" err="1"/>
              <a:t>altijd</a:t>
            </a:r>
            <a:r>
              <a:rPr lang="en-US" dirty="0"/>
              <a:t> de </a:t>
            </a:r>
            <a:r>
              <a:rPr lang="en-US" dirty="0" err="1"/>
              <a:t>mogelijkheid</a:t>
            </a:r>
            <a:r>
              <a:rPr lang="en-US" dirty="0"/>
              <a:t> </a:t>
            </a:r>
            <a:r>
              <a:rPr lang="en-US" dirty="0" err="1"/>
              <a:t>heeft</a:t>
            </a:r>
            <a:r>
              <a:rPr lang="en-US" dirty="0"/>
              <a:t> om </a:t>
            </a:r>
            <a:r>
              <a:rPr lang="en-US" dirty="0" err="1"/>
              <a:t>te</a:t>
            </a:r>
            <a:r>
              <a:rPr lang="en-US" dirty="0"/>
              <a:t> </a:t>
            </a:r>
            <a:r>
              <a:rPr lang="en-US" dirty="0" err="1"/>
              <a:t>weigeren</a:t>
            </a:r>
            <a:r>
              <a:rPr lang="en-US" dirty="0"/>
              <a:t>. Een </a:t>
            </a:r>
            <a:r>
              <a:rPr lang="en-US" dirty="0" err="1"/>
              <a:t>euthanasieverzoek</a:t>
            </a:r>
            <a:r>
              <a:rPr lang="en-US" dirty="0"/>
              <a:t> </a:t>
            </a:r>
            <a:r>
              <a:rPr lang="en-US" dirty="0" err="1"/>
              <a:t>blijft</a:t>
            </a:r>
            <a:r>
              <a:rPr lang="en-US" dirty="0"/>
              <a:t> </a:t>
            </a:r>
            <a:r>
              <a:rPr lang="en-US" dirty="0" err="1"/>
              <a:t>een</a:t>
            </a:r>
            <a:r>
              <a:rPr lang="en-US" dirty="0"/>
              <a:t> </a:t>
            </a:r>
            <a:r>
              <a:rPr lang="en-US" dirty="0" err="1"/>
              <a:t>verzoek</a:t>
            </a:r>
            <a:r>
              <a:rPr lang="en-US" dirty="0"/>
              <a:t>, het is </a:t>
            </a:r>
            <a:r>
              <a:rPr lang="en-US" dirty="0" err="1"/>
              <a:t>geen</a:t>
            </a:r>
            <a:r>
              <a:rPr lang="en-US" dirty="0"/>
              <a:t> </a:t>
            </a:r>
            <a:r>
              <a:rPr lang="en-US" dirty="0" err="1"/>
              <a:t>recht</a:t>
            </a:r>
            <a:r>
              <a:rPr lang="en-US" dirty="0"/>
              <a:t>. </a:t>
            </a:r>
          </a:p>
          <a:p>
            <a:endParaRPr lang="en-US" dirty="0"/>
          </a:p>
          <a:p>
            <a:r>
              <a:rPr lang="en-US" dirty="0"/>
              <a:t>Een arts mag </a:t>
            </a:r>
            <a:r>
              <a:rPr lang="en-US" dirty="0" err="1"/>
              <a:t>alleen</a:t>
            </a:r>
            <a:r>
              <a:rPr lang="en-US" dirty="0"/>
              <a:t> </a:t>
            </a:r>
            <a:r>
              <a:rPr lang="en-US" dirty="0" err="1"/>
              <a:t>euthanasie</a:t>
            </a:r>
            <a:r>
              <a:rPr lang="en-US" dirty="0"/>
              <a:t> </a:t>
            </a:r>
            <a:r>
              <a:rPr lang="en-US" dirty="0" err="1"/>
              <a:t>toepassen</a:t>
            </a:r>
            <a:r>
              <a:rPr lang="en-US" dirty="0"/>
              <a:t> </a:t>
            </a:r>
            <a:r>
              <a:rPr lang="en-US" dirty="0" err="1"/>
              <a:t>onder</a:t>
            </a:r>
            <a:r>
              <a:rPr lang="en-US" dirty="0"/>
              <a:t> </a:t>
            </a:r>
            <a:r>
              <a:rPr lang="en-US" dirty="0" err="1"/>
              <a:t>strikte</a:t>
            </a:r>
            <a:r>
              <a:rPr lang="en-US" dirty="0"/>
              <a:t> </a:t>
            </a:r>
            <a:r>
              <a:rPr lang="en-US" dirty="0" err="1"/>
              <a:t>voorwaarden</a:t>
            </a:r>
            <a:r>
              <a:rPr lang="en-US" dirty="0"/>
              <a:t>. Voor </a:t>
            </a:r>
            <a:r>
              <a:rPr lang="en-US" dirty="0" err="1"/>
              <a:t>mensen</a:t>
            </a:r>
            <a:r>
              <a:rPr lang="en-US" dirty="0"/>
              <a:t> met </a:t>
            </a:r>
            <a:r>
              <a:rPr lang="en-US" dirty="0" err="1"/>
              <a:t>dementie</a:t>
            </a:r>
            <a:r>
              <a:rPr lang="en-US" dirty="0"/>
              <a:t> </a:t>
            </a:r>
            <a:r>
              <a:rPr lang="en-US" dirty="0" err="1"/>
              <a:t>geldt</a:t>
            </a:r>
            <a:r>
              <a:rPr lang="en-US" dirty="0"/>
              <a:t> </a:t>
            </a:r>
            <a:r>
              <a:rPr lang="en-US" dirty="0" err="1"/>
              <a:t>hierbij</a:t>
            </a:r>
            <a:r>
              <a:rPr lang="en-US" dirty="0"/>
              <a:t>:</a:t>
            </a:r>
            <a:endParaRPr lang="nl-NL" dirty="0"/>
          </a:p>
          <a:p>
            <a:r>
              <a:rPr lang="en-US" dirty="0"/>
              <a:t>1) Er </a:t>
            </a:r>
            <a:r>
              <a:rPr lang="en-US" dirty="0" err="1"/>
              <a:t>moet</a:t>
            </a:r>
            <a:r>
              <a:rPr lang="en-US" dirty="0"/>
              <a:t> </a:t>
            </a:r>
            <a:r>
              <a:rPr lang="en-US" dirty="0" err="1"/>
              <a:t>een</a:t>
            </a:r>
            <a:r>
              <a:rPr lang="en-US" dirty="0"/>
              <a:t> </a:t>
            </a:r>
            <a:r>
              <a:rPr lang="en-US" dirty="0" err="1">
                <a:solidFill>
                  <a:schemeClr val="tx2"/>
                </a:solidFill>
              </a:rPr>
              <a:t>schriftelijke</a:t>
            </a:r>
            <a:r>
              <a:rPr lang="en-US" dirty="0">
                <a:solidFill>
                  <a:schemeClr val="tx2"/>
                </a:solidFill>
              </a:rPr>
              <a:t> </a:t>
            </a:r>
            <a:r>
              <a:rPr lang="en-US" dirty="0" err="1">
                <a:solidFill>
                  <a:schemeClr val="tx2"/>
                </a:solidFill>
              </a:rPr>
              <a:t>wilsverklaring</a:t>
            </a:r>
            <a:r>
              <a:rPr lang="en-US" dirty="0">
                <a:solidFill>
                  <a:schemeClr val="tx2"/>
                </a:solidFill>
              </a:rPr>
              <a:t> (of </a:t>
            </a:r>
            <a:r>
              <a:rPr lang="en-US" dirty="0" err="1">
                <a:solidFill>
                  <a:schemeClr val="tx2"/>
                </a:solidFill>
              </a:rPr>
              <a:t>wilsbeschikking</a:t>
            </a:r>
            <a:r>
              <a:rPr lang="en-US" dirty="0"/>
              <a:t>) </a:t>
            </a:r>
            <a:r>
              <a:rPr lang="en-US" dirty="0" err="1"/>
              <a:t>zijn</a:t>
            </a:r>
            <a:r>
              <a:rPr lang="en-US" dirty="0"/>
              <a:t> </a:t>
            </a:r>
            <a:r>
              <a:rPr lang="en-US" dirty="0" err="1"/>
              <a:t>waarin</a:t>
            </a:r>
            <a:r>
              <a:rPr lang="en-US" dirty="0"/>
              <a:t> </a:t>
            </a:r>
            <a:r>
              <a:rPr lang="en-US" dirty="0" err="1"/>
              <a:t>een</a:t>
            </a:r>
            <a:r>
              <a:rPr lang="en-US" dirty="0"/>
              <a:t> </a:t>
            </a:r>
            <a:r>
              <a:rPr lang="en-US" dirty="0" err="1"/>
              <a:t>euthanasieverzoek</a:t>
            </a:r>
            <a:r>
              <a:rPr lang="en-US" dirty="0"/>
              <a:t> </a:t>
            </a:r>
            <a:r>
              <a:rPr lang="en-US" dirty="0" err="1"/>
              <a:t>staat</a:t>
            </a:r>
            <a:r>
              <a:rPr lang="en-US" dirty="0"/>
              <a:t> </a:t>
            </a:r>
            <a:r>
              <a:rPr lang="en-US" dirty="0" err="1"/>
              <a:t>beschreven</a:t>
            </a:r>
            <a:r>
              <a:rPr lang="en-US" dirty="0"/>
              <a:t>. Dit </a:t>
            </a:r>
            <a:r>
              <a:rPr lang="en-US" dirty="0" err="1"/>
              <a:t>verzoek</a:t>
            </a:r>
            <a:r>
              <a:rPr lang="en-US" dirty="0"/>
              <a:t> </a:t>
            </a:r>
            <a:r>
              <a:rPr lang="en-US" dirty="0" err="1"/>
              <a:t>kan</a:t>
            </a:r>
            <a:r>
              <a:rPr lang="en-US" dirty="0"/>
              <a:t> </a:t>
            </a:r>
            <a:r>
              <a:rPr lang="en-US" dirty="0" err="1"/>
              <a:t>alleen</a:t>
            </a:r>
            <a:r>
              <a:rPr lang="en-US" dirty="0"/>
              <a:t> door de </a:t>
            </a:r>
            <a:r>
              <a:rPr lang="en-US" dirty="0" err="1"/>
              <a:t>bewoner</a:t>
            </a:r>
            <a:r>
              <a:rPr lang="en-US" dirty="0"/>
              <a:t> </a:t>
            </a:r>
            <a:r>
              <a:rPr lang="en-US" dirty="0" err="1"/>
              <a:t>worden</a:t>
            </a:r>
            <a:r>
              <a:rPr lang="en-US" dirty="0"/>
              <a:t> </a:t>
            </a:r>
            <a:r>
              <a:rPr lang="en-US" dirty="0" err="1"/>
              <a:t>opgesteld</a:t>
            </a:r>
            <a:r>
              <a:rPr lang="en-US" dirty="0"/>
              <a:t>, </a:t>
            </a:r>
            <a:r>
              <a:rPr lang="en-US" dirty="0" err="1"/>
              <a:t>iemand</a:t>
            </a:r>
            <a:r>
              <a:rPr lang="en-US" dirty="0"/>
              <a:t> </a:t>
            </a:r>
            <a:r>
              <a:rPr lang="en-US" dirty="0" err="1"/>
              <a:t>anders</a:t>
            </a:r>
            <a:r>
              <a:rPr lang="en-US" dirty="0"/>
              <a:t> mag </a:t>
            </a:r>
            <a:r>
              <a:rPr lang="en-US" dirty="0" err="1"/>
              <a:t>dit</a:t>
            </a:r>
            <a:r>
              <a:rPr lang="en-US" dirty="0"/>
              <a:t> </a:t>
            </a:r>
            <a:r>
              <a:rPr lang="en-US" dirty="0" err="1"/>
              <a:t>niet</a:t>
            </a:r>
            <a:r>
              <a:rPr lang="en-US" dirty="0"/>
              <a:t> </a:t>
            </a:r>
            <a:r>
              <a:rPr lang="en-US" dirty="0" err="1"/>
              <a:t>doen</a:t>
            </a:r>
            <a:r>
              <a:rPr lang="en-US" dirty="0"/>
              <a:t>. </a:t>
            </a:r>
            <a:r>
              <a:rPr lang="en-US" dirty="0" err="1"/>
              <a:t>Deze</a:t>
            </a:r>
            <a:r>
              <a:rPr lang="en-US" dirty="0"/>
              <a:t> </a:t>
            </a:r>
            <a:r>
              <a:rPr lang="en-US" dirty="0" err="1"/>
              <a:t>wilsverklaring</a:t>
            </a:r>
            <a:r>
              <a:rPr lang="en-US" dirty="0"/>
              <a:t> </a:t>
            </a:r>
            <a:r>
              <a:rPr lang="en-US" dirty="0" err="1"/>
              <a:t>hoeft</a:t>
            </a:r>
            <a:r>
              <a:rPr lang="en-US" dirty="0"/>
              <a:t> </a:t>
            </a:r>
            <a:r>
              <a:rPr lang="en-US" dirty="0" err="1"/>
              <a:t>niet</a:t>
            </a:r>
            <a:r>
              <a:rPr lang="en-US" dirty="0"/>
              <a:t> </a:t>
            </a:r>
            <a:r>
              <a:rPr lang="en-US" dirty="0" err="1"/>
              <a:t>vastgelegd</a:t>
            </a:r>
            <a:r>
              <a:rPr lang="en-US" dirty="0"/>
              <a:t> </a:t>
            </a:r>
            <a:r>
              <a:rPr lang="en-US" dirty="0" err="1"/>
              <a:t>te</a:t>
            </a:r>
            <a:r>
              <a:rPr lang="en-US" dirty="0"/>
              <a:t> </a:t>
            </a:r>
            <a:r>
              <a:rPr lang="en-US" dirty="0" err="1"/>
              <a:t>worden</a:t>
            </a:r>
            <a:r>
              <a:rPr lang="en-US" dirty="0"/>
              <a:t> </a:t>
            </a:r>
            <a:r>
              <a:rPr lang="en-US" dirty="0" err="1"/>
              <a:t>bij</a:t>
            </a:r>
            <a:r>
              <a:rPr lang="en-US" dirty="0"/>
              <a:t> de </a:t>
            </a:r>
            <a:r>
              <a:rPr lang="en-US" dirty="0" err="1"/>
              <a:t>notaris</a:t>
            </a:r>
            <a:r>
              <a:rPr lang="en-US" dirty="0"/>
              <a:t>. </a:t>
            </a:r>
            <a:endParaRPr lang="nl-NL" dirty="0"/>
          </a:p>
          <a:p>
            <a:r>
              <a:rPr lang="en-US" dirty="0"/>
              <a:t>2) Het </a:t>
            </a:r>
            <a:r>
              <a:rPr lang="en-US" dirty="0" err="1"/>
              <a:t>euthanasieverzoek</a:t>
            </a:r>
            <a:r>
              <a:rPr lang="en-US" dirty="0"/>
              <a:t> </a:t>
            </a:r>
            <a:r>
              <a:rPr lang="en-US" dirty="0" err="1"/>
              <a:t>moet</a:t>
            </a:r>
            <a:r>
              <a:rPr lang="en-US" dirty="0"/>
              <a:t> </a:t>
            </a:r>
            <a:r>
              <a:rPr lang="en-US" dirty="0" err="1"/>
              <a:t>schriftelijk</a:t>
            </a:r>
            <a:r>
              <a:rPr lang="en-US" dirty="0"/>
              <a:t> </a:t>
            </a:r>
            <a:r>
              <a:rPr lang="en-US" dirty="0" err="1"/>
              <a:t>bij</a:t>
            </a:r>
            <a:r>
              <a:rPr lang="en-US" dirty="0"/>
              <a:t> de arts </a:t>
            </a:r>
            <a:r>
              <a:rPr lang="en-US" dirty="0" err="1"/>
              <a:t>bekend</a:t>
            </a:r>
            <a:r>
              <a:rPr lang="en-US" dirty="0"/>
              <a:t> </a:t>
            </a:r>
            <a:r>
              <a:rPr lang="en-US" dirty="0" err="1"/>
              <a:t>zijn</a:t>
            </a:r>
            <a:r>
              <a:rPr lang="en-US" dirty="0"/>
              <a:t>. Het </a:t>
            </a:r>
            <a:r>
              <a:rPr lang="en-US" dirty="0" err="1"/>
              <a:t>moet</a:t>
            </a:r>
            <a:r>
              <a:rPr lang="en-US" dirty="0"/>
              <a:t> </a:t>
            </a:r>
            <a:r>
              <a:rPr lang="en-US" dirty="0" err="1"/>
              <a:t>een</a:t>
            </a:r>
            <a:r>
              <a:rPr lang="en-US" dirty="0"/>
              <a:t> </a:t>
            </a:r>
            <a:r>
              <a:rPr lang="en-US" dirty="0" err="1"/>
              <a:t>vrijwillig</a:t>
            </a:r>
            <a:r>
              <a:rPr lang="en-US" dirty="0"/>
              <a:t>, </a:t>
            </a:r>
            <a:r>
              <a:rPr lang="en-US" dirty="0" err="1"/>
              <a:t>weloverwogen</a:t>
            </a:r>
            <a:r>
              <a:rPr lang="en-US" dirty="0"/>
              <a:t>, </a:t>
            </a:r>
            <a:r>
              <a:rPr lang="en-US" dirty="0" err="1"/>
              <a:t>bewust</a:t>
            </a:r>
            <a:r>
              <a:rPr lang="en-US" dirty="0"/>
              <a:t> </a:t>
            </a:r>
            <a:r>
              <a:rPr lang="en-US" dirty="0" err="1"/>
              <a:t>verzoek</a:t>
            </a:r>
            <a:r>
              <a:rPr lang="en-US" dirty="0"/>
              <a:t> </a:t>
            </a:r>
            <a:r>
              <a:rPr lang="en-US" dirty="0" err="1"/>
              <a:t>zijn</a:t>
            </a:r>
            <a:r>
              <a:rPr lang="en-US" dirty="0"/>
              <a:t> </a:t>
            </a:r>
            <a:r>
              <a:rPr lang="en-US" dirty="0" err="1"/>
              <a:t>dat</a:t>
            </a:r>
            <a:r>
              <a:rPr lang="en-US" dirty="0"/>
              <a:t> </a:t>
            </a:r>
            <a:r>
              <a:rPr lang="en-US" dirty="0" err="1"/>
              <a:t>herhaaldelijk</a:t>
            </a:r>
            <a:r>
              <a:rPr lang="en-US" dirty="0"/>
              <a:t> door de </a:t>
            </a:r>
            <a:r>
              <a:rPr lang="en-US" dirty="0" err="1"/>
              <a:t>bewoner</a:t>
            </a:r>
            <a:r>
              <a:rPr lang="en-US" dirty="0"/>
              <a:t> is </a:t>
            </a:r>
            <a:r>
              <a:rPr lang="en-US" dirty="0" err="1"/>
              <a:t>geuit</a:t>
            </a:r>
            <a:r>
              <a:rPr lang="en-US" dirty="0"/>
              <a:t>. Dit </a:t>
            </a:r>
            <a:r>
              <a:rPr lang="en-US" dirty="0" err="1"/>
              <a:t>betekent</a:t>
            </a:r>
            <a:r>
              <a:rPr lang="en-US" dirty="0"/>
              <a:t> in de </a:t>
            </a:r>
            <a:r>
              <a:rPr lang="en-US" dirty="0" err="1"/>
              <a:t>praktijk</a:t>
            </a:r>
            <a:r>
              <a:rPr lang="en-US" dirty="0"/>
              <a:t> </a:t>
            </a:r>
            <a:r>
              <a:rPr lang="en-US" dirty="0" err="1"/>
              <a:t>dat</a:t>
            </a:r>
            <a:r>
              <a:rPr lang="en-US" dirty="0"/>
              <a:t> de </a:t>
            </a:r>
            <a:r>
              <a:rPr lang="en-US" dirty="0" err="1"/>
              <a:t>bewoner</a:t>
            </a:r>
            <a:r>
              <a:rPr lang="en-US" dirty="0"/>
              <a:t> het </a:t>
            </a:r>
            <a:r>
              <a:rPr lang="en-US" dirty="0" err="1"/>
              <a:t>verzoek</a:t>
            </a:r>
            <a:r>
              <a:rPr lang="en-US" dirty="0"/>
              <a:t> </a:t>
            </a:r>
            <a:r>
              <a:rPr lang="en-US" dirty="0" err="1"/>
              <a:t>actueel</a:t>
            </a:r>
            <a:r>
              <a:rPr lang="en-US" dirty="0"/>
              <a:t> </a:t>
            </a:r>
            <a:r>
              <a:rPr lang="en-US" dirty="0" err="1"/>
              <a:t>houdt</a:t>
            </a:r>
            <a:r>
              <a:rPr lang="en-US" dirty="0"/>
              <a:t>, door het </a:t>
            </a:r>
            <a:r>
              <a:rPr lang="en-US" dirty="0" err="1"/>
              <a:t>regelmatig</a:t>
            </a:r>
            <a:r>
              <a:rPr lang="en-US" dirty="0"/>
              <a:t> met de arts en de </a:t>
            </a:r>
            <a:r>
              <a:rPr lang="en-US" dirty="0" err="1"/>
              <a:t>familie</a:t>
            </a:r>
            <a:r>
              <a:rPr lang="en-US" dirty="0"/>
              <a:t> </a:t>
            </a:r>
            <a:r>
              <a:rPr lang="en-US" dirty="0" err="1"/>
              <a:t>te</a:t>
            </a:r>
            <a:r>
              <a:rPr lang="en-US" dirty="0"/>
              <a:t> </a:t>
            </a:r>
            <a:r>
              <a:rPr lang="en-US" dirty="0" err="1"/>
              <a:t>bespreken</a:t>
            </a:r>
            <a:r>
              <a:rPr lang="en-US" dirty="0"/>
              <a:t>. Een </a:t>
            </a:r>
            <a:r>
              <a:rPr lang="en-US" dirty="0" err="1"/>
              <a:t>manier</a:t>
            </a:r>
            <a:r>
              <a:rPr lang="en-US" dirty="0"/>
              <a:t> om </a:t>
            </a:r>
            <a:r>
              <a:rPr lang="en-US" dirty="0" err="1"/>
              <a:t>dit</a:t>
            </a:r>
            <a:r>
              <a:rPr lang="en-US" dirty="0"/>
              <a:t> </a:t>
            </a:r>
            <a:r>
              <a:rPr lang="en-US" dirty="0" err="1"/>
              <a:t>te</a:t>
            </a:r>
            <a:r>
              <a:rPr lang="en-US" dirty="0"/>
              <a:t> </a:t>
            </a:r>
            <a:r>
              <a:rPr lang="en-US" dirty="0" err="1"/>
              <a:t>doen</a:t>
            </a:r>
            <a:r>
              <a:rPr lang="en-US" dirty="0"/>
              <a:t> is </a:t>
            </a:r>
            <a:r>
              <a:rPr lang="en-US" dirty="0" err="1"/>
              <a:t>bijvoorbeeld</a:t>
            </a:r>
            <a:r>
              <a:rPr lang="en-US" dirty="0"/>
              <a:t> </a:t>
            </a:r>
            <a:r>
              <a:rPr lang="en-US" dirty="0" err="1"/>
              <a:t>regelmatig</a:t>
            </a:r>
            <a:r>
              <a:rPr lang="en-US" dirty="0"/>
              <a:t> </a:t>
            </a:r>
            <a:r>
              <a:rPr lang="en-US" dirty="0" err="1"/>
              <a:t>een</a:t>
            </a:r>
            <a:r>
              <a:rPr lang="en-US" dirty="0"/>
              <a:t> </a:t>
            </a:r>
            <a:r>
              <a:rPr lang="en-US" dirty="0" err="1"/>
              <a:t>videofilmpje</a:t>
            </a:r>
            <a:r>
              <a:rPr lang="en-US" dirty="0"/>
              <a:t> </a:t>
            </a:r>
            <a:r>
              <a:rPr lang="en-US" dirty="0" err="1"/>
              <a:t>maken</a:t>
            </a:r>
            <a:r>
              <a:rPr lang="en-US" dirty="0"/>
              <a:t> van de </a:t>
            </a:r>
            <a:r>
              <a:rPr lang="en-US" dirty="0" err="1"/>
              <a:t>bewoner</a:t>
            </a:r>
            <a:r>
              <a:rPr lang="en-US" dirty="0"/>
              <a:t> </a:t>
            </a:r>
            <a:r>
              <a:rPr lang="en-US" dirty="0" err="1"/>
              <a:t>waarin</a:t>
            </a:r>
            <a:r>
              <a:rPr lang="en-US" dirty="0"/>
              <a:t> </a:t>
            </a:r>
            <a:r>
              <a:rPr lang="en-US" dirty="0" err="1"/>
              <a:t>hij</a:t>
            </a:r>
            <a:r>
              <a:rPr lang="en-US" dirty="0"/>
              <a:t>/</a:t>
            </a:r>
            <a:r>
              <a:rPr lang="en-US" dirty="0" err="1"/>
              <a:t>zij</a:t>
            </a:r>
            <a:r>
              <a:rPr lang="en-US" dirty="0"/>
              <a:t> </a:t>
            </a:r>
            <a:r>
              <a:rPr lang="en-US" dirty="0" err="1"/>
              <a:t>zijn</a:t>
            </a:r>
            <a:r>
              <a:rPr lang="en-US" dirty="0"/>
              <a:t>/</a:t>
            </a:r>
            <a:r>
              <a:rPr lang="en-US" dirty="0" err="1"/>
              <a:t>haar</a:t>
            </a:r>
            <a:r>
              <a:rPr lang="en-US" dirty="0"/>
              <a:t> </a:t>
            </a:r>
            <a:r>
              <a:rPr lang="en-US" dirty="0" err="1"/>
              <a:t>wensen</a:t>
            </a:r>
            <a:r>
              <a:rPr lang="en-US" dirty="0"/>
              <a:t> </a:t>
            </a:r>
            <a:r>
              <a:rPr lang="en-US" dirty="0" err="1"/>
              <a:t>uit</a:t>
            </a:r>
            <a:r>
              <a:rPr lang="en-US" dirty="0"/>
              <a:t>.</a:t>
            </a:r>
            <a:endParaRPr lang="nl-NL" dirty="0"/>
          </a:p>
          <a:p>
            <a:r>
              <a:rPr lang="en-US" dirty="0"/>
              <a:t>3) Er </a:t>
            </a:r>
            <a:r>
              <a:rPr lang="en-US" dirty="0" err="1"/>
              <a:t>moet</a:t>
            </a:r>
            <a:r>
              <a:rPr lang="en-US" dirty="0"/>
              <a:t> </a:t>
            </a:r>
            <a:r>
              <a:rPr lang="en-US" dirty="0" err="1"/>
              <a:t>sprake</a:t>
            </a:r>
            <a:r>
              <a:rPr lang="en-US" dirty="0"/>
              <a:t> </a:t>
            </a:r>
            <a:r>
              <a:rPr lang="en-US" dirty="0" err="1"/>
              <a:t>zijn</a:t>
            </a:r>
            <a:r>
              <a:rPr lang="en-US" dirty="0"/>
              <a:t> van </a:t>
            </a:r>
            <a:r>
              <a:rPr lang="en-US" dirty="0" err="1"/>
              <a:t>ondraaglijk</a:t>
            </a:r>
            <a:r>
              <a:rPr lang="en-US" dirty="0"/>
              <a:t> en </a:t>
            </a:r>
            <a:r>
              <a:rPr lang="en-US" dirty="0" err="1"/>
              <a:t>uitzichtloos</a:t>
            </a:r>
            <a:r>
              <a:rPr lang="en-US" dirty="0"/>
              <a:t> </a:t>
            </a:r>
            <a:r>
              <a:rPr lang="en-US" dirty="0" err="1"/>
              <a:t>lijden</a:t>
            </a:r>
            <a:r>
              <a:rPr lang="en-US" dirty="0"/>
              <a:t>. Wat </a:t>
            </a:r>
            <a:r>
              <a:rPr lang="en-US" dirty="0" err="1"/>
              <a:t>voor</a:t>
            </a:r>
            <a:r>
              <a:rPr lang="en-US" dirty="0"/>
              <a:t> de </a:t>
            </a:r>
            <a:r>
              <a:rPr lang="en-US" dirty="0" err="1"/>
              <a:t>bewoner</a:t>
            </a:r>
            <a:r>
              <a:rPr lang="en-US" dirty="0"/>
              <a:t> </a:t>
            </a:r>
            <a:r>
              <a:rPr lang="en-US" dirty="0" err="1"/>
              <a:t>ondraaglijk</a:t>
            </a:r>
            <a:r>
              <a:rPr lang="en-US" dirty="0"/>
              <a:t> en </a:t>
            </a:r>
            <a:r>
              <a:rPr lang="en-US" dirty="0" err="1"/>
              <a:t>uitzichtloos</a:t>
            </a:r>
            <a:r>
              <a:rPr lang="en-US" dirty="0"/>
              <a:t> </a:t>
            </a:r>
            <a:r>
              <a:rPr lang="en-US" dirty="0" err="1"/>
              <a:t>lijden</a:t>
            </a:r>
            <a:r>
              <a:rPr lang="en-US" dirty="0"/>
              <a:t> is, </a:t>
            </a:r>
            <a:r>
              <a:rPr lang="en-US" dirty="0" err="1"/>
              <a:t>moet</a:t>
            </a:r>
            <a:r>
              <a:rPr lang="en-US" dirty="0"/>
              <a:t> </a:t>
            </a:r>
            <a:r>
              <a:rPr lang="en-US" dirty="0" err="1"/>
              <a:t>hij</a:t>
            </a:r>
            <a:r>
              <a:rPr lang="en-US" dirty="0"/>
              <a:t>/</a:t>
            </a:r>
            <a:r>
              <a:rPr lang="en-US" dirty="0" err="1"/>
              <a:t>zij</a:t>
            </a:r>
            <a:r>
              <a:rPr lang="en-US" dirty="0"/>
              <a:t> in het </a:t>
            </a:r>
            <a:r>
              <a:rPr lang="en-US" dirty="0" err="1"/>
              <a:t>verzoek</a:t>
            </a:r>
            <a:r>
              <a:rPr lang="en-US" dirty="0"/>
              <a:t> </a:t>
            </a:r>
            <a:r>
              <a:rPr lang="en-US" dirty="0" err="1"/>
              <a:t>beschrijven</a:t>
            </a:r>
            <a:r>
              <a:rPr lang="en-US" dirty="0"/>
              <a:t>.</a:t>
            </a:r>
            <a:endParaRPr lang="nl-NL" dirty="0"/>
          </a:p>
          <a:p>
            <a:r>
              <a:rPr lang="en-US" dirty="0"/>
              <a:t>4) De arts </a:t>
            </a:r>
            <a:r>
              <a:rPr lang="en-US" dirty="0" err="1"/>
              <a:t>beoordeelt</a:t>
            </a:r>
            <a:r>
              <a:rPr lang="en-US" dirty="0"/>
              <a:t> het </a:t>
            </a:r>
            <a:r>
              <a:rPr lang="en-US" dirty="0" err="1"/>
              <a:t>verzoek</a:t>
            </a:r>
            <a:r>
              <a:rPr lang="en-US" dirty="0"/>
              <a:t>. </a:t>
            </a:r>
            <a:r>
              <a:rPr lang="en-US" dirty="0" err="1"/>
              <a:t>Stemt</a:t>
            </a:r>
            <a:r>
              <a:rPr lang="en-US" dirty="0"/>
              <a:t> </a:t>
            </a:r>
            <a:r>
              <a:rPr lang="en-US" dirty="0" err="1"/>
              <a:t>hij</a:t>
            </a:r>
            <a:r>
              <a:rPr lang="en-US" dirty="0"/>
              <a:t> in, dan </a:t>
            </a:r>
            <a:r>
              <a:rPr lang="en-US" dirty="0" err="1"/>
              <a:t>moet</a:t>
            </a:r>
            <a:r>
              <a:rPr lang="en-US" dirty="0"/>
              <a:t> </a:t>
            </a:r>
            <a:r>
              <a:rPr lang="en-US" dirty="0" err="1"/>
              <a:t>hij</a:t>
            </a:r>
            <a:r>
              <a:rPr lang="en-US" dirty="0"/>
              <a:t> </a:t>
            </a:r>
            <a:r>
              <a:rPr lang="en-US" dirty="0" err="1"/>
              <a:t>zijn</a:t>
            </a:r>
            <a:r>
              <a:rPr lang="en-US" dirty="0"/>
              <a:t> </a:t>
            </a:r>
            <a:r>
              <a:rPr lang="en-US" dirty="0" err="1"/>
              <a:t>besluit</a:t>
            </a:r>
            <a:r>
              <a:rPr lang="en-US" dirty="0"/>
              <a:t> laten </a:t>
            </a:r>
            <a:r>
              <a:rPr lang="en-US" dirty="0" err="1"/>
              <a:t>toetsen</a:t>
            </a:r>
            <a:r>
              <a:rPr lang="en-US" dirty="0"/>
              <a:t> door </a:t>
            </a:r>
            <a:r>
              <a:rPr lang="en-US" dirty="0" err="1"/>
              <a:t>een</a:t>
            </a:r>
            <a:r>
              <a:rPr lang="en-US" dirty="0"/>
              <a:t> </a:t>
            </a:r>
            <a:r>
              <a:rPr lang="en-US" dirty="0" err="1"/>
              <a:t>onafhankelijke</a:t>
            </a:r>
            <a:r>
              <a:rPr lang="en-US" dirty="0"/>
              <a:t> arts. Meestal is </a:t>
            </a:r>
            <a:r>
              <a:rPr lang="en-US" dirty="0" err="1"/>
              <a:t>dit</a:t>
            </a:r>
            <a:r>
              <a:rPr lang="en-US" dirty="0"/>
              <a:t> </a:t>
            </a:r>
            <a:r>
              <a:rPr lang="en-US" dirty="0" err="1"/>
              <a:t>een</a:t>
            </a:r>
            <a:r>
              <a:rPr lang="en-US" dirty="0"/>
              <a:t> SCEN-arts. SCEN </a:t>
            </a:r>
            <a:r>
              <a:rPr lang="en-US" dirty="0" err="1"/>
              <a:t>staat</a:t>
            </a:r>
            <a:r>
              <a:rPr lang="en-US" dirty="0"/>
              <a:t> </a:t>
            </a:r>
            <a:r>
              <a:rPr lang="en-US" dirty="0" err="1"/>
              <a:t>voor</a:t>
            </a:r>
            <a:r>
              <a:rPr lang="en-US" dirty="0"/>
              <a:t> ‘</a:t>
            </a:r>
            <a:r>
              <a:rPr lang="en-US" dirty="0" err="1"/>
              <a:t>Steun</a:t>
            </a:r>
            <a:r>
              <a:rPr lang="en-US" dirty="0"/>
              <a:t> </a:t>
            </a:r>
            <a:r>
              <a:rPr lang="en-US" dirty="0" err="1"/>
              <a:t>en</a:t>
            </a:r>
            <a:r>
              <a:rPr lang="en-US" dirty="0"/>
              <a:t> </a:t>
            </a:r>
            <a:r>
              <a:rPr lang="en-US" dirty="0" err="1"/>
              <a:t>Consultatie</a:t>
            </a:r>
            <a:r>
              <a:rPr lang="en-US" dirty="0"/>
              <a:t> </a:t>
            </a:r>
            <a:r>
              <a:rPr lang="en-US" dirty="0" err="1"/>
              <a:t>bij</a:t>
            </a:r>
            <a:r>
              <a:rPr lang="en-US" dirty="0"/>
              <a:t> </a:t>
            </a:r>
            <a:r>
              <a:rPr lang="en-US" dirty="0" err="1"/>
              <a:t>Euthanasie</a:t>
            </a:r>
            <a:r>
              <a:rPr lang="en-US" dirty="0"/>
              <a:t> in Nederland’. Dit is </a:t>
            </a:r>
            <a:r>
              <a:rPr lang="en-US" dirty="0" err="1"/>
              <a:t>een</a:t>
            </a:r>
            <a:r>
              <a:rPr lang="en-US" dirty="0"/>
              <a:t> arts die </a:t>
            </a:r>
            <a:r>
              <a:rPr lang="en-US" dirty="0" err="1"/>
              <a:t>speciaal</a:t>
            </a:r>
            <a:r>
              <a:rPr lang="en-US" dirty="0"/>
              <a:t> is </a:t>
            </a:r>
            <a:r>
              <a:rPr lang="en-US" dirty="0" err="1"/>
              <a:t>opgeleid</a:t>
            </a:r>
            <a:r>
              <a:rPr lang="en-US" dirty="0"/>
              <a:t> om </a:t>
            </a:r>
            <a:r>
              <a:rPr lang="en-US" dirty="0" err="1"/>
              <a:t>euthanasieverzoeken</a:t>
            </a:r>
            <a:r>
              <a:rPr lang="en-US" dirty="0"/>
              <a:t> </a:t>
            </a:r>
            <a:r>
              <a:rPr lang="en-US" dirty="0" err="1"/>
              <a:t>te</a:t>
            </a:r>
            <a:r>
              <a:rPr lang="en-US" dirty="0"/>
              <a:t> </a:t>
            </a:r>
            <a:r>
              <a:rPr lang="en-US" dirty="0" err="1"/>
              <a:t>beoordelen</a:t>
            </a:r>
            <a:r>
              <a:rPr lang="en-US" dirty="0"/>
              <a:t>. </a:t>
            </a:r>
          </a:p>
          <a:p>
            <a:r>
              <a:rPr lang="en-US" dirty="0"/>
              <a:t>Alleen </a:t>
            </a:r>
            <a:r>
              <a:rPr lang="en-US" dirty="0" err="1"/>
              <a:t>als</a:t>
            </a:r>
            <a:r>
              <a:rPr lang="en-US" dirty="0"/>
              <a:t> </a:t>
            </a:r>
            <a:r>
              <a:rPr lang="en-US" dirty="0" err="1"/>
              <a:t>hij</a:t>
            </a:r>
            <a:r>
              <a:rPr lang="en-US" dirty="0"/>
              <a:t> het </a:t>
            </a:r>
            <a:r>
              <a:rPr lang="en-US" dirty="0" err="1"/>
              <a:t>verzoek</a:t>
            </a:r>
            <a:r>
              <a:rPr lang="en-US" dirty="0"/>
              <a:t> </a:t>
            </a:r>
            <a:r>
              <a:rPr lang="en-US" dirty="0" err="1"/>
              <a:t>goedkeurt</a:t>
            </a:r>
            <a:r>
              <a:rPr lang="en-US" dirty="0"/>
              <a:t>, </a:t>
            </a:r>
            <a:r>
              <a:rPr lang="en-US" dirty="0" err="1"/>
              <a:t>kan</a:t>
            </a:r>
            <a:r>
              <a:rPr lang="en-US" dirty="0"/>
              <a:t> de (huis)arts </a:t>
            </a:r>
            <a:r>
              <a:rPr lang="en-US" dirty="0" err="1"/>
              <a:t>euthanasie</a:t>
            </a:r>
            <a:r>
              <a:rPr lang="en-US" dirty="0"/>
              <a:t> </a:t>
            </a:r>
            <a:r>
              <a:rPr lang="en-US" dirty="0" err="1"/>
              <a:t>toepassen</a:t>
            </a:r>
            <a:r>
              <a:rPr lang="en-US" dirty="0"/>
              <a:t>. </a:t>
            </a:r>
            <a:r>
              <a:rPr lang="en-US" dirty="0" err="1"/>
              <a:t>Deze</a:t>
            </a:r>
            <a:r>
              <a:rPr lang="en-US" dirty="0"/>
              <a:t> </a:t>
            </a:r>
            <a:r>
              <a:rPr lang="en-US" dirty="0" err="1"/>
              <a:t>zorgvuldige</a:t>
            </a:r>
            <a:r>
              <a:rPr lang="en-US" dirty="0"/>
              <a:t> procedure </a:t>
            </a:r>
            <a:r>
              <a:rPr lang="en-US" dirty="0" err="1"/>
              <a:t>kost</a:t>
            </a:r>
            <a:r>
              <a:rPr lang="en-US" dirty="0"/>
              <a:t> </a:t>
            </a:r>
            <a:r>
              <a:rPr lang="en-US" dirty="0" err="1"/>
              <a:t>tijd</a:t>
            </a:r>
            <a:r>
              <a:rPr lang="en-US" dirty="0"/>
              <a:t>.</a:t>
            </a:r>
            <a:endParaRPr lang="nl-NL" dirty="0"/>
          </a:p>
          <a:p>
            <a:endParaRPr lang="en-US" dirty="0">
              <a:cs typeface="Calibri"/>
            </a:endParaRPr>
          </a:p>
        </p:txBody>
      </p:sp>
      <p:sp>
        <p:nvSpPr>
          <p:cNvPr id="4" name="Tijdelijke aanduiding voor dianummer 3">
            <a:extLst>
              <a:ext uri="{FF2B5EF4-FFF2-40B4-BE49-F238E27FC236}">
                <a16:creationId xmlns:a16="http://schemas.microsoft.com/office/drawing/2014/main" id="{4EBC2CBF-4913-1B3D-49A6-772A180A95B7}"/>
              </a:ext>
            </a:extLst>
          </p:cNvPr>
          <p:cNvSpPr>
            <a:spLocks noGrp="1"/>
          </p:cNvSpPr>
          <p:nvPr>
            <p:ph type="sldNum" sz="quarter" idx="5"/>
          </p:nvPr>
        </p:nvSpPr>
        <p:spPr/>
        <p:txBody>
          <a:bodyPr/>
          <a:lstStyle/>
          <a:p>
            <a:pPr defTabSz="990752">
              <a:defRPr/>
            </a:pPr>
            <a:fld id="{D0933A7D-476C-41F9-A99D-F8FF3428DF91}" type="slidenum">
              <a:rPr>
                <a:solidFill>
                  <a:prstClr val="black"/>
                </a:solidFill>
                <a:latin typeface="Aptos" panose="02110004020202020204"/>
              </a:rPr>
              <a:pPr defTabSz="990752">
                <a:defRPr/>
              </a:pPr>
              <a:t>29</a:t>
            </a:fld>
            <a:endParaRPr lang="nl-NL">
              <a:solidFill>
                <a:prstClr val="black"/>
              </a:solidFill>
              <a:latin typeface="Aptos" panose="02110004020202020204"/>
            </a:endParaRPr>
          </a:p>
        </p:txBody>
      </p:sp>
    </p:spTree>
    <p:extLst>
      <p:ext uri="{BB962C8B-B14F-4D97-AF65-F5344CB8AC3E}">
        <p14:creationId xmlns:p14="http://schemas.microsoft.com/office/powerpoint/2010/main" val="329579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791F-15A6-CE21-5929-6A3CE9D040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B5363D-4CE8-06D8-C8C1-5186EF2C00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695909-7543-2FD0-85D8-B09B2221FF37}"/>
              </a:ext>
            </a:extLst>
          </p:cNvPr>
          <p:cNvSpPr>
            <a:spLocks noGrp="1"/>
          </p:cNvSpPr>
          <p:nvPr>
            <p:ph type="body" idx="1"/>
          </p:nvPr>
        </p:nvSpPr>
        <p:spPr/>
        <p:txBody>
          <a:bodyPr/>
          <a:lstStyle/>
          <a:p>
            <a:pPr defTabSz="990752">
              <a:defRPr/>
            </a:pPr>
            <a:r>
              <a:rPr lang="nl-NL" dirty="0"/>
              <a:t>Deze dia toont de inbedding van deze </a:t>
            </a:r>
            <a:r>
              <a:rPr lang="nl-NL" sz="1200" dirty="0">
                <a:solidFill>
                  <a:schemeClr val="bg1"/>
                </a:solidFill>
              </a:rPr>
              <a:t>scholingsbijeenkomst</a:t>
            </a:r>
            <a:r>
              <a:rPr lang="nl-NL" dirty="0"/>
              <a:t>. </a:t>
            </a:r>
          </a:p>
          <a:p>
            <a:pPr defTabSz="990752">
              <a:defRPr/>
            </a:pPr>
            <a:r>
              <a:rPr lang="nl-NL" dirty="0"/>
              <a:t>Vandaag gaan we door met zorg rondom het overlijden – zorg in de stervensfase en nazorg. Tijdig en bewust zorgen bij sterven en erna draagt bij aan een goede kwaliteit van sterven en rust voor naasten (en het team). Er horen twee hulpmiddelen bij: het Zorgpad Stervensfase en het protocol nazorggesprekken. Ze komen aan bod in deze </a:t>
            </a:r>
            <a:r>
              <a:rPr lang="nl-NL" sz="1200" dirty="0">
                <a:solidFill>
                  <a:schemeClr val="bg1"/>
                </a:solidFill>
              </a:rPr>
              <a:t>scholingsbijeenkomst</a:t>
            </a:r>
            <a:r>
              <a:rPr lang="nl-NL" dirty="0"/>
              <a:t>.</a:t>
            </a:r>
          </a:p>
        </p:txBody>
      </p:sp>
      <p:sp>
        <p:nvSpPr>
          <p:cNvPr id="4" name="Tijdelijke aanduiding voor dianummer 3">
            <a:extLst>
              <a:ext uri="{FF2B5EF4-FFF2-40B4-BE49-F238E27FC236}">
                <a16:creationId xmlns:a16="http://schemas.microsoft.com/office/drawing/2014/main" id="{07746A8C-1B8C-440B-99A4-2D6DEB0EA072}"/>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3</a:t>
            </a:fld>
            <a:endParaRPr lang="nl-NL">
              <a:solidFill>
                <a:prstClr val="black"/>
              </a:solidFill>
              <a:latin typeface="Aptos" panose="02110004020202020204"/>
            </a:endParaRPr>
          </a:p>
        </p:txBody>
      </p:sp>
    </p:spTree>
    <p:extLst>
      <p:ext uri="{BB962C8B-B14F-4D97-AF65-F5344CB8AC3E}">
        <p14:creationId xmlns:p14="http://schemas.microsoft.com/office/powerpoint/2010/main" val="3249456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A276-347C-B35E-D68F-DBCF6D2CEC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9D2E3F-ED83-DA61-D39F-839144FF5FA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D9AFC2C-951E-E55E-3BB2-E77375D1E598}"/>
              </a:ext>
            </a:extLst>
          </p:cNvPr>
          <p:cNvSpPr>
            <a:spLocks noGrp="1"/>
          </p:cNvSpPr>
          <p:nvPr>
            <p:ph type="body" idx="1"/>
          </p:nvPr>
        </p:nvSpPr>
        <p:spPr/>
        <p:txBody>
          <a:bodyPr/>
          <a:lstStyle/>
          <a:p>
            <a:r>
              <a:rPr lang="nl-NL" sz="1300" dirty="0"/>
              <a:t>Dit vat het samen</a:t>
            </a:r>
            <a:endParaRPr lang="en-US" dirty="0">
              <a:cs typeface="Calibri"/>
            </a:endParaRPr>
          </a:p>
          <a:p>
            <a:endParaRPr lang="nl-NL" sz="1300" dirty="0"/>
          </a:p>
        </p:txBody>
      </p:sp>
      <p:sp>
        <p:nvSpPr>
          <p:cNvPr id="4" name="Tijdelijke aanduiding voor dianummer 3">
            <a:extLst>
              <a:ext uri="{FF2B5EF4-FFF2-40B4-BE49-F238E27FC236}">
                <a16:creationId xmlns:a16="http://schemas.microsoft.com/office/drawing/2014/main" id="{082DBFFE-91AE-E386-B92D-D3CE6F3353A7}"/>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30</a:t>
            </a:fld>
            <a:endParaRPr lang="nl-NL">
              <a:solidFill>
                <a:prstClr val="black"/>
              </a:solidFill>
              <a:latin typeface="Aptos" panose="02110004020202020204"/>
            </a:endParaRPr>
          </a:p>
        </p:txBody>
      </p:sp>
    </p:spTree>
    <p:extLst>
      <p:ext uri="{BB962C8B-B14F-4D97-AF65-F5344CB8AC3E}">
        <p14:creationId xmlns:p14="http://schemas.microsoft.com/office/powerpoint/2010/main" val="785596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2E035-EE61-3C9F-08BB-2B59440DEC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DFD15D-D9FC-5C94-AE9E-28911CD8D7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327717-EAAD-7C5C-6F9E-6D3EFD93317B}"/>
              </a:ext>
            </a:extLst>
          </p:cNvPr>
          <p:cNvSpPr>
            <a:spLocks noGrp="1"/>
          </p:cNvSpPr>
          <p:nvPr>
            <p:ph type="body" idx="1"/>
          </p:nvPr>
        </p:nvSpPr>
        <p:spPr/>
        <p:txBody>
          <a:bodyPr/>
          <a:lstStyle/>
          <a:p>
            <a:r>
              <a:rPr lang="nl-NL" sz="1100" dirty="0"/>
              <a:t>Stelling 1: Passieve euthanasie bestaat niet. Daarnaast heeft sedatie niet als doel het leven te beëindigen. Om deze twee redenen is de eerste stelling onwaar.</a:t>
            </a:r>
          </a:p>
          <a:p>
            <a:r>
              <a:rPr lang="nl-NL" sz="1100" dirty="0"/>
              <a:t>Stelling 2: Sedatie verkort het leven niet, blijkt uit wetenschappelijk onderzoek. Zie </a:t>
            </a:r>
            <a:r>
              <a:rPr lang="nl-NL" sz="1100" dirty="0">
                <a:hlinkClick r:id="rId3"/>
              </a:rPr>
              <a:t>Palliatieve continue diepe sedatie heeft geen invloed op de levensduur - Palliaweb</a:t>
            </a:r>
            <a:endParaRPr lang="nl-NL" sz="1100" dirty="0"/>
          </a:p>
        </p:txBody>
      </p:sp>
      <p:sp>
        <p:nvSpPr>
          <p:cNvPr id="4" name="Tijdelijke aanduiding voor dianummer 3">
            <a:extLst>
              <a:ext uri="{FF2B5EF4-FFF2-40B4-BE49-F238E27FC236}">
                <a16:creationId xmlns:a16="http://schemas.microsoft.com/office/drawing/2014/main" id="{20CBD3AA-D8D0-63DA-A6EF-6EF620AECDB4}"/>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31</a:t>
            </a:fld>
            <a:endParaRPr lang="nl-NL">
              <a:solidFill>
                <a:prstClr val="black"/>
              </a:solidFill>
              <a:latin typeface="Aptos" panose="02110004020202020204"/>
            </a:endParaRPr>
          </a:p>
        </p:txBody>
      </p:sp>
    </p:spTree>
    <p:extLst>
      <p:ext uri="{BB962C8B-B14F-4D97-AF65-F5344CB8AC3E}">
        <p14:creationId xmlns:p14="http://schemas.microsoft.com/office/powerpoint/2010/main" val="3340029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2B450-01BD-98C3-47B1-72042872563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45C134-6109-59B2-AA42-D6F0CACE84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0C1955-4212-1D82-10F1-70A968356B25}"/>
              </a:ext>
            </a:extLst>
          </p:cNvPr>
          <p:cNvSpPr>
            <a:spLocks noGrp="1"/>
          </p:cNvSpPr>
          <p:nvPr>
            <p:ph type="body" idx="1"/>
          </p:nvPr>
        </p:nvSpPr>
        <p:spPr/>
        <p:txBody>
          <a:bodyPr/>
          <a:lstStyle/>
          <a:p>
            <a:r>
              <a:rPr lang="nl-NL" dirty="0"/>
              <a:t>Het laatste gedeelte van deze </a:t>
            </a:r>
            <a:r>
              <a:rPr lang="nl-NL" sz="1200" dirty="0">
                <a:solidFill>
                  <a:schemeClr val="bg1"/>
                </a:solidFill>
              </a:rPr>
              <a:t>scholingsbijeenkomst</a:t>
            </a:r>
            <a:r>
              <a:rPr lang="nl-NL" dirty="0"/>
              <a:t> gaat over nazorg. Dit betreft stap 10 in het Zorgpad Palliatieve Zorg. </a:t>
            </a:r>
          </a:p>
        </p:txBody>
      </p:sp>
      <p:sp>
        <p:nvSpPr>
          <p:cNvPr id="4" name="Tijdelijke aanduiding voor dianummer 3">
            <a:extLst>
              <a:ext uri="{FF2B5EF4-FFF2-40B4-BE49-F238E27FC236}">
                <a16:creationId xmlns:a16="http://schemas.microsoft.com/office/drawing/2014/main" id="{6B67E7CB-E78A-74DF-133A-F6DCE4F65330}"/>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32</a:t>
            </a:fld>
            <a:endParaRPr lang="nl-NL">
              <a:solidFill>
                <a:prstClr val="black"/>
              </a:solidFill>
              <a:latin typeface="Aptos" panose="02110004020202020204"/>
            </a:endParaRPr>
          </a:p>
        </p:txBody>
      </p:sp>
    </p:spTree>
    <p:extLst>
      <p:ext uri="{BB962C8B-B14F-4D97-AF65-F5344CB8AC3E}">
        <p14:creationId xmlns:p14="http://schemas.microsoft.com/office/powerpoint/2010/main" val="606253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C9510-1AD0-73D5-CB70-385D8A282E0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4079D6-FE6B-435C-0E73-34A8165E0C1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42C0AB3-0F1A-D657-AD09-69D2E8441861}"/>
              </a:ext>
            </a:extLst>
          </p:cNvPr>
          <p:cNvSpPr>
            <a:spLocks noGrp="1"/>
          </p:cNvSpPr>
          <p:nvPr>
            <p:ph type="body" idx="1"/>
          </p:nvPr>
        </p:nvSpPr>
        <p:spPr/>
        <p:txBody>
          <a:bodyPr/>
          <a:lstStyle/>
          <a:p>
            <a:r>
              <a:rPr lang="nl-NL" dirty="0"/>
              <a:t>Bron: Kwaliteitskader palliatieve zorg (2017)</a:t>
            </a:r>
          </a:p>
          <a:p>
            <a:endParaRPr lang="nl-NL" dirty="0"/>
          </a:p>
          <a:p>
            <a:pPr defTabSz="990752">
              <a:defRPr/>
            </a:pPr>
            <a:r>
              <a:rPr lang="en-US" dirty="0" err="1"/>
              <a:t>Deze</a:t>
            </a:r>
            <a:r>
              <a:rPr lang="en-US" dirty="0"/>
              <a:t> </a:t>
            </a:r>
            <a:r>
              <a:rPr lang="en-US" dirty="0" err="1"/>
              <a:t>figuur</a:t>
            </a:r>
            <a:r>
              <a:rPr lang="en-US" dirty="0"/>
              <a:t> is al </a:t>
            </a:r>
            <a:r>
              <a:rPr lang="en-US" dirty="0" err="1"/>
              <a:t>vaker</a:t>
            </a:r>
            <a:r>
              <a:rPr lang="en-US" dirty="0"/>
              <a:t> </a:t>
            </a:r>
            <a:r>
              <a:rPr lang="en-US" dirty="0" err="1"/>
              <a:t>teruggekomen</a:t>
            </a:r>
            <a:r>
              <a:rPr lang="en-US" dirty="0"/>
              <a:t>. </a:t>
            </a:r>
            <a:r>
              <a:rPr lang="nl-NL" dirty="0"/>
              <a:t>Ook nazorg hoort bij palliatieve zorg. Hierbij gaat het om: zorg voor nabestaanden, maar ook om zorg voor </a:t>
            </a:r>
            <a:r>
              <a:rPr lang="nl-NL" dirty="0" err="1"/>
              <a:t>zorgenden</a:t>
            </a:r>
            <a:r>
              <a:rPr lang="nl-NL" dirty="0"/>
              <a:t> (en dus ook voor jezelf!) </a:t>
            </a:r>
          </a:p>
          <a:p>
            <a:pPr defTabSz="990752">
              <a:defRPr/>
            </a:pPr>
            <a:endParaRPr lang="nl-NL" dirty="0"/>
          </a:p>
          <a:p>
            <a:pPr defTabSz="990752">
              <a:defRPr/>
            </a:pPr>
            <a:r>
              <a:rPr lang="nl-NL" dirty="0"/>
              <a:t>Sta kort stil bij het belang van nazorg voor de nabestaanden, het team en de individuele zorgmedewerker.</a:t>
            </a:r>
          </a:p>
          <a:p>
            <a:pPr defTabSz="990752">
              <a:defRPr/>
            </a:pPr>
            <a:r>
              <a:rPr lang="nl-NL" dirty="0"/>
              <a:t>Nazorg na overlijden is belangrijk omdat het nabestaanden helpt bij de rouwverwerking, het geven van een plek aan het verlies, het voorkomen van complexe rouw, het bieden van praktische hulp (zoals administratie) en het bieden van een luisterend oor door zorgverleners, wat de kwaliteit van leven verbetert en een gevoel van steun geeft in een moeilijke tijd</a:t>
            </a:r>
            <a:r>
              <a:rPr lang="nl-NL" sz="1300" dirty="0"/>
              <a:t>. </a:t>
            </a:r>
          </a:p>
          <a:p>
            <a:pPr defTabSz="990752">
              <a:defRPr/>
            </a:pPr>
            <a:r>
              <a:rPr lang="nl-NL" sz="1300" dirty="0"/>
              <a:t>Nazorg voor </a:t>
            </a:r>
            <a:r>
              <a:rPr lang="nl-NL" sz="1300" dirty="0" err="1"/>
              <a:t>zorgenden</a:t>
            </a:r>
            <a:r>
              <a:rPr lang="nl-NL" sz="1300" dirty="0"/>
              <a:t> geeft ruimte voor emoties en zorgt ervoor dat ook de zorgverleners zelf het verlies kunnen verwerken. Het geeft zorgverleners de kans om samen met collega's terug te kijken, ervaringen te delen en emoties te verwerken.</a:t>
            </a:r>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0CB7B2F7-7CCA-DBCE-8FA8-2EEC9EC1198F}"/>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33</a:t>
            </a:fld>
            <a:endParaRPr lang="nl-NL">
              <a:solidFill>
                <a:prstClr val="black"/>
              </a:solidFill>
              <a:latin typeface="Aptos" panose="02110004020202020204"/>
            </a:endParaRPr>
          </a:p>
        </p:txBody>
      </p:sp>
    </p:spTree>
    <p:extLst>
      <p:ext uri="{BB962C8B-B14F-4D97-AF65-F5344CB8AC3E}">
        <p14:creationId xmlns:p14="http://schemas.microsoft.com/office/powerpoint/2010/main" val="4045170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7DC9-6F18-1ABE-0F11-AC1F25EB2DB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8D0D09-253A-5FEB-57E3-40DCCDC7F1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B90FAB-EC5A-478A-F465-FEDA26B2BC12}"/>
              </a:ext>
            </a:extLst>
          </p:cNvPr>
          <p:cNvSpPr>
            <a:spLocks noGrp="1"/>
          </p:cNvSpPr>
          <p:nvPr>
            <p:ph type="body" idx="1"/>
          </p:nvPr>
        </p:nvSpPr>
        <p:spPr/>
        <p:txBody>
          <a:bodyPr/>
          <a:lstStyle/>
          <a:p>
            <a:r>
              <a:rPr lang="nl-NL"/>
              <a:t>Bij goede palliatieve zorg hoort ook passende nazorg. Binnen de organisatie is hiervoor een nazorgprotocol beschikbaar. </a:t>
            </a:r>
            <a:r>
              <a:rPr lang="nl-NL" b="1"/>
              <a:t>Benoem waar dit protocol te vinden is en deel eventueel printversies </a:t>
            </a:r>
            <a:r>
              <a:rPr lang="nl-NL"/>
              <a:t>uit, bijvoorbeeld bijlage B en C van het document </a:t>
            </a:r>
            <a:r>
              <a:rPr lang="nl-NL" i="1"/>
              <a:t>10 stappen van het </a:t>
            </a:r>
            <a:r>
              <a:rPr lang="nl-NL" i="1" err="1"/>
              <a:t>Zorgpad</a:t>
            </a:r>
            <a:r>
              <a:rPr lang="nl-NL" i="1"/>
              <a:t> Palliatieve Zorg</a:t>
            </a:r>
            <a:r>
              <a:rPr lang="nl-NL"/>
              <a:t>.</a:t>
            </a:r>
          </a:p>
          <a:p>
            <a:r>
              <a:rPr lang="nl-NL"/>
              <a:t>Licht toe dat rouw al vóór het overlijden kan beginnen. Dit noemen we anticipatoire rouw. In deze fase is het belangrijk om aandacht te hebben voor emoties, zorgen en afscheid van naasten en medebewoners. Rouw na overlijden ontstaat ná het verlies en staat centraal in het nazorgprotocol. De stappen op deze sheet geven houvast om nabestaanden en medebewoners na het overlijden steun, aandacht en ruimte voor verwerking te bieden.</a:t>
            </a:r>
          </a:p>
          <a:p>
            <a:r>
              <a:rPr lang="nl-NL"/>
              <a:t>Bespreek dat een nazorggesprek door nabestaanden vaak als waardevol wordt ervaren, ook als zij in eerste instantie aangeven daar geen behoefte aan te hebben. Nabestaanden willen vaak terugblikken op het ziekteverloop, hun ervaringen delen en spreken over hoe zij verder moeten na het overlijden. Het gesprek vindt bij voorkeur fysiek plaats, bijvoorbeeld op de afdeling waar de bewoner verbleef. Meestal gebeurt dit kort na het overlijden. Soms is één gesprek voldoende, soms is een vervolgafspraak passend. Geef altijd aan hoe naasten later opnieuw contact kunnen opnemen.</a:t>
            </a:r>
          </a:p>
          <a:p>
            <a:r>
              <a:rPr lang="nl-NL"/>
              <a:t>Bespreek ook dat bij signalen van gecompliceerde rouw, depressie of een verstoorde verwerking geadviseerd kan worden om contact op te nemen met de huisarts. Van daaruit kan zo nodig passende ondersteuning worden ingezet, zoals een praktijkondersteuner ggz, psycholoog, rouwconsulent, coach of geestelijk verzorger. Het nazorggesprek is daarnaast ook een moment om als zorgverlener terug te kijken op het eigen handelen en daarvan te leren.</a:t>
            </a:r>
          </a:p>
          <a:p>
            <a:endParaRPr lang="nl-NL" sz="1300" dirty="0">
              <a:ea typeface="Calibri"/>
              <a:cs typeface="Calibri"/>
            </a:endParaRPr>
          </a:p>
        </p:txBody>
      </p:sp>
      <p:sp>
        <p:nvSpPr>
          <p:cNvPr id="4" name="Tijdelijke aanduiding voor dianummer 3">
            <a:extLst>
              <a:ext uri="{FF2B5EF4-FFF2-40B4-BE49-F238E27FC236}">
                <a16:creationId xmlns:a16="http://schemas.microsoft.com/office/drawing/2014/main" id="{F76D51B4-FB6F-B958-6054-5CDC6C398971}"/>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34</a:t>
            </a:fld>
            <a:endParaRPr lang="nl-NL">
              <a:solidFill>
                <a:prstClr val="black"/>
              </a:solidFill>
              <a:latin typeface="Aptos" panose="02110004020202020204"/>
            </a:endParaRPr>
          </a:p>
        </p:txBody>
      </p:sp>
    </p:spTree>
    <p:extLst>
      <p:ext uri="{BB962C8B-B14F-4D97-AF65-F5344CB8AC3E}">
        <p14:creationId xmlns:p14="http://schemas.microsoft.com/office/powerpoint/2010/main" val="2790636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7C2C9-72EB-D89F-6274-2786FEDBCC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BB7C5D-3A6A-67AC-41A8-F2F637DCC1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8E751F-C20E-DD20-0272-6284E62CB795}"/>
              </a:ext>
            </a:extLst>
          </p:cNvPr>
          <p:cNvSpPr>
            <a:spLocks noGrp="1"/>
          </p:cNvSpPr>
          <p:nvPr>
            <p:ph type="body" idx="1"/>
          </p:nvPr>
        </p:nvSpPr>
        <p:spPr/>
        <p:txBody>
          <a:bodyPr/>
          <a:lstStyle/>
          <a:p>
            <a:pPr defTabSz="990752">
              <a:defRPr/>
            </a:pPr>
            <a:r>
              <a:rPr lang="nl-NL" dirty="0"/>
              <a:t>Soms zie je signalen van moeizame rouw bij naasten of van ‘meegenomen worden’ bij collega’s.</a:t>
            </a:r>
          </a:p>
          <a:p>
            <a:pPr defTabSz="990752">
              <a:defRPr/>
            </a:pPr>
            <a:r>
              <a:rPr lang="nl-NL" dirty="0"/>
              <a:t>Voorbeelden wanneer er extra zorg nodig is:</a:t>
            </a:r>
            <a:br>
              <a:rPr lang="nl-NL" dirty="0"/>
            </a:br>
            <a:r>
              <a:rPr lang="nl-NL" sz="1300" dirty="0"/>
              <a:t>Van de zorgverlener wordt aandacht voor de naasten verwacht en soms ook voor collega's die zich emotioneel sterk betrokken voelen bij een bewoner. Problemen met verliesverwerking kunnen door de zorgverlener zelf of door collega's gesignaleerd worden. Voorbeelden van gedragingen die daarop kunnen wijzen zijn: het vermijden van of juist het meer dan nodig contact zoeken met de bewoner of zijn familie, niet-effectief communiceren met collega's, onjuiste opmerkingen maken over de bewoner en gevoelens van boosheid, falen of schuld. </a:t>
            </a:r>
          </a:p>
          <a:p>
            <a:pPr defTabSz="990752">
              <a:defRPr/>
            </a:pPr>
            <a:endParaRPr lang="nl-NL" sz="1300" dirty="0"/>
          </a:p>
          <a:p>
            <a:pPr defTabSz="990752">
              <a:defRPr/>
            </a:pPr>
            <a:r>
              <a:rPr lang="nl-NL" sz="1300" dirty="0"/>
              <a:t>Als de palliatieve zorg of zorg in de stervensfase voor een patiënt complex is geweest, veel van zorgverleners heeft gevraagd of als er communicatieproblemen over de zorg tussen zorgverleners zijn geweest, kan een teamgesprek na het overlijden van de bewoner helpen bij een goede afronding en verwerking. </a:t>
            </a:r>
          </a:p>
          <a:p>
            <a:pPr defTabSz="990752">
              <a:defRPr/>
            </a:pPr>
            <a:endParaRPr lang="nl-NL" sz="1300" dirty="0"/>
          </a:p>
          <a:p>
            <a:pPr defTabSz="990752">
              <a:defRPr/>
            </a:pPr>
            <a:r>
              <a:rPr lang="nl-NL" sz="1300" dirty="0"/>
              <a:t>Denk ook aan </a:t>
            </a:r>
            <a:r>
              <a:rPr lang="nl-NL" sz="1400" dirty="0"/>
              <a:t>verwijzing via huisarts/POH-GGZ/rouwbegeleiding. Het belangrijkste is: signalen serieus nemen en niet alleen laten.</a:t>
            </a:r>
            <a:endParaRPr lang="nl-NL" sz="1300" dirty="0"/>
          </a:p>
          <a:p>
            <a:endParaRPr lang="nl-NL" sz="1300" dirty="0"/>
          </a:p>
        </p:txBody>
      </p:sp>
      <p:sp>
        <p:nvSpPr>
          <p:cNvPr id="4" name="Tijdelijke aanduiding voor dianummer 3">
            <a:extLst>
              <a:ext uri="{FF2B5EF4-FFF2-40B4-BE49-F238E27FC236}">
                <a16:creationId xmlns:a16="http://schemas.microsoft.com/office/drawing/2014/main" id="{55DBD71F-EEAF-5AC4-A9AE-7AFC2AA25B1F}"/>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35</a:t>
            </a:fld>
            <a:endParaRPr lang="nl-NL">
              <a:solidFill>
                <a:prstClr val="black"/>
              </a:solidFill>
              <a:latin typeface="Aptos" panose="02110004020202020204"/>
            </a:endParaRPr>
          </a:p>
        </p:txBody>
      </p:sp>
    </p:spTree>
    <p:extLst>
      <p:ext uri="{BB962C8B-B14F-4D97-AF65-F5344CB8AC3E}">
        <p14:creationId xmlns:p14="http://schemas.microsoft.com/office/powerpoint/2010/main" val="3414069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E57E8-B32C-B72B-7763-157B385492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B3FEF1-60CD-870F-8EBA-8FE074B7E8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088DEA-4E32-7A23-3F92-1261859CF281}"/>
              </a:ext>
            </a:extLst>
          </p:cNvPr>
          <p:cNvSpPr>
            <a:spLocks noGrp="1"/>
          </p:cNvSpPr>
          <p:nvPr>
            <p:ph type="body" idx="1"/>
          </p:nvPr>
        </p:nvSpPr>
        <p:spPr/>
        <p:txBody>
          <a:bodyPr/>
          <a:lstStyle/>
          <a:p>
            <a:r>
              <a:rPr lang="nl-NL" dirty="0"/>
              <a:t>Bespreek de opdracht</a:t>
            </a:r>
          </a:p>
        </p:txBody>
      </p:sp>
      <p:sp>
        <p:nvSpPr>
          <p:cNvPr id="4" name="Tijdelijke aanduiding voor dianummer 3">
            <a:extLst>
              <a:ext uri="{FF2B5EF4-FFF2-40B4-BE49-F238E27FC236}">
                <a16:creationId xmlns:a16="http://schemas.microsoft.com/office/drawing/2014/main" id="{D3B369EC-A43F-DAAD-60D7-BA18EE597DCC}"/>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36</a:t>
            </a:fld>
            <a:endParaRPr lang="nl-NL">
              <a:solidFill>
                <a:prstClr val="black"/>
              </a:solidFill>
              <a:latin typeface="Aptos" panose="02110004020202020204"/>
            </a:endParaRPr>
          </a:p>
        </p:txBody>
      </p:sp>
    </p:spTree>
    <p:extLst>
      <p:ext uri="{BB962C8B-B14F-4D97-AF65-F5344CB8AC3E}">
        <p14:creationId xmlns:p14="http://schemas.microsoft.com/office/powerpoint/2010/main" val="1976887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0B1BB-65EF-4DBC-2609-61CEACF5E41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D33E41-FB28-A36A-7CD9-EAA4A8C037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71ABC73-1B23-BF4A-D739-443CD8DD8CA1}"/>
              </a:ext>
            </a:extLst>
          </p:cNvPr>
          <p:cNvSpPr>
            <a:spLocks noGrp="1"/>
          </p:cNvSpPr>
          <p:nvPr>
            <p:ph type="body" idx="1"/>
          </p:nvPr>
        </p:nvSpPr>
        <p:spPr/>
        <p:txBody>
          <a:bodyPr/>
          <a:lstStyle/>
          <a:p>
            <a:pPr defTabSz="990752">
              <a:defRPr/>
            </a:pPr>
            <a:r>
              <a:rPr lang="nl-NL" dirty="0"/>
              <a:t>Aan het einde van de laatste </a:t>
            </a:r>
            <a:r>
              <a:rPr lang="nl-NL" sz="1200" dirty="0">
                <a:solidFill>
                  <a:schemeClr val="bg1"/>
                </a:solidFill>
              </a:rPr>
              <a:t>scholingsbijeenkomst</a:t>
            </a:r>
            <a:r>
              <a:rPr lang="nl-NL" dirty="0"/>
              <a:t> van het PACE-NL Programma is het goed om te evalueren wat het programma heeft opgeleverd. De evaluatie kan gedaan worden m.b.v. het evaluatieformulier (zie bijlage D bij Trainershandleiding). </a:t>
            </a:r>
          </a:p>
          <a:p>
            <a:endParaRPr lang="nl-NL" dirty="0"/>
          </a:p>
        </p:txBody>
      </p:sp>
      <p:sp>
        <p:nvSpPr>
          <p:cNvPr id="4" name="Tijdelijke aanduiding voor dianummer 3">
            <a:extLst>
              <a:ext uri="{FF2B5EF4-FFF2-40B4-BE49-F238E27FC236}">
                <a16:creationId xmlns:a16="http://schemas.microsoft.com/office/drawing/2014/main" id="{B8ECC4ED-EF0D-1537-B9BA-02F72296171C}"/>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37</a:t>
            </a:fld>
            <a:endParaRPr lang="nl-NL">
              <a:solidFill>
                <a:prstClr val="black"/>
              </a:solidFill>
              <a:latin typeface="Aptos" panose="02110004020202020204"/>
            </a:endParaRPr>
          </a:p>
        </p:txBody>
      </p:sp>
    </p:spTree>
    <p:extLst>
      <p:ext uri="{BB962C8B-B14F-4D97-AF65-F5344CB8AC3E}">
        <p14:creationId xmlns:p14="http://schemas.microsoft.com/office/powerpoint/2010/main" val="1802753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Ruimte voor vragen en om (afhankelijk van de tijd) stil te staan bij wat zorgverleners meenemen (“bewaard”): “Wat neem je mee? Wat doen we morgen </a:t>
            </a:r>
            <a:r>
              <a:rPr lang="nl-NL"/>
              <a:t>anders?”</a:t>
            </a:r>
            <a:endParaRPr lang="nl-NL" dirty="0"/>
          </a:p>
        </p:txBody>
      </p:sp>
      <p:sp>
        <p:nvSpPr>
          <p:cNvPr id="4" name="Tijdelijke aanduiding voor dianummer 3"/>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38</a:t>
            </a:fld>
            <a:endParaRPr lang="nl-NL">
              <a:solidFill>
                <a:prstClr val="black"/>
              </a:solidFill>
              <a:latin typeface="Aptos" panose="02110004020202020204"/>
            </a:endParaRPr>
          </a:p>
        </p:txBody>
      </p:sp>
    </p:spTree>
    <p:extLst>
      <p:ext uri="{BB962C8B-B14F-4D97-AF65-F5344CB8AC3E}">
        <p14:creationId xmlns:p14="http://schemas.microsoft.com/office/powerpoint/2010/main" val="394917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6A723-514B-2307-610D-F953E1CCA0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6B8811-5C08-4D6F-2085-9E2A4BF1F0A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D0B9C8D-7E23-1A59-E2A1-A68D6DDDCBFD}"/>
              </a:ext>
            </a:extLst>
          </p:cNvPr>
          <p:cNvSpPr>
            <a:spLocks noGrp="1"/>
          </p:cNvSpPr>
          <p:nvPr>
            <p:ph type="body" idx="1"/>
          </p:nvPr>
        </p:nvSpPr>
        <p:spPr/>
        <p:txBody>
          <a:bodyPr/>
          <a:lstStyle/>
          <a:p>
            <a:r>
              <a:rPr lang="nl-NL" sz="1300" dirty="0"/>
              <a:t>"Bekend benieuwd bewaard" is een didactische werkvorm in het onderwijs die uit drie stappen bestaat: Bekend (activeren van voorkennis), Benieuwd (stimuleren van vragen en interesse) en Bewaard (reflectie en verankering van de opgedane kennis achteraf). Het doel is om nieuwe leerstof te koppelen aan wat zorgmedewerkers al weten, wat helpt bij het verwerken en onthouden van de leerstof. </a:t>
            </a:r>
            <a:endParaRPr lang="nl-NL" sz="1300" b="1" dirty="0"/>
          </a:p>
          <a:p>
            <a:endParaRPr lang="nl-NL" sz="1300" b="1" dirty="0"/>
          </a:p>
          <a:p>
            <a:r>
              <a:rPr lang="nl-NL" sz="1300" b="1" dirty="0"/>
              <a:t>Bekend:</a:t>
            </a:r>
            <a:r>
              <a:rPr lang="nl-NL" sz="1300" dirty="0"/>
              <a:t> Vraag zorgmedewerkers wat ze al weten over het onderwerp. Dit kan gebaseerd zijn op voorkennis of eerdere lessen. “wat weten en doen jullie al rondom stervensfase en nazorg?”</a:t>
            </a:r>
          </a:p>
          <a:p>
            <a:r>
              <a:rPr lang="nl-NL" sz="1300" b="1" dirty="0"/>
              <a:t>Benieuwd:</a:t>
            </a:r>
            <a:r>
              <a:rPr lang="nl-NL" sz="1300" dirty="0"/>
              <a:t> Vervolgens wordt er gevraagd naar hun vragen en wat ze graag zouden willen leren over dit onderwerp. Dit geeft inzicht in hun interesse en persoonlijke leerdoelen.</a:t>
            </a:r>
          </a:p>
          <a:p>
            <a:r>
              <a:rPr lang="nl-NL" sz="1300" b="1" dirty="0"/>
              <a:t>Bewaard:</a:t>
            </a:r>
            <a:r>
              <a:rPr lang="nl-NL" sz="1300" dirty="0"/>
              <a:t> Aan het begin van de volgende </a:t>
            </a:r>
            <a:r>
              <a:rPr lang="nl-NL" sz="1300" dirty="0">
                <a:solidFill>
                  <a:schemeClr val="bg1"/>
                </a:solidFill>
              </a:rPr>
              <a:t>scholingsbijeenkomst</a:t>
            </a:r>
            <a:r>
              <a:rPr lang="nl-NL" sz="1300" dirty="0"/>
              <a:t> wordt er teruggeblikt. Zorgmedewerkers reflecteren op wat ze hebben onthouden en wat ze hebben geleerd. Dit biedt input voor de trainer om te zien of de leerstof is verwerkt en of er nog extra aandacht nodig is. Voor scholingsmodule 4 is er geen terugblik moment meer. Je kunt aan het einde van deze bijeenkomst wel stilstaan bij de vraag wat ze anders willen gaan doen (“bewaren”)</a:t>
            </a:r>
          </a:p>
        </p:txBody>
      </p:sp>
      <p:sp>
        <p:nvSpPr>
          <p:cNvPr id="4" name="Tijdelijke aanduiding voor dianummer 3">
            <a:extLst>
              <a:ext uri="{FF2B5EF4-FFF2-40B4-BE49-F238E27FC236}">
                <a16:creationId xmlns:a16="http://schemas.microsoft.com/office/drawing/2014/main" id="{3B0EB12A-13F6-5266-5CC8-5DB84C22EF83}"/>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4</a:t>
            </a:fld>
            <a:endParaRPr lang="nl-NL">
              <a:solidFill>
                <a:prstClr val="black"/>
              </a:solidFill>
              <a:latin typeface="Aptos" panose="02110004020202020204"/>
            </a:endParaRPr>
          </a:p>
        </p:txBody>
      </p:sp>
    </p:spTree>
    <p:extLst>
      <p:ext uri="{BB962C8B-B14F-4D97-AF65-F5344CB8AC3E}">
        <p14:creationId xmlns:p14="http://schemas.microsoft.com/office/powerpoint/2010/main" val="3254576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0EB8E-4115-464A-29E4-DCD927B516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DAB716-26E5-F8BD-E93A-9A8FEF065D0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EF090E-53E1-3F7F-1225-C85B504A841B}"/>
              </a:ext>
            </a:extLst>
          </p:cNvPr>
          <p:cNvSpPr>
            <a:spLocks noGrp="1"/>
          </p:cNvSpPr>
          <p:nvPr>
            <p:ph type="body" idx="1"/>
          </p:nvPr>
        </p:nvSpPr>
        <p:spPr/>
        <p:txBody>
          <a:bodyPr/>
          <a:lstStyle/>
          <a:p>
            <a:r>
              <a:rPr lang="nl-NL" dirty="0"/>
              <a:t>Dit zijn de onderwerpen die we in deze </a:t>
            </a:r>
            <a:r>
              <a:rPr lang="nl-NL" sz="1200" dirty="0">
                <a:solidFill>
                  <a:schemeClr val="bg1"/>
                </a:solidFill>
              </a:rPr>
              <a:t>scholingsbijeenkomst</a:t>
            </a:r>
            <a:r>
              <a:rPr lang="nl-NL" dirty="0"/>
              <a:t> behandelen. We focussen op het herkennen en bespreken van stervensfase, comfortabel zorgen met het Zorgpad Stervensfase, communiceren met naasten, en nazorg.</a:t>
            </a:r>
            <a:endParaRPr lang="nl-NL" sz="1300" dirty="0"/>
          </a:p>
        </p:txBody>
      </p:sp>
      <p:sp>
        <p:nvSpPr>
          <p:cNvPr id="4" name="Tijdelijke aanduiding voor dianummer 3">
            <a:extLst>
              <a:ext uri="{FF2B5EF4-FFF2-40B4-BE49-F238E27FC236}">
                <a16:creationId xmlns:a16="http://schemas.microsoft.com/office/drawing/2014/main" id="{20313BD9-8188-5C74-CF15-3FA045CCC641}"/>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5</a:t>
            </a:fld>
            <a:endParaRPr lang="nl-NL">
              <a:solidFill>
                <a:prstClr val="black"/>
              </a:solidFill>
              <a:latin typeface="Aptos" panose="02110004020202020204"/>
            </a:endParaRPr>
          </a:p>
        </p:txBody>
      </p:sp>
    </p:spTree>
    <p:extLst>
      <p:ext uri="{BB962C8B-B14F-4D97-AF65-F5344CB8AC3E}">
        <p14:creationId xmlns:p14="http://schemas.microsoft.com/office/powerpoint/2010/main" val="3830158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alle </a:t>
            </a:r>
            <a:r>
              <a:rPr lang="nl-NL" sz="1200" dirty="0">
                <a:solidFill>
                  <a:schemeClr val="bg1"/>
                </a:solidFill>
              </a:rPr>
              <a:t>scholingsbijeenkomsten</a:t>
            </a:r>
            <a:r>
              <a:rPr lang="nl-NL" dirty="0"/>
              <a:t> komt het Zorgpad Palliatieve Zorg terug. </a:t>
            </a:r>
            <a:r>
              <a:rPr lang="nl-NL" sz="1300" dirty="0"/>
              <a:t>Het Zorgpad Palliatieve Zorg bestaat uit tien verschillende stappen met bijbehorende instrumenten die zorgmedewerkers ondersteunen in hun dagelijkse praktijk. </a:t>
            </a:r>
            <a:endParaRPr lang="nl-NL" dirty="0"/>
          </a:p>
          <a:p>
            <a:endParaRPr lang="nl-NL" sz="1300" dirty="0"/>
          </a:p>
          <a:p>
            <a:r>
              <a:rPr lang="nl-NL" sz="1300" dirty="0"/>
              <a:t>Dit Zorgpad vormt de inhoudelijke basis voor de implementatie van palliatieve zorg binnen het PACE-NL programma. Elke </a:t>
            </a:r>
            <a:r>
              <a:rPr lang="nl-NL" sz="1300" dirty="0">
                <a:solidFill>
                  <a:schemeClr val="bg1"/>
                </a:solidFill>
              </a:rPr>
              <a:t>scholingsbijeenkomst</a:t>
            </a:r>
            <a:r>
              <a:rPr lang="nl-NL" sz="1300" dirty="0"/>
              <a:t> behandelt specifieke stappen van het Zorgpad, zodat kennis en vaardigheden direct kunnen worden geïntegreerd in het dagelijks werk. </a:t>
            </a:r>
            <a:endParaRPr lang="nl-NL" dirty="0"/>
          </a:p>
          <a:p>
            <a:endParaRPr lang="nl-NL" dirty="0"/>
          </a:p>
          <a:p>
            <a:r>
              <a:rPr lang="nl-NL" dirty="0"/>
              <a:t>Leg uit: in deze </a:t>
            </a:r>
            <a:r>
              <a:rPr lang="nl-NL" sz="1200" dirty="0">
                <a:solidFill>
                  <a:schemeClr val="bg1"/>
                </a:solidFill>
              </a:rPr>
              <a:t>scholingsbijeenkomst</a:t>
            </a:r>
            <a:r>
              <a:rPr lang="nl-NL" dirty="0"/>
              <a:t> richten we ons vooral op stappen 8 t/m 10. We beginnen bij stap 8 en 9.</a:t>
            </a:r>
          </a:p>
          <a:p>
            <a:r>
              <a:rPr lang="nl-NL" dirty="0"/>
              <a:t>Belangrijk: zorgmedewerkers </a:t>
            </a:r>
            <a:r>
              <a:rPr lang="nl-NL" b="1" dirty="0"/>
              <a:t>signaleren en bespreken</a:t>
            </a:r>
            <a:r>
              <a:rPr lang="nl-NL" dirty="0"/>
              <a:t> veranderingen; de </a:t>
            </a:r>
            <a:r>
              <a:rPr lang="nl-NL" b="1" dirty="0"/>
              <a:t>arts stelt vast</a:t>
            </a:r>
            <a:r>
              <a:rPr lang="nl-NL" dirty="0"/>
              <a:t> of de stervensfase is aangebroken en scherpt beleid aan waar nodig.</a:t>
            </a:r>
          </a:p>
        </p:txBody>
      </p:sp>
      <p:sp>
        <p:nvSpPr>
          <p:cNvPr id="4" name="Tijdelijke aanduiding voor dianummer 3"/>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6</a:t>
            </a:fld>
            <a:endParaRPr lang="nl-NL">
              <a:solidFill>
                <a:prstClr val="black"/>
              </a:solidFill>
              <a:latin typeface="Aptos" panose="02110004020202020204"/>
            </a:endParaRPr>
          </a:p>
        </p:txBody>
      </p:sp>
    </p:spTree>
    <p:extLst>
      <p:ext uri="{BB962C8B-B14F-4D97-AF65-F5344CB8AC3E}">
        <p14:creationId xmlns:p14="http://schemas.microsoft.com/office/powerpoint/2010/main" val="139923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Kwaliteitskader palliatieve zorg (2017)</a:t>
            </a:r>
          </a:p>
          <a:p>
            <a:endParaRPr lang="nl-NL" dirty="0"/>
          </a:p>
          <a:p>
            <a:r>
              <a:rPr lang="en-US" dirty="0" err="1"/>
              <a:t>Deze</a:t>
            </a:r>
            <a:r>
              <a:rPr lang="en-US" dirty="0"/>
              <a:t> </a:t>
            </a:r>
            <a:r>
              <a:rPr lang="en-US" dirty="0" err="1"/>
              <a:t>figuur</a:t>
            </a:r>
            <a:r>
              <a:rPr lang="en-US" dirty="0"/>
              <a:t> is al </a:t>
            </a:r>
            <a:r>
              <a:rPr lang="en-US" dirty="0" err="1"/>
              <a:t>vaker</a:t>
            </a:r>
            <a:r>
              <a:rPr lang="en-US" dirty="0"/>
              <a:t> </a:t>
            </a:r>
            <a:r>
              <a:rPr lang="en-US" dirty="0" err="1"/>
              <a:t>teruggekomen</a:t>
            </a:r>
            <a:r>
              <a:rPr lang="en-US" dirty="0"/>
              <a:t>. D</a:t>
            </a:r>
            <a:r>
              <a:rPr lang="nl-NL" dirty="0"/>
              <a:t>e intensiteit van de zorgbehoefte neemt toe bij voortschrijdende ziekte in de tijd. </a:t>
            </a:r>
            <a:endParaRPr lang="en-US" dirty="0"/>
          </a:p>
          <a:p>
            <a:r>
              <a:rPr lang="en-US" dirty="0"/>
              <a:t>N</a:t>
            </a:r>
            <a:r>
              <a:rPr lang="nl-NL" dirty="0"/>
              <a:t>u gaat het er vooral om dat ook de </a:t>
            </a:r>
            <a:r>
              <a:rPr lang="nl-NL" b="1" dirty="0"/>
              <a:t>stervensfase</a:t>
            </a:r>
            <a:r>
              <a:rPr lang="nl-NL" dirty="0"/>
              <a:t> een moment is om bij stil te staan en te bespreken dat deze fase aangebroken is. Zo kunnen bewoner/familie of naasten en zorgverleners zich optimaal voorbereiden op deze fase. Dit doen ze door het onderwerp bespreekbaar te maken, te bespreken welke vragen, zorgen, wensen of angsten er bestaan. Daarnaast wordt vooruit gekeken en informatie gegeven over deze fase en afgestemd hoe naasten betrokken willen zijn.</a:t>
            </a:r>
          </a:p>
          <a:p>
            <a:endParaRPr lang="nl-NL" dirty="0"/>
          </a:p>
        </p:txBody>
      </p:sp>
      <p:sp>
        <p:nvSpPr>
          <p:cNvPr id="4" name="Tijdelijke aanduiding voor dianummer 3"/>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7</a:t>
            </a:fld>
            <a:endParaRPr lang="nl-NL">
              <a:solidFill>
                <a:prstClr val="black"/>
              </a:solidFill>
              <a:latin typeface="Aptos" panose="02110004020202020204"/>
            </a:endParaRPr>
          </a:p>
        </p:txBody>
      </p:sp>
    </p:spTree>
    <p:extLst>
      <p:ext uri="{BB962C8B-B14F-4D97-AF65-F5344CB8AC3E}">
        <p14:creationId xmlns:p14="http://schemas.microsoft.com/office/powerpoint/2010/main" val="85372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54220-9EFC-3207-AB88-BC1DC97A38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2C301E-7DBB-85DB-A79F-C38AF0B703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D2EC99-2613-40AD-8563-8E2800DA59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t>Laat deelnemers 1 minuut nadenken en 1-2 woorden opschrijven.</a:t>
            </a:r>
            <a:br>
              <a:rPr lang="nl-NL" sz="1100" dirty="0"/>
            </a:br>
            <a:r>
              <a:rPr lang="nl-NL" sz="1100" dirty="0"/>
              <a:t>Prompt 1: “Wat maakt voor jou dat iemand waardig en comfortabel kan sterven?”</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100" dirty="0"/>
            </a:br>
            <a:r>
              <a:rPr lang="nl-NL" sz="1100" dirty="0"/>
              <a:t>Daarna wordt een koppeling gemaakt naar het werk door te bespreken hoe je kwaliteit van sterven kunt bieden aan de bewoner en optimale begeleiding aan de familie/naasten.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t>Prompt 2: “Wat is voor naasten op dat moment het belangrijkste?”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dirty="0"/>
          </a:p>
          <a:p>
            <a:endParaRPr lang="nl-NL" sz="1100" dirty="0"/>
          </a:p>
          <a:p>
            <a:r>
              <a:rPr lang="nl-NL" sz="1100" dirty="0"/>
              <a:t>Je kunt 2–3 voorbeelden geven om het op gang te brengen:</a:t>
            </a:r>
          </a:p>
          <a:p>
            <a:r>
              <a:rPr lang="nl-NL" sz="1100" b="1" dirty="0"/>
              <a:t>Comfort:</a:t>
            </a:r>
            <a:r>
              <a:rPr lang="nl-NL" sz="1100" dirty="0"/>
              <a:t> “pijn en benauwdheid onder controle, mondzorg, houding aanpassen, prikkels verminderen.”</a:t>
            </a:r>
          </a:p>
          <a:p>
            <a:r>
              <a:rPr lang="nl-NL" sz="1100" b="1" dirty="0"/>
              <a:t>Rust/waardigheid:</a:t>
            </a:r>
            <a:r>
              <a:rPr lang="nl-NL" sz="1100" dirty="0"/>
              <a:t> “geen onnodige handelingen, privacy, zacht licht/geluid, respect voor rituelen.”</a:t>
            </a:r>
          </a:p>
          <a:p>
            <a:r>
              <a:rPr lang="nl-NL" sz="1100" b="1" dirty="0"/>
              <a:t>Voorspelbaarheid:</a:t>
            </a:r>
            <a:r>
              <a:rPr lang="nl-NL" sz="1100" dirty="0"/>
              <a:t> “naasten weten wat ze kunnen verwachten, duidelijke afspraken, team één lijn.”</a:t>
            </a:r>
          </a:p>
          <a:p>
            <a:r>
              <a:rPr lang="nl-NL" sz="1100" b="1" dirty="0"/>
              <a:t>Naasten:</a:t>
            </a:r>
            <a:r>
              <a:rPr lang="nl-NL" sz="1100" dirty="0"/>
              <a:t> “ruimte om te waken/afscheid, uitleg over reutelen, nazorgaanbod.”</a:t>
            </a:r>
          </a:p>
          <a:p>
            <a:endParaRPr lang="nl-NL" sz="1100" dirty="0"/>
          </a:p>
          <a:p>
            <a:endParaRPr lang="nl-NL" sz="1100" dirty="0"/>
          </a:p>
          <a:p>
            <a:r>
              <a:rPr lang="nl-NL" sz="1100" dirty="0"/>
              <a:t>Doel van het bespreken is dat er zicht komt op verschillen in zienswijze rondom ‘kwaliteit van sterven’. Wat voor de een belangrijk is en kwaliteit geeft kan voor een ander minder belangrijk zijn.</a:t>
            </a:r>
          </a:p>
          <a:p>
            <a:endParaRPr lang="nl-NL" sz="1100" dirty="0"/>
          </a:p>
        </p:txBody>
      </p:sp>
      <p:sp>
        <p:nvSpPr>
          <p:cNvPr id="4" name="Tijdelijke aanduiding voor dianummer 3">
            <a:extLst>
              <a:ext uri="{FF2B5EF4-FFF2-40B4-BE49-F238E27FC236}">
                <a16:creationId xmlns:a16="http://schemas.microsoft.com/office/drawing/2014/main" id="{EA0A00B6-FAE8-87EB-54C7-404E566E4CB9}"/>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8</a:t>
            </a:fld>
            <a:endParaRPr lang="nl-NL">
              <a:solidFill>
                <a:prstClr val="black"/>
              </a:solidFill>
              <a:latin typeface="Aptos" panose="02110004020202020204"/>
            </a:endParaRPr>
          </a:p>
        </p:txBody>
      </p:sp>
    </p:spTree>
    <p:extLst>
      <p:ext uri="{BB962C8B-B14F-4D97-AF65-F5344CB8AC3E}">
        <p14:creationId xmlns:p14="http://schemas.microsoft.com/office/powerpoint/2010/main" val="1667967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8F665-75BC-8A27-D66F-F9FFE81BB4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B4F3306-D975-33CE-191D-8831E36BDAD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734CD77-270E-EC83-4791-16FD453D8C5D}"/>
              </a:ext>
            </a:extLst>
          </p:cNvPr>
          <p:cNvSpPr>
            <a:spLocks noGrp="1"/>
          </p:cNvSpPr>
          <p:nvPr>
            <p:ph type="body" idx="1"/>
          </p:nvPr>
        </p:nvSpPr>
        <p:spPr/>
        <p:txBody>
          <a:bodyPr/>
          <a:lstStyle/>
          <a:p>
            <a:r>
              <a:rPr lang="nl-NL" dirty="0"/>
              <a:t>Bespreek de vraag met elkaar. Eventueel kun je de antwoorden (kernwoorden) op een flipover over zetten.</a:t>
            </a:r>
          </a:p>
          <a:p>
            <a:endParaRPr lang="nl-NL" dirty="0"/>
          </a:p>
          <a:p>
            <a:r>
              <a:rPr lang="nl-NL" dirty="0"/>
              <a:t>Voorbeelden waaraan je kunt herkennen dat iemand in de stervensfase gekomen is:</a:t>
            </a:r>
            <a:br>
              <a:rPr lang="nl-NL" dirty="0"/>
            </a:br>
            <a:r>
              <a:rPr lang="nl-NL" sz="1300" dirty="0"/>
              <a:t>- Een verminderde behoefte aan eten en drinken;</a:t>
            </a:r>
            <a:br>
              <a:rPr lang="nl-NL" sz="1300" dirty="0"/>
            </a:br>
            <a:r>
              <a:rPr lang="nl-NL" sz="1300" dirty="0"/>
              <a:t>- De ademhaling wordt onregelmatig;</a:t>
            </a:r>
            <a:br>
              <a:rPr lang="nl-NL" sz="1300" dirty="0"/>
            </a:br>
            <a:r>
              <a:rPr lang="nl-NL" sz="1300" dirty="0"/>
              <a:t>- Iemand trekt zich terug uit het leven, brengt steeds meer tijd slapend door;</a:t>
            </a:r>
            <a:br>
              <a:rPr lang="nl-NL" sz="1300" dirty="0"/>
            </a:br>
            <a:r>
              <a:rPr lang="nl-NL" sz="1300" dirty="0"/>
              <a:t>- Iemand komt (bijna) niet meer uit bed;</a:t>
            </a:r>
            <a:br>
              <a:rPr lang="nl-NL" sz="1300" dirty="0"/>
            </a:br>
            <a:r>
              <a:rPr lang="nl-NL" sz="1300" dirty="0"/>
              <a:t>- Iemand vertelt nog dingen die hij/zij kwijt wilt nu het nog kan</a:t>
            </a:r>
          </a:p>
          <a:p>
            <a:endParaRPr lang="nl-NL" sz="1300" dirty="0"/>
          </a:p>
          <a:p>
            <a:r>
              <a:rPr lang="nl-NL" sz="1300" dirty="0"/>
              <a:t>Belangrijk: het is nooit één teken, het gaat om het totaalbeeld en het beloop.</a:t>
            </a:r>
          </a:p>
        </p:txBody>
      </p:sp>
      <p:sp>
        <p:nvSpPr>
          <p:cNvPr id="4" name="Tijdelijke aanduiding voor dianummer 3">
            <a:extLst>
              <a:ext uri="{FF2B5EF4-FFF2-40B4-BE49-F238E27FC236}">
                <a16:creationId xmlns:a16="http://schemas.microsoft.com/office/drawing/2014/main" id="{D692B2BF-8137-15DF-CBA2-E90D30F486BE}"/>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9</a:t>
            </a:fld>
            <a:endParaRPr lang="nl-NL">
              <a:solidFill>
                <a:prstClr val="black"/>
              </a:solidFill>
              <a:latin typeface="Aptos" panose="02110004020202020204"/>
            </a:endParaRPr>
          </a:p>
        </p:txBody>
      </p:sp>
    </p:spTree>
    <p:extLst>
      <p:ext uri="{BB962C8B-B14F-4D97-AF65-F5344CB8AC3E}">
        <p14:creationId xmlns:p14="http://schemas.microsoft.com/office/powerpoint/2010/main" val="257513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EF28E-9F35-9226-1B02-F06EBDC699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3587CD2-2445-ABA9-E676-741F49F02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6A7F59D-9484-EA4F-F2EA-FEA5AD438299}"/>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A5A2DF1C-07BE-23AF-C25E-AA315E28D2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A407D3-7C29-DC12-55BC-0CB3D7FAD91B}"/>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396896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FBA4E-0B5A-1B9B-7A2C-682A2AD6B12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080D546-3185-95A9-49BC-E6395655C52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7644035-C81F-0F24-7053-48B495845207}"/>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A9F3FE8D-F63A-72ED-2F5C-7BCF99517A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297EF51-88B5-D97A-98BD-ABC4A73015AE}"/>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341352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77D451C-0B5D-322E-220C-C46C3864452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FBA0CA8-57A8-4D5B-0E79-DFF54A39F3C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72DABF-E6B1-82C6-420F-BAB17622C30D}"/>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2A1B4196-1E45-BE6A-A08F-F47A6E2C0C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315D2F-489A-0150-ECA0-D149D594DC9C}"/>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19159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99B01-720F-A1A7-DEF7-EF81B5A4D9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9FA4B9-05B0-AB70-6085-4E30E510B21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E21688-6F93-2A1D-A323-38D55997701E}"/>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F9A80608-82B8-78E6-31B3-1CEA95C664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259F7E-802D-90D7-9E45-5093C6144470}"/>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985268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7D99C-1166-32FB-C9F0-AC6C163748B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A65869E-C942-BAE1-9D6D-BCCCC77DAD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965A7F9-1F22-0788-30C9-BE919CB4D738}"/>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8D4280C4-FCBC-5457-F67E-84A259D3E6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6F54D7-DF41-DF61-C96C-37CEF16034E4}"/>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536898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3B2DC-64BA-4A84-E3D9-FA9F555192D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419F7D-B56B-7D1E-1B80-B265E9A2602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4670A3C-7DEE-8595-9E01-657E3448279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5F5825D-9AEB-C266-8BA8-43B0CC4651FC}"/>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D9C7B648-A814-32DA-B98A-04A73928051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70236D1-70F6-4176-091B-D71DAECC0CBA}"/>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57752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5CEF9-7993-1546-18BB-9AEA19B5368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B730AFD-C634-DE05-72CB-A879E05BBE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25A7BC2-FF3C-FFF5-C5EB-C79124960C8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57A5DC0-E16F-B335-0483-105EC5120C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B2BB8B4-24A3-3E53-E7EB-1A4DD43E69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1813879-0E7F-1526-0D7F-BF3677A7DD78}"/>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8" name="Tijdelijke aanduiding voor voettekst 7">
            <a:extLst>
              <a:ext uri="{FF2B5EF4-FFF2-40B4-BE49-F238E27FC236}">
                <a16:creationId xmlns:a16="http://schemas.microsoft.com/office/drawing/2014/main" id="{E18F0184-FD45-6350-6E5E-8DFDF75859D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0C0B71-1819-7629-543F-C18D11EA8088}"/>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422702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107AF6-7408-FE3F-D3B8-F2AD45A05D5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22F6FA3-66A6-D2DD-1D6B-D42E1FFC7AE2}"/>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4" name="Tijdelijke aanduiding voor voettekst 3">
            <a:extLst>
              <a:ext uri="{FF2B5EF4-FFF2-40B4-BE49-F238E27FC236}">
                <a16:creationId xmlns:a16="http://schemas.microsoft.com/office/drawing/2014/main" id="{58CC5DFB-6E01-2F30-4EC5-9DD0E425F8A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7B786AF-B0DE-2B7E-846C-792D715FA9DF}"/>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30088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2017601-E556-D404-7E24-0EDB3D4D4213}"/>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3" name="Tijdelijke aanduiding voor voettekst 2">
            <a:extLst>
              <a:ext uri="{FF2B5EF4-FFF2-40B4-BE49-F238E27FC236}">
                <a16:creationId xmlns:a16="http://schemas.microsoft.com/office/drawing/2014/main" id="{BE53E3CD-C343-8CE2-55FB-D9EDE9F493A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F6AD6C2-06A1-9549-C5AE-25A5B2C6421D}"/>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667775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21D95-0A92-304D-2896-8F3A0722928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4F499A1-3541-2581-3C5C-8CCD584DD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BB04084-8630-3A0E-78FE-9622CBA25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8FC4DE8-FE9E-19D4-C281-FC0DB82CB3BE}"/>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A9898496-2739-C13B-B675-D61219FD0BA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127811-BD4D-71C1-6EBA-95B8FF1EEF4F}"/>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429408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EBD61-99EC-6C50-AC06-50D29AA1A5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5244476-776D-1076-98A3-9B7254372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493CD2D-F6AD-6FF8-B7B5-7478CE5E6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E11C1C-FB92-E4F5-8C04-BEC9210194D2}"/>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A5134719-478E-10B6-9E9D-E77D78D70AE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F53BF24-821B-F5E5-5F57-989B09066B79}"/>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49161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51D1EB4-B919-BEC9-AC9E-3B410469B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38D9CDF-6EDD-008D-1B68-FC5C59547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E75830-A8D0-CA6B-C600-086AE7052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4FB797B1-18F5-49DF-4C7E-81E93561A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857AC7C-D7CC-FA8B-0AB9-4B2CAB057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646156-EB3F-4FEC-A3C3-93B1E0E82A68}" type="slidenum">
              <a:rPr lang="nl-NL" smtClean="0"/>
              <a:t>‹nr.›</a:t>
            </a:fld>
            <a:endParaRPr lang="nl-NL"/>
          </a:p>
        </p:txBody>
      </p:sp>
    </p:spTree>
    <p:extLst>
      <p:ext uri="{BB962C8B-B14F-4D97-AF65-F5344CB8AC3E}">
        <p14:creationId xmlns:p14="http://schemas.microsoft.com/office/powerpoint/2010/main" val="303600323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72F8C1-FDB7-1CDF-14F2-CC5B6C9D1CFF}"/>
            </a:ext>
          </a:extLst>
        </p:cNvPr>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5" name="Group 74">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76" name="Freeform: Shape 75">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 name="Tekstvak 2">
            <a:extLst>
              <a:ext uri="{FF2B5EF4-FFF2-40B4-BE49-F238E27FC236}">
                <a16:creationId xmlns:a16="http://schemas.microsoft.com/office/drawing/2014/main" id="{CE267B17-FBAE-C7A7-19F5-7073C84C2ACF}"/>
              </a:ext>
            </a:extLst>
          </p:cNvPr>
          <p:cNvSpPr txBox="1"/>
          <p:nvPr/>
        </p:nvSpPr>
        <p:spPr>
          <a:xfrm>
            <a:off x="2867128" y="2707323"/>
            <a:ext cx="6839875" cy="2387918"/>
          </a:xfrm>
          <a:prstGeom prst="rect">
            <a:avLst/>
          </a:prstGeom>
        </p:spPr>
        <p:txBody>
          <a:bodyPr vert="horz" lIns="91440" tIns="45720" rIns="91440" bIns="45720" rtlCol="0" anchor="b">
            <a:normAutofit fontScale="850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800" b="1" i="0" u="none" strike="noStrike" kern="1200" cap="none" spc="0" normalizeH="0" baseline="0" noProof="0" dirty="0" err="1">
                <a:ln>
                  <a:noFill/>
                </a:ln>
                <a:solidFill>
                  <a:srgbClr val="0E2841"/>
                </a:solidFill>
                <a:effectLst/>
                <a:uLnTx/>
                <a:uFillTx/>
                <a:latin typeface="Aptos Display" panose="02110004020202020204"/>
                <a:ea typeface="+mn-ea"/>
                <a:cs typeface="+mn-cs"/>
              </a:rPr>
              <a:t>Scholingsbijeenkomst</a:t>
            </a:r>
            <a:r>
              <a:rPr kumimoji="0" lang="en-US" sz="5800" b="1" i="0" u="none" strike="noStrike" kern="1200" cap="none" spc="0" normalizeH="0" baseline="0" noProof="0" dirty="0">
                <a:ln>
                  <a:noFill/>
                </a:ln>
                <a:solidFill>
                  <a:srgbClr val="0E2841"/>
                </a:solidFill>
                <a:effectLst/>
                <a:uLnTx/>
                <a:uFillTx/>
                <a:latin typeface="Aptos Display" panose="02110004020202020204"/>
                <a:ea typeface="+mn-ea"/>
                <a:cs typeface="+mn-cs"/>
              </a:rPr>
              <a:t> 4</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srgbClr val="0E2841"/>
              </a:solidFill>
              <a:effectLst/>
              <a:uLnTx/>
              <a:uFillTx/>
              <a:latin typeface="Aptos Display"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E2841"/>
                </a:solidFill>
                <a:effectLst/>
                <a:uLnTx/>
                <a:uFillTx/>
                <a:latin typeface="Aptos" panose="02110004020202020204"/>
                <a:ea typeface="+mn-ea"/>
                <a:cs typeface="+mn-cs"/>
              </a:rPr>
              <a:t>Zorg </a:t>
            </a:r>
            <a:r>
              <a:rPr kumimoji="0" lang="en-US" sz="3600" b="1" i="0" u="none" strike="noStrike" kern="1200" cap="none" spc="0" normalizeH="0" baseline="0" noProof="0" dirty="0" err="1">
                <a:ln>
                  <a:noFill/>
                </a:ln>
                <a:solidFill>
                  <a:srgbClr val="0E2841"/>
                </a:solidFill>
                <a:effectLst/>
                <a:uLnTx/>
                <a:uFillTx/>
                <a:latin typeface="Aptos" panose="02110004020202020204"/>
                <a:ea typeface="+mn-ea"/>
                <a:cs typeface="+mn-cs"/>
              </a:rPr>
              <a:t>rondom</a:t>
            </a:r>
            <a:r>
              <a:rPr kumimoji="0" lang="en-US" sz="3600" b="1" i="0" u="none" strike="noStrike" kern="1200" cap="none" spc="0" normalizeH="0" baseline="0" noProof="0" dirty="0">
                <a:ln>
                  <a:noFill/>
                </a:ln>
                <a:solidFill>
                  <a:srgbClr val="0E2841"/>
                </a:solidFill>
                <a:effectLst/>
                <a:uLnTx/>
                <a:uFillTx/>
                <a:latin typeface="Aptos" panose="02110004020202020204"/>
                <a:ea typeface="+mn-ea"/>
                <a:cs typeface="+mn-cs"/>
              </a:rPr>
              <a:t> het </a:t>
            </a:r>
            <a:r>
              <a:rPr kumimoji="0" lang="en-US" sz="3600" b="1" i="0" u="none" strike="noStrike" kern="1200" cap="none" spc="0" normalizeH="0" baseline="0" noProof="0" dirty="0" err="1">
                <a:ln>
                  <a:noFill/>
                </a:ln>
                <a:solidFill>
                  <a:srgbClr val="0E2841"/>
                </a:solidFill>
                <a:effectLst/>
                <a:uLnTx/>
                <a:uFillTx/>
                <a:latin typeface="Aptos" panose="02110004020202020204"/>
                <a:ea typeface="+mn-ea"/>
                <a:cs typeface="+mn-cs"/>
              </a:rPr>
              <a:t>overlijden</a:t>
            </a:r>
            <a:br>
              <a:rPr kumimoji="0" lang="en-US" sz="5400" b="1" i="0" u="none" strike="noStrike" kern="1200" cap="none" spc="0" normalizeH="0" baseline="0" noProof="0" dirty="0">
                <a:ln>
                  <a:noFill/>
                </a:ln>
                <a:solidFill>
                  <a:srgbClr val="0E2841"/>
                </a:solidFill>
                <a:effectLst/>
                <a:uLnTx/>
                <a:uFillTx/>
                <a:latin typeface="Aptos" panose="02110004020202020204"/>
                <a:ea typeface="+mn-ea"/>
                <a:cs typeface="+mn-cs"/>
              </a:rPr>
            </a:br>
            <a:endParaRPr kumimoji="0" lang="en-US" sz="3600" b="1" i="0" u="none" strike="noStrike" kern="1200" cap="none" spc="0" normalizeH="0" baseline="0" noProof="0" dirty="0">
              <a:ln>
                <a:noFill/>
              </a:ln>
              <a:solidFill>
                <a:srgbClr val="0E2841"/>
              </a:solidFill>
              <a:effectLst/>
              <a:uLnTx/>
              <a:uFillTx/>
              <a:latin typeface="Aptos Display" panose="02110004020202020204"/>
              <a:ea typeface="+mn-ea"/>
              <a:cs typeface="+mn-cs"/>
            </a:endParaRPr>
          </a:p>
        </p:txBody>
      </p:sp>
      <p:grpSp>
        <p:nvGrpSpPr>
          <p:cNvPr id="84" name="Group 83">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85" name="Freeform: Shape 84">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6" name="Freeform: Shape 85">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90" name="Group 89">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91" name="Freeform: Shape 90">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 name="Freeform: Shape 91">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Afbeelding 1" descr="Afbeelding met wit, Lettertype, ontwerp&#10;&#10;Door AI gegenereerde inhoud is mogelijk onjuist.">
            <a:extLst>
              <a:ext uri="{FF2B5EF4-FFF2-40B4-BE49-F238E27FC236}">
                <a16:creationId xmlns:a16="http://schemas.microsoft.com/office/drawing/2014/main" id="{574CE062-D59F-3F6B-8337-E3C84F32995B}"/>
              </a:ext>
            </a:extLst>
          </p:cNvPr>
          <p:cNvPicPr>
            <a:picLocks noChangeAspect="1"/>
          </p:cNvPicPr>
          <p:nvPr/>
        </p:nvPicPr>
        <p:blipFill>
          <a:blip r:embed="rId3">
            <a:extLst>
              <a:ext uri="{28A0092B-C50C-407E-A947-70E740481C1C}">
                <a14:useLocalDpi xmlns:a14="http://schemas.microsoft.com/office/drawing/2010/main" val="0"/>
              </a:ext>
            </a:extLst>
          </a:blip>
          <a:srcRect l="28814" t="51447" r="34886" b="34756"/>
          <a:stretch/>
        </p:blipFill>
        <p:spPr>
          <a:xfrm>
            <a:off x="10691448" y="6227037"/>
            <a:ext cx="1420735" cy="539985"/>
          </a:xfrm>
          <a:prstGeom prst="rect">
            <a:avLst/>
          </a:prstGeom>
        </p:spPr>
      </p:pic>
    </p:spTree>
    <p:extLst>
      <p:ext uri="{BB962C8B-B14F-4D97-AF65-F5344CB8AC3E}">
        <p14:creationId xmlns:p14="http://schemas.microsoft.com/office/powerpoint/2010/main" val="603390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CEB01D-8D00-3B3F-9D11-14ABF342FD95}"/>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9E78D6-991C-C74E-68CE-2603D1882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8B7D26FF-231F-CBC1-E40D-069889846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23B7830E-437E-2B63-1498-B96E87E76C52}"/>
              </a:ext>
            </a:extLst>
          </p:cNvPr>
          <p:cNvSpPr>
            <a:spLocks noGrp="1"/>
          </p:cNvSpPr>
          <p:nvPr>
            <p:ph type="title"/>
          </p:nvPr>
        </p:nvSpPr>
        <p:spPr>
          <a:xfrm>
            <a:off x="1204472" y="193683"/>
            <a:ext cx="9833548" cy="644517"/>
          </a:xfrm>
        </p:spPr>
        <p:txBody>
          <a:bodyPr vert="horz" lIns="91440" tIns="45720" rIns="91440" bIns="45720" rtlCol="0" anchor="b">
            <a:normAutofit/>
          </a:bodyPr>
          <a:lstStyle/>
          <a:p>
            <a:r>
              <a:rPr lang="en-US" sz="4000" b="1" dirty="0" err="1">
                <a:solidFill>
                  <a:schemeClr val="tx2"/>
                </a:solidFill>
              </a:rPr>
              <a:t>Kenmerken</a:t>
            </a:r>
            <a:r>
              <a:rPr lang="en-US" sz="4000" b="1" dirty="0">
                <a:solidFill>
                  <a:schemeClr val="tx2"/>
                </a:solidFill>
              </a:rPr>
              <a:t> van </a:t>
            </a:r>
            <a:r>
              <a:rPr lang="en-US" sz="4000" b="1" dirty="0" err="1">
                <a:solidFill>
                  <a:schemeClr val="tx2"/>
                </a:solidFill>
              </a:rPr>
              <a:t>een</a:t>
            </a:r>
            <a:r>
              <a:rPr lang="en-US" sz="4000" b="1" dirty="0">
                <a:solidFill>
                  <a:schemeClr val="tx2"/>
                </a:solidFill>
              </a:rPr>
              <a:t> </a:t>
            </a:r>
            <a:r>
              <a:rPr lang="en-US" sz="4000" b="1" dirty="0" err="1">
                <a:solidFill>
                  <a:schemeClr val="tx2"/>
                </a:solidFill>
              </a:rPr>
              <a:t>stervend</a:t>
            </a:r>
            <a:r>
              <a:rPr lang="en-US" sz="4000" b="1" dirty="0">
                <a:solidFill>
                  <a:schemeClr val="tx2"/>
                </a:solidFill>
              </a:rPr>
              <a:t> </a:t>
            </a:r>
            <a:r>
              <a:rPr lang="en-US" sz="4000" b="1" dirty="0" err="1">
                <a:solidFill>
                  <a:schemeClr val="tx2"/>
                </a:solidFill>
              </a:rPr>
              <a:t>lichaam</a:t>
            </a:r>
            <a:endParaRPr lang="en-US" sz="4000" b="1" kern="1200" dirty="0">
              <a:solidFill>
                <a:schemeClr val="tx2"/>
              </a:solidFill>
              <a:latin typeface="+mj-lt"/>
              <a:ea typeface="+mj-ea"/>
              <a:cs typeface="+mj-cs"/>
            </a:endParaRPr>
          </a:p>
        </p:txBody>
      </p:sp>
      <p:grpSp>
        <p:nvGrpSpPr>
          <p:cNvPr id="19" name="Group 18">
            <a:extLst>
              <a:ext uri="{FF2B5EF4-FFF2-40B4-BE49-F238E27FC236}">
                <a16:creationId xmlns:a16="http://schemas.microsoft.com/office/drawing/2014/main" id="{116DC151-9217-BC8B-9F5C-0A819A85A3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FFC994D5-CF35-45FF-AFD2-2DF54E13C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71CA8B16-2B50-3E2C-A5D4-46A42BCFC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CA20B2E8-7366-789A-4CEE-359766D3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1FC6D8D9-A281-1A47-CC0D-F14FFF2738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D3BC29C8-A5F0-238F-B4FF-2B8EA9E8D9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3991972D-F47F-CE00-6510-C9F0AD541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CC58DD28-EA73-D971-5F64-8C28A97BA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C5EB2114-BD97-D95C-A36B-EA740F0BDC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78B01C0D-C167-EA21-1860-B34180769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 name="Afbeelding 2">
            <a:extLst>
              <a:ext uri="{FF2B5EF4-FFF2-40B4-BE49-F238E27FC236}">
                <a16:creationId xmlns:a16="http://schemas.microsoft.com/office/drawing/2014/main" id="{771B8978-64CB-6460-5E70-9DB745B549D7}"/>
              </a:ext>
            </a:extLst>
          </p:cNvPr>
          <p:cNvPicPr>
            <a:picLocks noChangeAspect="1"/>
          </p:cNvPicPr>
          <p:nvPr/>
        </p:nvPicPr>
        <p:blipFill>
          <a:blip r:embed="rId3"/>
          <a:stretch>
            <a:fillRect/>
          </a:stretch>
        </p:blipFill>
        <p:spPr>
          <a:xfrm>
            <a:off x="-89206" y="802084"/>
            <a:ext cx="9002579" cy="6026038"/>
          </a:xfrm>
          <a:prstGeom prst="rect">
            <a:avLst/>
          </a:prstGeom>
        </p:spPr>
      </p:pic>
      <p:sp>
        <p:nvSpPr>
          <p:cNvPr id="4" name="Tekstvak 3">
            <a:extLst>
              <a:ext uri="{FF2B5EF4-FFF2-40B4-BE49-F238E27FC236}">
                <a16:creationId xmlns:a16="http://schemas.microsoft.com/office/drawing/2014/main" id="{D3E31F5F-0A94-F00B-4B49-8F4EAD539331}"/>
              </a:ext>
            </a:extLst>
          </p:cNvPr>
          <p:cNvSpPr txBox="1"/>
          <p:nvPr/>
        </p:nvSpPr>
        <p:spPr>
          <a:xfrm>
            <a:off x="9120470" y="1732616"/>
            <a:ext cx="2804829" cy="4154984"/>
          </a:xfrm>
          <a:prstGeom prst="rect">
            <a:avLst/>
          </a:prstGeom>
          <a:noFill/>
        </p:spPr>
        <p:txBody>
          <a:bodyPr wrap="square" rtlCol="0">
            <a:spAutoFit/>
          </a:bodyPr>
          <a:lstStyle/>
          <a:p>
            <a:r>
              <a:rPr lang="nl-NL" sz="2400" dirty="0">
                <a:solidFill>
                  <a:schemeClr val="tx2"/>
                </a:solidFill>
              </a:rPr>
              <a:t>Daarnaast:</a:t>
            </a:r>
          </a:p>
          <a:p>
            <a:pPr marL="342900" indent="-342900">
              <a:buFont typeface="Arial" panose="020B0604020202020204" pitchFamily="34" charset="0"/>
              <a:buChar char="•"/>
            </a:pPr>
            <a:r>
              <a:rPr lang="nl-NL" sz="2400" dirty="0">
                <a:solidFill>
                  <a:schemeClr val="tx2"/>
                </a:solidFill>
              </a:rPr>
              <a:t>Niet/minder plassen</a:t>
            </a:r>
          </a:p>
          <a:p>
            <a:pPr marL="342900" indent="-342900">
              <a:buFont typeface="Arial" panose="020B0604020202020204" pitchFamily="34" charset="0"/>
              <a:buChar char="•"/>
            </a:pPr>
            <a:r>
              <a:rPr lang="nl-NL" sz="2400" dirty="0">
                <a:solidFill>
                  <a:schemeClr val="tx2"/>
                </a:solidFill>
              </a:rPr>
              <a:t>Rood/paarse verkleuringen meestal beginnend rond knieën en </a:t>
            </a:r>
            <a:r>
              <a:rPr lang="nl-NL" sz="2400" dirty="0" err="1">
                <a:solidFill>
                  <a:schemeClr val="tx2"/>
                </a:solidFill>
              </a:rPr>
              <a:t>ellebogen</a:t>
            </a:r>
            <a:endParaRPr lang="nl-NL" sz="2400" dirty="0">
              <a:solidFill>
                <a:schemeClr val="tx2"/>
              </a:solidFill>
            </a:endParaRPr>
          </a:p>
          <a:p>
            <a:pPr marL="342900" indent="-342900">
              <a:buFont typeface="Arial" panose="020B0604020202020204" pitchFamily="34" charset="0"/>
              <a:buChar char="•"/>
            </a:pPr>
            <a:r>
              <a:rPr lang="nl-NL" sz="2400" dirty="0">
                <a:solidFill>
                  <a:schemeClr val="tx2"/>
                </a:solidFill>
              </a:rPr>
              <a:t>Koude voeten/handen</a:t>
            </a:r>
          </a:p>
        </p:txBody>
      </p:sp>
    </p:spTree>
    <p:extLst>
      <p:ext uri="{BB962C8B-B14F-4D97-AF65-F5344CB8AC3E}">
        <p14:creationId xmlns:p14="http://schemas.microsoft.com/office/powerpoint/2010/main" val="1814201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D13E90-D3A5-82A1-D59C-4EFE12806D9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FDCA248-8429-500C-82D1-C23897872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F6C48390-6814-3529-EF01-B2BCC7049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0045335F-1E18-74A7-D196-306DC11F23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D53BC9ED-705A-2D8F-2FDC-D0E9CB8CA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83CEBFCF-4EE9-D1EB-EE85-4D2575A12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2E2F37A-E9C9-40DB-2E91-31993950F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714D3B67-E379-4623-A923-A25CDCECA1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3B1B44F3-9D4C-8FD7-E1C7-56D399D4DF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58EE9B02-7942-AAC5-05BA-E74EAB07DA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C489BFA-12A0-B52F-8A53-F7F2A2750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6C9DCC53-94DE-35CE-8A4B-0D6EAA825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DA1DC8CF-FB80-A9EC-4A06-681722C6B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DFF9E444-FCDF-E4BC-629E-1880B739E394}"/>
              </a:ext>
            </a:extLst>
          </p:cNvPr>
          <p:cNvSpPr txBox="1">
            <a:spLocks/>
          </p:cNvSpPr>
          <p:nvPr/>
        </p:nvSpPr>
        <p:spPr>
          <a:xfrm>
            <a:off x="678185" y="394297"/>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Casus herkennen stervensfase</a:t>
            </a:r>
          </a:p>
        </p:txBody>
      </p:sp>
      <p:cxnSp>
        <p:nvCxnSpPr>
          <p:cNvPr id="25" name="Rechte verbindingslijn 24">
            <a:extLst>
              <a:ext uri="{FF2B5EF4-FFF2-40B4-BE49-F238E27FC236}">
                <a16:creationId xmlns:a16="http://schemas.microsoft.com/office/drawing/2014/main" id="{AA94891D-B24B-D750-D70E-EA864855F6E1}"/>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6468BCF5-2DCE-ED01-1071-ED50DBD6D42E}"/>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47F2187D-8794-4124-80ED-3365C966B722}"/>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9BB61A37-7634-30F9-F837-136FD3E013F6}"/>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A66C6103-374A-FB38-D0DB-CDD8AE642A22}"/>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ijdelijke aanduiding voor inhoud 2">
            <a:extLst>
              <a:ext uri="{FF2B5EF4-FFF2-40B4-BE49-F238E27FC236}">
                <a16:creationId xmlns:a16="http://schemas.microsoft.com/office/drawing/2014/main" id="{7FCB2337-ECD1-2D34-F3EB-944403DDC934}"/>
              </a:ext>
            </a:extLst>
          </p:cNvPr>
          <p:cNvSpPr>
            <a:spLocks noGrp="1"/>
          </p:cNvSpPr>
          <p:nvPr>
            <p:ph idx="1"/>
          </p:nvPr>
        </p:nvSpPr>
        <p:spPr>
          <a:xfrm>
            <a:off x="689144" y="1619607"/>
            <a:ext cx="10283655" cy="4057292"/>
          </a:xfrm>
        </p:spPr>
        <p:txBody>
          <a:bodyPr>
            <a:normAutofit fontScale="92500"/>
          </a:bodyPr>
          <a:lstStyle/>
          <a:p>
            <a:r>
              <a:rPr lang="nl-NL" sz="2600" dirty="0">
                <a:solidFill>
                  <a:schemeClr val="tx2"/>
                </a:solidFill>
                <a:ea typeface="+mn-lt"/>
                <a:cs typeface="+mn-lt"/>
              </a:rPr>
              <a:t>Huidige situatie: </a:t>
            </a:r>
          </a:p>
          <a:p>
            <a:pPr marL="0" indent="0">
              <a:buNone/>
            </a:pPr>
            <a:r>
              <a:rPr lang="nl-NL" sz="2600" dirty="0">
                <a:solidFill>
                  <a:schemeClr val="tx2"/>
                </a:solidFill>
                <a:ea typeface="+mn-lt"/>
                <a:cs typeface="+mn-lt"/>
              </a:rPr>
              <a:t>Bij mevrouw Yilmaz is de benauwdheid sinds anderhalve week toegenomen. Mevrouw ligt in een hoog-laagbed waar ze nog maar sporadisch en met veel moeite uitkomt. Mevrouw eet bijna niets meer en sinds een paar dagen drinkt ze ook minder: zo nu en dan een slokje. Mevrouw Yilmaz lijkt sinds kort wat verward. </a:t>
            </a:r>
          </a:p>
          <a:p>
            <a:endParaRPr lang="nl-NL" sz="2600" dirty="0">
              <a:solidFill>
                <a:schemeClr val="tx2"/>
              </a:solidFill>
            </a:endParaRPr>
          </a:p>
          <a:p>
            <a:pPr>
              <a:buSzPct val="114999"/>
            </a:pPr>
            <a:r>
              <a:rPr lang="nl-NL" sz="2600" dirty="0">
                <a:solidFill>
                  <a:schemeClr val="tx2"/>
                </a:solidFill>
                <a:ea typeface="+mn-lt"/>
                <a:cs typeface="+mn-lt"/>
              </a:rPr>
              <a:t>Vraag:</a:t>
            </a:r>
          </a:p>
          <a:p>
            <a:pPr marL="0" indent="0">
              <a:buSzPct val="114999"/>
              <a:buNone/>
            </a:pPr>
            <a:r>
              <a:rPr lang="nl-NL" sz="2600" dirty="0">
                <a:solidFill>
                  <a:schemeClr val="tx2"/>
                </a:solidFill>
                <a:ea typeface="+mn-lt"/>
                <a:cs typeface="+mn-lt"/>
              </a:rPr>
              <a:t>Zou je vanuit deze casus het initiatief nemen voor een overleg om de signalen van de stervensfase te bespreken met je collega’s? Waarom wel/niet?</a:t>
            </a:r>
            <a:endParaRPr lang="nl-NL" sz="2600" dirty="0">
              <a:solidFill>
                <a:schemeClr val="tx2"/>
              </a:solidFill>
            </a:endParaRPr>
          </a:p>
          <a:p>
            <a:pPr>
              <a:buSzPct val="114999"/>
            </a:pPr>
            <a:endParaRPr lang="nl-NL" dirty="0"/>
          </a:p>
        </p:txBody>
      </p:sp>
    </p:spTree>
    <p:extLst>
      <p:ext uri="{BB962C8B-B14F-4D97-AF65-F5344CB8AC3E}">
        <p14:creationId xmlns:p14="http://schemas.microsoft.com/office/powerpoint/2010/main" val="4118892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FE21D9-84F5-7497-BF53-010FEC46F4D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E7AF9F5-33B9-BC8F-CD52-CC6F719A2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F0572F4-0C89-4EF1-D73B-F26BA524B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FA2EDBA3-CA56-F80A-81CF-69AE3681D1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7F4951B2-B2AD-02FF-4D80-DFE9808D9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DBCE59A1-0D40-EBC9-1F8A-E6F1230C65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7B13F688-735E-7C23-86B3-7098D088E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AB4DB0DA-1758-CF37-2EF1-39551A8FBA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7FE961FA-2690-8139-33B9-C3E9CE06DC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16C0DF81-F65E-0E4A-251B-62C7E5DBDB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2774FEB7-D2A2-FF44-65DC-81CBB335F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2C6D0E39-890F-77E2-756C-30A6C0A0E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14DFF80A-F8EE-444C-4CD3-48AFA3A76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CB95A1B3-FD46-3B22-3E3A-990D33E38EC9}"/>
              </a:ext>
            </a:extLst>
          </p:cNvPr>
          <p:cNvSpPr txBox="1">
            <a:spLocks/>
          </p:cNvSpPr>
          <p:nvPr/>
        </p:nvSpPr>
        <p:spPr>
          <a:xfrm>
            <a:off x="678185" y="394297"/>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Casus herkennen stervensfase (antwoord)</a:t>
            </a:r>
          </a:p>
        </p:txBody>
      </p:sp>
      <p:cxnSp>
        <p:nvCxnSpPr>
          <p:cNvPr id="25" name="Rechte verbindingslijn 24">
            <a:extLst>
              <a:ext uri="{FF2B5EF4-FFF2-40B4-BE49-F238E27FC236}">
                <a16:creationId xmlns:a16="http://schemas.microsoft.com/office/drawing/2014/main" id="{26F97D06-35B7-8336-95EA-E16EAD77A175}"/>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573CADCC-40E9-EA1D-01E8-8A27C8A1DAFB}"/>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84226407-16BD-A4A9-B42F-361F31305F84}"/>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EAFFAB86-5231-33C4-35AE-063CD51FD49B}"/>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E526816E-4955-C562-C998-C1803FA5DC4F}"/>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ijdelijke aanduiding voor inhoud 2">
            <a:extLst>
              <a:ext uri="{FF2B5EF4-FFF2-40B4-BE49-F238E27FC236}">
                <a16:creationId xmlns:a16="http://schemas.microsoft.com/office/drawing/2014/main" id="{D760A206-96EC-0961-E9A8-49C0B23E1B89}"/>
              </a:ext>
            </a:extLst>
          </p:cNvPr>
          <p:cNvSpPr>
            <a:spLocks noGrp="1"/>
          </p:cNvSpPr>
          <p:nvPr>
            <p:ph idx="1"/>
          </p:nvPr>
        </p:nvSpPr>
        <p:spPr>
          <a:xfrm>
            <a:off x="689144" y="1619606"/>
            <a:ext cx="10617604" cy="4349393"/>
          </a:xfrm>
        </p:spPr>
        <p:txBody>
          <a:bodyPr>
            <a:normAutofit fontScale="92500" lnSpcReduction="10000"/>
          </a:bodyPr>
          <a:lstStyle/>
          <a:p>
            <a:pPr marL="0" indent="0">
              <a:buNone/>
            </a:pPr>
            <a:r>
              <a:rPr lang="nl-NL" sz="2400" dirty="0">
                <a:solidFill>
                  <a:schemeClr val="tx2"/>
                </a:solidFill>
                <a:ea typeface="+mn-lt"/>
                <a:cs typeface="+mn-lt"/>
              </a:rPr>
              <a:t>De prognose van de arts is dat mevrouw niet meer lang leeft. </a:t>
            </a:r>
            <a:br>
              <a:rPr lang="nl-NL" sz="2400" dirty="0">
                <a:solidFill>
                  <a:schemeClr val="tx2"/>
                </a:solidFill>
                <a:ea typeface="+mn-lt"/>
                <a:cs typeface="+mn-lt"/>
              </a:rPr>
            </a:br>
            <a:endParaRPr lang="nl-NL" sz="2400" dirty="0">
              <a:solidFill>
                <a:schemeClr val="tx2"/>
              </a:solidFill>
              <a:ea typeface="+mn-lt"/>
              <a:cs typeface="+mn-lt"/>
            </a:endParaRPr>
          </a:p>
          <a:p>
            <a:pPr marL="0" indent="0">
              <a:buNone/>
            </a:pPr>
            <a:r>
              <a:rPr lang="nl-NL" sz="2400" dirty="0">
                <a:solidFill>
                  <a:schemeClr val="tx2"/>
                </a:solidFill>
                <a:ea typeface="+mn-lt"/>
                <a:cs typeface="+mn-lt"/>
              </a:rPr>
              <a:t>Er zijn tenminste 2 signalen zichtbaar voor het aanbreken van de stervensfase  </a:t>
            </a:r>
          </a:p>
          <a:p>
            <a:pPr marL="0" indent="0">
              <a:buNone/>
            </a:pPr>
            <a:r>
              <a:rPr lang="nl-NL" sz="2400" dirty="0">
                <a:solidFill>
                  <a:schemeClr val="tx2"/>
                </a:solidFill>
                <a:ea typeface="+mn-lt"/>
                <a:cs typeface="+mn-lt"/>
              </a:rPr>
              <a:t>	1. mevrouw komt niet meer uit bed en </a:t>
            </a:r>
          </a:p>
          <a:p>
            <a:pPr marL="0" indent="0">
              <a:buNone/>
            </a:pPr>
            <a:r>
              <a:rPr lang="nl-NL" sz="2400" dirty="0">
                <a:solidFill>
                  <a:schemeClr val="tx2"/>
                </a:solidFill>
                <a:ea typeface="+mn-lt"/>
                <a:cs typeface="+mn-lt"/>
              </a:rPr>
              <a:t>	2. mevrouw is slechts in staat slokjes te drinken.</a:t>
            </a:r>
          </a:p>
          <a:p>
            <a:pPr marL="0" indent="0">
              <a:buNone/>
            </a:pPr>
            <a:r>
              <a:rPr lang="nl-NL" sz="2400" dirty="0">
                <a:solidFill>
                  <a:schemeClr val="tx2"/>
                </a:solidFill>
                <a:ea typeface="+mn-lt"/>
                <a:cs typeface="+mn-lt"/>
              </a:rPr>
              <a:t> </a:t>
            </a:r>
            <a:br>
              <a:rPr lang="nl-NL" sz="2400" dirty="0">
                <a:solidFill>
                  <a:schemeClr val="tx2"/>
                </a:solidFill>
                <a:ea typeface="+mn-lt"/>
                <a:cs typeface="+mn-lt"/>
              </a:rPr>
            </a:br>
            <a:r>
              <a:rPr lang="nl-NL" sz="2400" dirty="0">
                <a:solidFill>
                  <a:schemeClr val="tx2"/>
                </a:solidFill>
                <a:ea typeface="+mn-lt"/>
                <a:cs typeface="+mn-lt"/>
              </a:rPr>
              <a:t>Deze fase duurt meestal 72 uur. </a:t>
            </a:r>
            <a:br>
              <a:rPr lang="nl-NL" sz="2400" dirty="0">
                <a:solidFill>
                  <a:schemeClr val="tx2"/>
                </a:solidFill>
                <a:ea typeface="+mn-lt"/>
                <a:cs typeface="+mn-lt"/>
              </a:rPr>
            </a:br>
            <a:endParaRPr lang="nl-NL" sz="2400" dirty="0">
              <a:solidFill>
                <a:schemeClr val="tx2"/>
              </a:solidFill>
              <a:ea typeface="+mn-lt"/>
              <a:cs typeface="+mn-lt"/>
            </a:endParaRPr>
          </a:p>
          <a:p>
            <a:pPr marL="0" indent="0">
              <a:buNone/>
            </a:pPr>
            <a:r>
              <a:rPr lang="nl-NL" sz="2400" dirty="0">
                <a:solidFill>
                  <a:schemeClr val="tx2"/>
                </a:solidFill>
                <a:ea typeface="+mn-lt"/>
                <a:cs typeface="+mn-lt"/>
              </a:rPr>
              <a:t>Als verpleegkundige of verzorgenden zie je de signalen. De arts is verantwoordelijk voor het vaststellen van de stervensfase. </a:t>
            </a:r>
            <a:br>
              <a:rPr lang="nl-NL" sz="2400" dirty="0">
                <a:solidFill>
                  <a:schemeClr val="tx2"/>
                </a:solidFill>
                <a:ea typeface="+mn-lt"/>
                <a:cs typeface="+mn-lt"/>
              </a:rPr>
            </a:br>
            <a:endParaRPr lang="nl-NL" sz="2400" dirty="0">
              <a:solidFill>
                <a:schemeClr val="tx2"/>
              </a:solidFill>
              <a:ea typeface="+mn-lt"/>
              <a:cs typeface="+mn-lt"/>
            </a:endParaRPr>
          </a:p>
          <a:p>
            <a:pPr marL="0" indent="0">
              <a:buNone/>
            </a:pPr>
            <a:r>
              <a:rPr lang="nl-NL" sz="2400" dirty="0">
                <a:solidFill>
                  <a:schemeClr val="tx2"/>
                </a:solidFill>
                <a:ea typeface="+mn-lt"/>
                <a:cs typeface="+mn-lt"/>
              </a:rPr>
              <a:t>Tijdig signaleren en bespreken is belangrijk om te kunnen starten met het Zorgpad Stervensfase.</a:t>
            </a:r>
            <a:endParaRPr lang="nl-NL" sz="2400" dirty="0">
              <a:solidFill>
                <a:schemeClr val="tx2"/>
              </a:solidFill>
            </a:endParaRPr>
          </a:p>
          <a:p>
            <a:pPr>
              <a:buSzPct val="114999"/>
            </a:pPr>
            <a:endParaRPr lang="nl-NL" dirty="0"/>
          </a:p>
        </p:txBody>
      </p:sp>
    </p:spTree>
    <p:extLst>
      <p:ext uri="{BB962C8B-B14F-4D97-AF65-F5344CB8AC3E}">
        <p14:creationId xmlns:p14="http://schemas.microsoft.com/office/powerpoint/2010/main" val="103860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4DDBA8-AAB8-8A95-7077-6ED216DF175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EBDAB7-F1E7-9F8D-104B-57542F270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34BF974-698C-BDAF-8586-64057CAECF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D9ADF6AB-EEA1-82E9-57FA-EEE8910916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3A5ED5BF-E307-3D98-B7BE-3100FD054D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5810864C-FD5D-8CB2-7C82-8E205D48E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8FF47419-808A-103D-F899-DF6DC9B6D1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FF8E0D1C-0168-D1E0-5630-5D63A8C04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9A073A56-1A2C-672E-06C5-F8A4C1FCF8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32D63F8F-A84B-4D69-DA4E-40270DB4D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8A0FB18D-7481-C8A1-835D-AA0FD6EDBE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62573BBF-6C1D-BD8B-9C5B-A1E7CACDE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4959FCC2-0A6E-FEB2-86C5-0A476AA8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E7DAC9B8-6908-761C-87AF-6F5ADAFECCE3}"/>
              </a:ext>
            </a:extLst>
          </p:cNvPr>
          <p:cNvSpPr txBox="1">
            <a:spLocks/>
          </p:cNvSpPr>
          <p:nvPr/>
        </p:nvSpPr>
        <p:spPr>
          <a:xfrm>
            <a:off x="678185" y="394297"/>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Signaleren en bespreken stervensfase</a:t>
            </a:r>
          </a:p>
        </p:txBody>
      </p:sp>
      <p:cxnSp>
        <p:nvCxnSpPr>
          <p:cNvPr id="25" name="Rechte verbindingslijn 24">
            <a:extLst>
              <a:ext uri="{FF2B5EF4-FFF2-40B4-BE49-F238E27FC236}">
                <a16:creationId xmlns:a16="http://schemas.microsoft.com/office/drawing/2014/main" id="{2D7B2325-DB78-694F-2CB8-04E750800B70}"/>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417B2411-C46B-CD06-C117-F38732D4A61F}"/>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F00DA73-B405-83AE-AE28-38D99892F694}"/>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2FE17BC2-916E-28ED-DFC0-0DB939CCD6B8}"/>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CA8671FC-6DC7-DF09-0464-D5B1C10C338B}"/>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aphicFrame>
        <p:nvGraphicFramePr>
          <p:cNvPr id="36" name="Tijdelijke aanduiding voor inhoud 2">
            <a:extLst>
              <a:ext uri="{FF2B5EF4-FFF2-40B4-BE49-F238E27FC236}">
                <a16:creationId xmlns:a16="http://schemas.microsoft.com/office/drawing/2014/main" id="{8188708A-45A6-E9E1-6E4B-64373E8B9645}"/>
              </a:ext>
            </a:extLst>
          </p:cNvPr>
          <p:cNvGraphicFramePr>
            <a:graphicFrameLocks noGrp="1"/>
          </p:cNvGraphicFramePr>
          <p:nvPr>
            <p:ph idx="1"/>
            <p:extLst>
              <p:ext uri="{D42A27DB-BD31-4B8C-83A1-F6EECF244321}">
                <p14:modId xmlns:p14="http://schemas.microsoft.com/office/powerpoint/2010/main" val="3753955597"/>
              </p:ext>
            </p:extLst>
          </p:nvPr>
        </p:nvGraphicFramePr>
        <p:xfrm>
          <a:off x="689144" y="1619606"/>
          <a:ext cx="10617604" cy="4349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7182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62FED2-09E5-D46C-93E3-F5E43F33F496}"/>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E48E2CA1-AAE3-A461-7A41-0E3E08CAA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DD3DB047-4EA2-6531-0957-AE2126135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01C50E21-C735-D592-4896-FCFE29CB14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222C2E00-943A-A579-3BA1-3B010B23D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A486F6C1-361C-27DF-CCD1-6CF6894D9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76495262-F2D8-7C33-EE20-4CE514A9F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A658777C-764A-D5E9-7478-FB95F8F29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CDEE5D54-F008-7360-4960-620F46D1C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1C69EDB6-D3A2-E71F-76D6-5512C6AEB6BC}"/>
              </a:ext>
            </a:extLst>
          </p:cNvPr>
          <p:cNvSpPr>
            <a:spLocks noGrp="1"/>
          </p:cNvSpPr>
          <p:nvPr>
            <p:ph type="title"/>
          </p:nvPr>
        </p:nvSpPr>
        <p:spPr>
          <a:xfrm>
            <a:off x="216658" y="1155298"/>
            <a:ext cx="4501079" cy="5415954"/>
          </a:xfrm>
        </p:spPr>
        <p:txBody>
          <a:bodyPr vert="horz" lIns="91440" tIns="45720" rIns="91440" bIns="45720" rtlCol="0" anchor="ctr">
            <a:normAutofit/>
          </a:bodyPr>
          <a:lstStyle/>
          <a:p>
            <a:pPr algn="ctr"/>
            <a:r>
              <a:rPr lang="en-US" sz="4000" b="1" dirty="0">
                <a:solidFill>
                  <a:schemeClr val="tx2"/>
                </a:solidFill>
              </a:rPr>
              <a:t>Zorg in de </a:t>
            </a:r>
            <a:r>
              <a:rPr lang="en-US" sz="4000" b="1" dirty="0" err="1">
                <a:solidFill>
                  <a:schemeClr val="tx2"/>
                </a:solidFill>
              </a:rPr>
              <a:t>stervensfase</a:t>
            </a:r>
            <a:br>
              <a:rPr lang="en-US" sz="4000" b="1" kern="1200" dirty="0">
                <a:solidFill>
                  <a:schemeClr val="tx2"/>
                </a:solidFill>
                <a:latin typeface="+mj-lt"/>
                <a:ea typeface="+mj-ea"/>
                <a:cs typeface="+mj-cs"/>
              </a:rPr>
            </a:br>
            <a:br>
              <a:rPr lang="en-US" sz="4000" b="1" kern="1200" dirty="0">
                <a:solidFill>
                  <a:schemeClr val="tx2"/>
                </a:solidFill>
                <a:latin typeface="+mj-lt"/>
                <a:ea typeface="+mj-ea"/>
                <a:cs typeface="+mj-cs"/>
              </a:rPr>
            </a:br>
            <a:br>
              <a:rPr lang="en-US" sz="2400" b="1" kern="1200" dirty="0">
                <a:solidFill>
                  <a:schemeClr val="tx2"/>
                </a:solidFill>
                <a:latin typeface="+mj-lt"/>
                <a:ea typeface="+mj-ea"/>
                <a:cs typeface="+mj-cs"/>
              </a:rPr>
            </a:br>
            <a:endParaRPr lang="en-US" sz="3100" b="1" kern="1200" dirty="0">
              <a:solidFill>
                <a:schemeClr val="tx2"/>
              </a:solidFill>
              <a:latin typeface="+mj-lt"/>
              <a:ea typeface="+mj-ea"/>
              <a:cs typeface="+mj-cs"/>
            </a:endParaRPr>
          </a:p>
        </p:txBody>
      </p:sp>
      <p:sp>
        <p:nvSpPr>
          <p:cNvPr id="4" name="Tijdelijke aanduiding voor inhoud 2">
            <a:extLst>
              <a:ext uri="{FF2B5EF4-FFF2-40B4-BE49-F238E27FC236}">
                <a16:creationId xmlns:a16="http://schemas.microsoft.com/office/drawing/2014/main" id="{CAB277D9-D9F7-C11A-771D-9900AE91C046}"/>
              </a:ext>
            </a:extLst>
          </p:cNvPr>
          <p:cNvSpPr txBox="1">
            <a:spLocks/>
          </p:cNvSpPr>
          <p:nvPr/>
        </p:nvSpPr>
        <p:spPr>
          <a:xfrm>
            <a:off x="5962326" y="388522"/>
            <a:ext cx="5646975" cy="59182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solidFill>
                  <a:schemeClr val="tx2"/>
                </a:solidFill>
              </a:rPr>
              <a:t>Voorlichting aan familie, meenemen in het proces. Vaak moet je herhalen.</a:t>
            </a:r>
          </a:p>
          <a:p>
            <a:endParaRPr lang="nl-NL" sz="2400" dirty="0">
              <a:solidFill>
                <a:schemeClr val="tx2"/>
              </a:solidFill>
            </a:endParaRPr>
          </a:p>
          <a:p>
            <a:pPr>
              <a:buSzPct val="114999"/>
            </a:pPr>
            <a:r>
              <a:rPr lang="nl-NL" sz="2400" dirty="0">
                <a:solidFill>
                  <a:schemeClr val="tx2"/>
                </a:solidFill>
              </a:rPr>
              <a:t>Wat doe je nog aan verzorging, wassen, draaien, verschonen?</a:t>
            </a:r>
          </a:p>
          <a:p>
            <a:pPr>
              <a:buSzPct val="114999"/>
            </a:pPr>
            <a:endParaRPr lang="nl-NL" sz="2400" dirty="0">
              <a:solidFill>
                <a:schemeClr val="tx2"/>
              </a:solidFill>
            </a:endParaRPr>
          </a:p>
          <a:p>
            <a:pPr>
              <a:buSzPct val="114999"/>
            </a:pPr>
            <a:r>
              <a:rPr lang="nl-NL" sz="2400" dirty="0">
                <a:solidFill>
                  <a:schemeClr val="tx2"/>
                </a:solidFill>
              </a:rPr>
              <a:t>Voorkom onnodige prikkels, geluid, aanraking, omgeving</a:t>
            </a:r>
          </a:p>
          <a:p>
            <a:pPr>
              <a:buSzPct val="114999"/>
            </a:pPr>
            <a:endParaRPr lang="nl-NL" sz="2400" dirty="0">
              <a:solidFill>
                <a:schemeClr val="tx2"/>
              </a:solidFill>
            </a:endParaRPr>
          </a:p>
          <a:p>
            <a:pPr>
              <a:buSzPct val="114999"/>
            </a:pPr>
            <a:r>
              <a:rPr lang="nl-NL" sz="2400" dirty="0">
                <a:solidFill>
                  <a:schemeClr val="tx2"/>
                </a:solidFill>
              </a:rPr>
              <a:t>Betrek familie bij de zorg (wat nog wel of niet doen)</a:t>
            </a:r>
          </a:p>
          <a:p>
            <a:pPr>
              <a:buSzPct val="114999"/>
            </a:pPr>
            <a:endParaRPr lang="nl-NL" sz="2400" dirty="0">
              <a:solidFill>
                <a:schemeClr val="tx2"/>
              </a:solidFill>
            </a:endParaRPr>
          </a:p>
          <a:p>
            <a:pPr>
              <a:buSzPct val="114999"/>
            </a:pPr>
            <a:r>
              <a:rPr lang="nl-NL" sz="2400" dirty="0">
                <a:solidFill>
                  <a:schemeClr val="tx2"/>
                </a:solidFill>
              </a:rPr>
              <a:t>Zorg voor goede houding bij reutelen, dyspnoe en of pijn</a:t>
            </a:r>
          </a:p>
          <a:p>
            <a:pPr>
              <a:buSzPct val="114999"/>
            </a:pPr>
            <a:endParaRPr lang="nl-NL" dirty="0">
              <a:solidFill>
                <a:schemeClr val="bg1"/>
              </a:solidFill>
            </a:endParaRPr>
          </a:p>
        </p:txBody>
      </p:sp>
    </p:spTree>
    <p:extLst>
      <p:ext uri="{BB962C8B-B14F-4D97-AF65-F5344CB8AC3E}">
        <p14:creationId xmlns:p14="http://schemas.microsoft.com/office/powerpoint/2010/main" val="144483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78B4C-9E13-98DE-D8F7-DE93802ACD5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0D9FA7-D4DE-3420-A9CF-4DE780228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18B9D91-BC0C-90A2-51A4-F4DCA39CC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2C9BDD57-F2F3-D0AF-1E56-F034FFC394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9B72B60A-47FB-9D04-2A64-19D5A2EB9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32D2FA91-7949-77D6-6A15-54F76B7139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D81ABB6C-64E4-3B6D-2EE7-9F15EDA42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E915F0E8-CCA0-36C0-7C66-0C5D1BC8E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73C3014E-12A3-776E-1383-0D8E575119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9378DD3F-EEE7-4620-FAF0-EB88FEF9E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6FA790F5-E632-31EC-9429-827504726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22E562E-B278-F971-993A-FAA2AD07A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B653FEC7-D3A9-9274-E40F-B734964CD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25" name="Rechte verbindingslijn 24">
            <a:extLst>
              <a:ext uri="{FF2B5EF4-FFF2-40B4-BE49-F238E27FC236}">
                <a16:creationId xmlns:a16="http://schemas.microsoft.com/office/drawing/2014/main" id="{8D5AEE75-9A68-88D8-D725-3969E198F21F}"/>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EA5D7223-8014-5369-C394-9A71C06653F9}"/>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A404B8B3-945A-43D3-9D2C-595780151155}"/>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599B7EAC-CB28-608A-D199-437EC8D8A9F7}"/>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DA08B38D-9765-E95A-348E-2ABCD18ADF6F}"/>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Video 2">
            <a:hlinkClick r:id="" action="ppaction://media"/>
            <a:extLst>
              <a:ext uri="{FF2B5EF4-FFF2-40B4-BE49-F238E27FC236}">
                <a16:creationId xmlns:a16="http://schemas.microsoft.com/office/drawing/2014/main" id="{F2F4C732-FAAD-5A43-F0D2-46626BC4CF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409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77B3CF-81B7-0EDD-0515-11631394F484}"/>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0BE2E11-9001-5D57-C8DA-21BE06C5D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6101BE71-DE7D-48FA-18CE-23EB1BB44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EFA175F2-30C2-3661-FB2E-9408C51FF9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1C0407BD-1488-9F9E-E948-B691DC2CB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8A71F3D4-2852-2868-C9D8-F37D8F4EB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11359D7F-EFC5-01DC-6074-96CF0F221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CA2346F5-5E8A-474F-855F-38A61CB56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4A3FB880-D208-72E3-B458-EC3A5ADE03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Titel 4">
            <a:extLst>
              <a:ext uri="{FF2B5EF4-FFF2-40B4-BE49-F238E27FC236}">
                <a16:creationId xmlns:a16="http://schemas.microsoft.com/office/drawing/2014/main" id="{7F115844-3FB0-A570-3F75-C9CAE63EB553}"/>
              </a:ext>
            </a:extLst>
          </p:cNvPr>
          <p:cNvSpPr>
            <a:spLocks noGrp="1"/>
          </p:cNvSpPr>
          <p:nvPr>
            <p:ph type="title"/>
          </p:nvPr>
        </p:nvSpPr>
        <p:spPr/>
        <p:txBody>
          <a:bodyPr/>
          <a:lstStyle/>
          <a:p>
            <a:endParaRPr lang="nl-NL"/>
          </a:p>
        </p:txBody>
      </p:sp>
      <p:pic>
        <p:nvPicPr>
          <p:cNvPr id="6" name="Afbeelding 5">
            <a:extLst>
              <a:ext uri="{FF2B5EF4-FFF2-40B4-BE49-F238E27FC236}">
                <a16:creationId xmlns:a16="http://schemas.microsoft.com/office/drawing/2014/main" id="{C511B7A8-7AE7-27E1-1F14-5A2C15EB8FAD}"/>
              </a:ext>
            </a:extLst>
          </p:cNvPr>
          <p:cNvPicPr>
            <a:picLocks noChangeAspect="1"/>
          </p:cNvPicPr>
          <p:nvPr/>
        </p:nvPicPr>
        <p:blipFill>
          <a:blip r:embed="rId3"/>
          <a:stretch>
            <a:fillRect/>
          </a:stretch>
        </p:blipFill>
        <p:spPr>
          <a:xfrm>
            <a:off x="-8137" y="210125"/>
            <a:ext cx="12191695" cy="6531265"/>
          </a:xfrm>
          <a:prstGeom prst="rect">
            <a:avLst/>
          </a:prstGeom>
        </p:spPr>
      </p:pic>
    </p:spTree>
    <p:extLst>
      <p:ext uri="{BB962C8B-B14F-4D97-AF65-F5344CB8AC3E}">
        <p14:creationId xmlns:p14="http://schemas.microsoft.com/office/powerpoint/2010/main" val="243016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795C31-4579-A6D4-30E9-4CF62357E9E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60EC12-4739-9E30-927E-48B5B13DA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8C4A9C1C-7D1B-136B-D000-0020243FC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A28AF532-E5F7-A73C-A7CE-CDEEFA4BB6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8468DF8D-14F8-AF60-843D-FAC04FA79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DDDFACEC-988E-DD35-3B4D-BF2893D79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176DCD9A-F051-B3DA-048D-B07355EC0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1CC02F9E-1BB2-F2B8-F3AA-4F36A71AD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CF227A72-025C-BF4B-E691-7899A1F93C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6AF4FF63-CB5E-56F0-AA6D-923E2595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2F025C15-DD93-DF22-1A8E-A99ABCE11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B781FEA-FC64-A551-FE0D-C7D05A50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5CF18EF1-7D02-6573-5ADB-892E95F96B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25" name="Rechte verbindingslijn 24">
            <a:extLst>
              <a:ext uri="{FF2B5EF4-FFF2-40B4-BE49-F238E27FC236}">
                <a16:creationId xmlns:a16="http://schemas.microsoft.com/office/drawing/2014/main" id="{28EFEA15-5700-2B9C-7AF7-497B7E6AC223}"/>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2DC769E2-2365-1A88-666C-4B34DDD55A79}"/>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45F35442-052E-61A7-03AA-DBA5930424B3}"/>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6A4C54BD-F3D1-4A8D-B29A-A54681CF3882}"/>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759204D3-74FA-8F8F-91D0-BBF256A9C2C5}"/>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Afbeelding 3">
            <a:extLst>
              <a:ext uri="{FF2B5EF4-FFF2-40B4-BE49-F238E27FC236}">
                <a16:creationId xmlns:a16="http://schemas.microsoft.com/office/drawing/2014/main" id="{9B97F4A6-D4CA-8042-18CC-4B8787D85543}"/>
              </a:ext>
            </a:extLst>
          </p:cNvPr>
          <p:cNvPicPr>
            <a:picLocks noChangeAspect="1"/>
          </p:cNvPicPr>
          <p:nvPr/>
        </p:nvPicPr>
        <p:blipFill>
          <a:blip r:embed="rId3"/>
          <a:stretch>
            <a:fillRect/>
          </a:stretch>
        </p:blipFill>
        <p:spPr>
          <a:xfrm>
            <a:off x="307668" y="1255433"/>
            <a:ext cx="11303078" cy="4059994"/>
          </a:xfrm>
          <a:prstGeom prst="rect">
            <a:avLst/>
          </a:prstGeom>
          <a:ln>
            <a:solidFill>
              <a:schemeClr val="tx2"/>
            </a:solidFill>
          </a:ln>
        </p:spPr>
      </p:pic>
    </p:spTree>
    <p:extLst>
      <p:ext uri="{BB962C8B-B14F-4D97-AF65-F5344CB8AC3E}">
        <p14:creationId xmlns:p14="http://schemas.microsoft.com/office/powerpoint/2010/main" val="117277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1AFBDC-37DD-704A-613D-DDFE7A5049B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1C9811E-6625-F591-954A-7F75729D4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E05F6DA-ED21-281D-EF12-720D43C21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034D9BAC-1C72-632D-AF0F-EE04C02902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DA6821CF-8C70-2917-F434-BFE59788C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B3EA575C-3874-A52B-A86E-4544EAD00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887AC5C-84CF-560E-DC9A-967E6A6DC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FE2AEBEA-120A-50A1-2D7E-1F6B5584B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59F16BF4-F803-1BA1-1FC1-A271717593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0E8961C9-85CF-9E63-9EAD-9E753FBBA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B45C234D-408F-B176-2878-372521F6E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885FE29-AE7A-95D9-AADB-AF2ACE23B9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A25A6B-97FC-0B5D-6E61-A62DA2F4F0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25" name="Rechte verbindingslijn 24">
            <a:extLst>
              <a:ext uri="{FF2B5EF4-FFF2-40B4-BE49-F238E27FC236}">
                <a16:creationId xmlns:a16="http://schemas.microsoft.com/office/drawing/2014/main" id="{A5C47D7A-F6A5-C597-6445-A2E44AE34273}"/>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BF21CA18-0D78-A531-B711-42A9E4709954}"/>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9EC9BA02-F94B-1671-8767-315698E5FC1A}"/>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1324C526-4C10-5818-37C8-89F444075E99}"/>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7C06BC51-FEAD-768A-BEAA-4CA09CDA6275}"/>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 name="Afbeelding 1">
            <a:extLst>
              <a:ext uri="{FF2B5EF4-FFF2-40B4-BE49-F238E27FC236}">
                <a16:creationId xmlns:a16="http://schemas.microsoft.com/office/drawing/2014/main" id="{2CC1B0B5-1C25-F721-EEBA-2E253D991596}"/>
              </a:ext>
            </a:extLst>
          </p:cNvPr>
          <p:cNvPicPr>
            <a:picLocks noChangeAspect="1"/>
          </p:cNvPicPr>
          <p:nvPr/>
        </p:nvPicPr>
        <p:blipFill>
          <a:blip r:embed="rId3"/>
          <a:stretch>
            <a:fillRect/>
          </a:stretch>
        </p:blipFill>
        <p:spPr>
          <a:xfrm>
            <a:off x="2318583" y="0"/>
            <a:ext cx="7706705" cy="6995864"/>
          </a:xfrm>
          <a:prstGeom prst="rect">
            <a:avLst/>
          </a:prstGeom>
        </p:spPr>
      </p:pic>
    </p:spTree>
    <p:extLst>
      <p:ext uri="{BB962C8B-B14F-4D97-AF65-F5344CB8AC3E}">
        <p14:creationId xmlns:p14="http://schemas.microsoft.com/office/powerpoint/2010/main" val="2215219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C2E496-C75C-EFF0-1C87-C5990FAC06D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B46CF0-2199-8FB5-55D8-DDC5040D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E1605A4-1722-AC98-D32B-FD39F1CD0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65B6A06F-A62D-980B-D30F-495D675B76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8A450391-5852-D4DC-957A-51678B20A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19927A29-7521-0436-E8BB-F1F7670B8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8E8653F-C1D0-351D-6DDC-0320F15A18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FC9861F-9514-AE0F-237C-C0E033CF0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D646D57D-11A8-7C83-49F8-6BA25B5ADA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E9F1E00-CA12-4C2D-69EA-55E24499D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A403E74-17D7-DE51-CB57-AEA0D479C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120E2F7B-ED51-4185-0CE2-4438637BB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DD6CD128-992D-3DC8-BCD8-2BDB5716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25" name="Rechte verbindingslijn 24">
            <a:extLst>
              <a:ext uri="{FF2B5EF4-FFF2-40B4-BE49-F238E27FC236}">
                <a16:creationId xmlns:a16="http://schemas.microsoft.com/office/drawing/2014/main" id="{174D90AD-8AA4-A14C-9095-5C3E46F03659}"/>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ACFE99B8-F9B1-3ECA-1799-3DC7222676DE}"/>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C7465D5F-6AD9-55C8-2EB3-F708047728FD}"/>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168170B7-A1C6-3FF4-E687-73D14F2E6DAA}"/>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8E8A99BE-0671-2DA8-CEFA-4BB99958F6D0}"/>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Afbeelding 3">
            <a:extLst>
              <a:ext uri="{FF2B5EF4-FFF2-40B4-BE49-F238E27FC236}">
                <a16:creationId xmlns:a16="http://schemas.microsoft.com/office/drawing/2014/main" id="{493BEB32-080F-7BD6-FD7B-CB40D3C04373}"/>
              </a:ext>
            </a:extLst>
          </p:cNvPr>
          <p:cNvPicPr>
            <a:picLocks noChangeAspect="1"/>
          </p:cNvPicPr>
          <p:nvPr/>
        </p:nvPicPr>
        <p:blipFill>
          <a:blip r:embed="rId3"/>
          <a:stretch>
            <a:fillRect/>
          </a:stretch>
        </p:blipFill>
        <p:spPr>
          <a:xfrm>
            <a:off x="2539350" y="63494"/>
            <a:ext cx="6730712" cy="6731012"/>
          </a:xfrm>
          <a:prstGeom prst="rect">
            <a:avLst/>
          </a:prstGeom>
          <a:ln>
            <a:solidFill>
              <a:schemeClr val="tx2"/>
            </a:solidFill>
          </a:ln>
        </p:spPr>
      </p:pic>
    </p:spTree>
    <p:extLst>
      <p:ext uri="{BB962C8B-B14F-4D97-AF65-F5344CB8AC3E}">
        <p14:creationId xmlns:p14="http://schemas.microsoft.com/office/powerpoint/2010/main" val="482661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C536AC-947A-E240-7B0B-2FD0DBC6F32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E64F8E-EFB9-C08B-3E18-5EFF66A98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8999AE5-8FD9-0E5D-E236-5C0D4292E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C56BD1F-2584-8AA3-1B46-2195CF85F7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ED33B5B7-471D-292A-DFB8-6FA4D35B6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532F82AE-4613-41E2-38CB-9767CAF0B4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6C359E62-1760-FBBC-9457-7F72CDEE5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FF383746-BD4E-4528-1BBD-37469339C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108B151-689A-90CF-1E69-195933EED9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4063F182-355D-695E-6F33-EAE67F689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D1113170-F3CC-2AB7-E8C1-7B9C12B08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B7456E12-EE47-BD11-B817-4B367CA07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B35DCE6A-FF5A-C9DF-7538-2198E62A2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BB598F75-06D8-095F-8513-6174E0F2CB12}"/>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Terugblik scholingsbijeenkomst 3</a:t>
            </a:r>
          </a:p>
        </p:txBody>
      </p:sp>
      <p:cxnSp>
        <p:nvCxnSpPr>
          <p:cNvPr id="25" name="Rechte verbindingslijn 24">
            <a:extLst>
              <a:ext uri="{FF2B5EF4-FFF2-40B4-BE49-F238E27FC236}">
                <a16:creationId xmlns:a16="http://schemas.microsoft.com/office/drawing/2014/main" id="{A5FF86D0-DAEC-30FB-8230-C75DBBE7D09A}"/>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670C664D-E194-1EEE-D02A-57A65506528D}"/>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8D1BE030-866F-DA95-E193-8C6C16FC0994}"/>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CA3801E5-3167-5E13-F146-3288ADB29732}"/>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FC4E79A7-FE37-2B0E-00F8-FF9B71CEEF7C}"/>
              </a:ext>
            </a:extLst>
          </p:cNvPr>
          <p:cNvSpPr txBox="1"/>
          <p:nvPr/>
        </p:nvSpPr>
        <p:spPr>
          <a:xfrm>
            <a:off x="4000722" y="538647"/>
            <a:ext cx="6870699" cy="6681758"/>
          </a:xfrm>
          <a:prstGeom prst="rect">
            <a:avLst/>
          </a:prstGeom>
          <a:noFill/>
          <a:ln>
            <a:noFill/>
          </a:ln>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E2841"/>
                </a:solidFill>
                <a:effectLst/>
                <a:uLnTx/>
                <a:uFillTx/>
                <a:latin typeface="Aptos" panose="02110004020202020204"/>
                <a:ea typeface="+mn-ea"/>
                <a:cs typeface="+mn-cs"/>
              </a:rPr>
              <a:t>Opdracht: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rPr>
              <a:t>Hoe is het gegaan met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rPr>
              <a:t>Het observeren van pijn m.b.v. een pijninstrument?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E2841"/>
                </a:solidFill>
                <a:latin typeface="Aptos" panose="02110004020202020204"/>
              </a:rPr>
              <a:t>Het </a:t>
            </a:r>
            <a:r>
              <a:rPr lang="en-US" sz="2400" dirty="0" err="1">
                <a:solidFill>
                  <a:srgbClr val="0E2841"/>
                </a:solidFill>
                <a:latin typeface="Aptos" panose="02110004020202020204"/>
              </a:rPr>
              <a:t>vervolg</a:t>
            </a:r>
            <a:r>
              <a:rPr lang="en-US" sz="2400" dirty="0">
                <a:solidFill>
                  <a:srgbClr val="0E2841"/>
                </a:solidFill>
                <a:latin typeface="Aptos" panose="02110004020202020204"/>
              </a:rPr>
              <a:t> </a:t>
            </a:r>
            <a:r>
              <a:rPr lang="en-US" sz="2400" dirty="0" err="1">
                <a:solidFill>
                  <a:srgbClr val="0E2841"/>
                </a:solidFill>
                <a:latin typeface="Aptos" panose="02110004020202020204"/>
              </a:rPr>
              <a:t>geven</a:t>
            </a:r>
            <a:r>
              <a:rPr lang="en-US" sz="2400" dirty="0">
                <a:solidFill>
                  <a:srgbClr val="0E2841"/>
                </a:solidFill>
                <a:latin typeface="Aptos" panose="02110004020202020204"/>
              </a:rPr>
              <a:t> </a:t>
            </a:r>
            <a:r>
              <a:rPr lang="en-US" sz="2400" dirty="0" err="1">
                <a:solidFill>
                  <a:srgbClr val="0E2841"/>
                </a:solidFill>
                <a:latin typeface="Aptos" panose="02110004020202020204"/>
              </a:rPr>
              <a:t>aan</a:t>
            </a:r>
            <a:r>
              <a:rPr lang="en-US" sz="2400" dirty="0">
                <a:solidFill>
                  <a:srgbClr val="0E2841"/>
                </a:solidFill>
                <a:latin typeface="Aptos" panose="02110004020202020204"/>
              </a:rPr>
              <a:t> je </a:t>
            </a:r>
            <a:r>
              <a:rPr lang="en-US" sz="2400" dirty="0" err="1">
                <a:solidFill>
                  <a:srgbClr val="0E2841"/>
                </a:solidFill>
                <a:latin typeface="Aptos" panose="02110004020202020204"/>
              </a:rPr>
              <a:t>observaties</a:t>
            </a:r>
            <a:r>
              <a:rPr lang="en-US" sz="2400" dirty="0">
                <a:solidFill>
                  <a:srgbClr val="0E2841"/>
                </a:solidFill>
                <a:latin typeface="Aptos" panose="02110004020202020204"/>
              </a:rPr>
              <a:t>?</a:t>
            </a: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cxnSp>
        <p:nvCxnSpPr>
          <p:cNvPr id="34" name="Rechte verbindingslijn 33">
            <a:extLst>
              <a:ext uri="{FF2B5EF4-FFF2-40B4-BE49-F238E27FC236}">
                <a16:creationId xmlns:a16="http://schemas.microsoft.com/office/drawing/2014/main" id="{AA6F4608-42BB-AA20-FDE1-9AE3E7DE4503}"/>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Afbeelding 3" descr="Afbeelding met tekst, schermopname, menu, Lettertype&#10;&#10;Door AI gegenereerde inhoud is mogelijk onjuist.">
            <a:extLst>
              <a:ext uri="{FF2B5EF4-FFF2-40B4-BE49-F238E27FC236}">
                <a16:creationId xmlns:a16="http://schemas.microsoft.com/office/drawing/2014/main" id="{985ABA0A-010D-8572-818A-02531F22BBE6}"/>
              </a:ext>
            </a:extLst>
          </p:cNvPr>
          <p:cNvPicPr>
            <a:picLocks noChangeAspect="1"/>
          </p:cNvPicPr>
          <p:nvPr/>
        </p:nvPicPr>
        <p:blipFill>
          <a:blip r:embed="rId3">
            <a:extLst>
              <a:ext uri="{28A0092B-C50C-407E-A947-70E740481C1C}">
                <a14:useLocalDpi xmlns:a14="http://schemas.microsoft.com/office/drawing/2010/main" val="0"/>
              </a:ext>
            </a:extLst>
          </a:blip>
          <a:srcRect l="49942" r="26614"/>
          <a:stretch>
            <a:fillRect/>
          </a:stretch>
        </p:blipFill>
        <p:spPr>
          <a:xfrm>
            <a:off x="678185" y="946162"/>
            <a:ext cx="2858161" cy="5866726"/>
          </a:xfrm>
          <a:prstGeom prst="rect">
            <a:avLst/>
          </a:prstGeom>
        </p:spPr>
      </p:pic>
    </p:spTree>
    <p:extLst>
      <p:ext uri="{BB962C8B-B14F-4D97-AF65-F5344CB8AC3E}">
        <p14:creationId xmlns:p14="http://schemas.microsoft.com/office/powerpoint/2010/main" val="229976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07E32A-524D-A174-69AA-6CF5ABC7FAA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F940B9D-6FA0-2025-8722-629BF4A52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3A141F3-A2AD-6242-38C0-A7C64E91F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95BCDC9C-4593-C5ED-907B-1C6598BEA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3A0A2F39-6588-8687-FF19-11B212497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0F043167-1FDF-7F26-6D28-AD395B857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1BA4DD29-AF8B-365A-9A2D-1B721A781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84D7C3F2-20AC-7763-CE13-57F8AE86A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3336A25B-238C-BA80-85F9-BD475B19E6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5AC054FB-8AE9-2B8E-A01E-E62A5F549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04C5361F-C57C-C7AC-AD12-48926869C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F7045835-C0D9-8F9E-6203-711B6A6BF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B2FD8E9A-4345-9ABC-AB1D-1F847D885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25" name="Rechte verbindingslijn 24">
            <a:extLst>
              <a:ext uri="{FF2B5EF4-FFF2-40B4-BE49-F238E27FC236}">
                <a16:creationId xmlns:a16="http://schemas.microsoft.com/office/drawing/2014/main" id="{A45F70BB-2360-216D-69B1-C0F157B83F93}"/>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A3276923-CC4E-E48D-984C-876967595B58}"/>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837E8FD6-A66E-9CF2-8AD7-F778972A2F23}"/>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640DA6F4-CAA9-7424-1A1C-7FABE287AAD2}"/>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DFF57F1D-E6E0-ADBA-41DC-F7A0C731304F}"/>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 name="Afbeelding 1">
            <a:extLst>
              <a:ext uri="{FF2B5EF4-FFF2-40B4-BE49-F238E27FC236}">
                <a16:creationId xmlns:a16="http://schemas.microsoft.com/office/drawing/2014/main" id="{08D69058-7E70-14B7-3F3B-669D4B80E1C8}"/>
              </a:ext>
            </a:extLst>
          </p:cNvPr>
          <p:cNvPicPr>
            <a:picLocks noChangeAspect="1"/>
          </p:cNvPicPr>
          <p:nvPr/>
        </p:nvPicPr>
        <p:blipFill>
          <a:blip r:embed="rId3"/>
          <a:stretch>
            <a:fillRect/>
          </a:stretch>
        </p:blipFill>
        <p:spPr>
          <a:xfrm>
            <a:off x="1142571" y="1593944"/>
            <a:ext cx="9830230" cy="3721481"/>
          </a:xfrm>
          <a:prstGeom prst="rect">
            <a:avLst/>
          </a:prstGeom>
          <a:ln>
            <a:solidFill>
              <a:schemeClr val="tx2"/>
            </a:solidFill>
          </a:ln>
        </p:spPr>
      </p:pic>
    </p:spTree>
    <p:extLst>
      <p:ext uri="{BB962C8B-B14F-4D97-AF65-F5344CB8AC3E}">
        <p14:creationId xmlns:p14="http://schemas.microsoft.com/office/powerpoint/2010/main" val="4014359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9C68AE-8ECF-E2CA-1264-22CFC52CEDE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178734-A1B6-2E48-DE73-AEF720666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E9B569F-B6A4-9F59-D53F-779E7C79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66CF7C11-06FE-31D3-3976-DCE7B3AB6F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25F055B5-5274-002B-D5D2-A06F5A736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23B54496-45EE-17DA-7715-CD9742C92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21EEA20D-4C4E-B0C0-E956-C088E6D0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A39F2663-A9FD-EC60-6F08-B6F530CC6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84441F02-D138-38AE-B0A4-9C6D2CA59E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721B92BD-12C4-2FF8-A443-6A939D20A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B68CE36-CD46-0967-8056-6B44848F2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B62B919F-1972-8523-2623-BCCA3B06D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6514E1AD-C312-463E-D767-3613F5083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25" name="Rechte verbindingslijn 24">
            <a:extLst>
              <a:ext uri="{FF2B5EF4-FFF2-40B4-BE49-F238E27FC236}">
                <a16:creationId xmlns:a16="http://schemas.microsoft.com/office/drawing/2014/main" id="{E283DF15-5B26-176D-A159-98A3C7D3CB6C}"/>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987AFF76-B39C-D4EC-DF97-FB1C8119A942}"/>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D55D5682-93B3-148A-2F42-9FA31E9FED7B}"/>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6AA69ACC-9D5B-F004-8829-57F6441ED1E6}"/>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C1D592D5-D0AB-D717-B469-F8FA18446000}"/>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Pijl: omhoog 2">
            <a:extLst>
              <a:ext uri="{FF2B5EF4-FFF2-40B4-BE49-F238E27FC236}">
                <a16:creationId xmlns:a16="http://schemas.microsoft.com/office/drawing/2014/main" id="{6708A386-C515-3F87-D6E3-DF6B29CF22FE}"/>
              </a:ext>
            </a:extLst>
          </p:cNvPr>
          <p:cNvSpPr/>
          <p:nvPr/>
        </p:nvSpPr>
        <p:spPr>
          <a:xfrm>
            <a:off x="2880000" y="6107104"/>
            <a:ext cx="484187" cy="727092"/>
          </a:xfrm>
          <a:prstGeom prst="upArrow">
            <a:avLst/>
          </a:prstGeom>
          <a:solidFill>
            <a:srgbClr val="FF0000"/>
          </a:solidFill>
          <a:ln w="15875" cap="flat" cmpd="sng" algn="ctr">
            <a:solidFill>
              <a:srgbClr val="83992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pic>
        <p:nvPicPr>
          <p:cNvPr id="4" name="Afbeelding 3">
            <a:extLst>
              <a:ext uri="{FF2B5EF4-FFF2-40B4-BE49-F238E27FC236}">
                <a16:creationId xmlns:a16="http://schemas.microsoft.com/office/drawing/2014/main" id="{D88737D1-EAF5-DFB3-6720-144E8B266795}"/>
              </a:ext>
            </a:extLst>
          </p:cNvPr>
          <p:cNvPicPr>
            <a:picLocks noChangeAspect="1"/>
          </p:cNvPicPr>
          <p:nvPr/>
        </p:nvPicPr>
        <p:blipFill>
          <a:blip r:embed="rId3"/>
          <a:stretch>
            <a:fillRect/>
          </a:stretch>
        </p:blipFill>
        <p:spPr>
          <a:xfrm>
            <a:off x="2421510" y="189069"/>
            <a:ext cx="6632429" cy="5894231"/>
          </a:xfrm>
          <a:prstGeom prst="rect">
            <a:avLst/>
          </a:prstGeom>
          <a:ln>
            <a:solidFill>
              <a:schemeClr val="tx2"/>
            </a:solidFill>
          </a:ln>
        </p:spPr>
      </p:pic>
    </p:spTree>
    <p:extLst>
      <p:ext uri="{BB962C8B-B14F-4D97-AF65-F5344CB8AC3E}">
        <p14:creationId xmlns:p14="http://schemas.microsoft.com/office/powerpoint/2010/main" val="2803764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B9A555-7F7D-F84C-EAF1-70F115ADD04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F33DE1-F7C8-4C0D-8929-6D9D8CECB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2CB34D6-4452-B61F-CC73-948612EAD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47E270EA-F232-979A-6178-E7EDB02F80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2E4B3893-FD88-217E-F9CD-63D56D930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8C94D0B0-4278-9AA6-FECF-C09E6F3E9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CE88F37D-6F30-646A-3367-9138D9562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55B0AED9-9ED0-FC8C-67ED-5E2953120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1790B1BC-63FE-2E5B-C22F-ED617C1A4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C15F01A3-472C-0BE5-EC27-00E1C4671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D07EE0C1-32D9-3E73-3013-28E5B19AA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6D43FD7C-8E8D-4F42-0005-DB3FFE933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F4A7A667-31E7-C003-0B0C-067792C21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25" name="Rechte verbindingslijn 24">
            <a:extLst>
              <a:ext uri="{FF2B5EF4-FFF2-40B4-BE49-F238E27FC236}">
                <a16:creationId xmlns:a16="http://schemas.microsoft.com/office/drawing/2014/main" id="{A267FCEA-EAB9-33B5-CD28-7055440A6365}"/>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11E9C326-9AB0-468B-EEE9-6DF4EF57C408}"/>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B72E8A13-D209-272C-C4D5-5CA40472D40F}"/>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87AEC6FF-55EC-C197-D504-5E29E252D7E8}"/>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C03CEE9A-F285-30EC-1F2F-41BBD37D100D}"/>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 name="Afbeelding 1">
            <a:extLst>
              <a:ext uri="{FF2B5EF4-FFF2-40B4-BE49-F238E27FC236}">
                <a16:creationId xmlns:a16="http://schemas.microsoft.com/office/drawing/2014/main" id="{9EBE67DE-5C0F-309D-BAC3-559A195EADA2}"/>
              </a:ext>
            </a:extLst>
          </p:cNvPr>
          <p:cNvPicPr>
            <a:picLocks noChangeAspect="1"/>
          </p:cNvPicPr>
          <p:nvPr/>
        </p:nvPicPr>
        <p:blipFill>
          <a:blip r:embed="rId3"/>
          <a:stretch>
            <a:fillRect/>
          </a:stretch>
        </p:blipFill>
        <p:spPr>
          <a:xfrm>
            <a:off x="411497" y="419102"/>
            <a:ext cx="11454138" cy="6134098"/>
          </a:xfrm>
          <a:prstGeom prst="rect">
            <a:avLst/>
          </a:prstGeom>
        </p:spPr>
      </p:pic>
    </p:spTree>
    <p:extLst>
      <p:ext uri="{BB962C8B-B14F-4D97-AF65-F5344CB8AC3E}">
        <p14:creationId xmlns:p14="http://schemas.microsoft.com/office/powerpoint/2010/main" val="1059661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A6BD16-1734-17E2-5739-EC5A5BBFE991}"/>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7FDE27D-DC7F-5D2F-1717-378DDA1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5F770DFF-7E72-E5DA-1651-1616ED946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A0BF5616-10A2-ECED-8403-DB329C1BA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AF62AC44-69C7-2616-BFF0-736137CDE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45CCB26B-5FFD-50B4-4667-FCC8E8F22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FEF7F9CE-482A-CE5F-D438-433E71234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04AD61A5-B9E8-6170-5D8C-D9BECB86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2EC12194-0419-0730-5146-9882F8EBD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EAFED414-CD20-F742-DD74-3F53465797C9}"/>
              </a:ext>
            </a:extLst>
          </p:cNvPr>
          <p:cNvSpPr>
            <a:spLocks noGrp="1"/>
          </p:cNvSpPr>
          <p:nvPr>
            <p:ph type="title"/>
          </p:nvPr>
        </p:nvSpPr>
        <p:spPr>
          <a:xfrm>
            <a:off x="216658" y="1155298"/>
            <a:ext cx="4501079" cy="5415954"/>
          </a:xfrm>
        </p:spPr>
        <p:txBody>
          <a:bodyPr vert="horz" lIns="91440" tIns="45720" rIns="91440" bIns="45720" rtlCol="0" anchor="ctr">
            <a:normAutofit/>
          </a:bodyPr>
          <a:lstStyle/>
          <a:p>
            <a:pPr algn="ctr"/>
            <a:r>
              <a:rPr lang="en-US" sz="4000" b="1" dirty="0" err="1">
                <a:solidFill>
                  <a:schemeClr val="tx2"/>
                </a:solidFill>
              </a:rPr>
              <a:t>Oefening</a:t>
            </a:r>
            <a:br>
              <a:rPr lang="en-US" sz="4000" b="1" kern="1200" dirty="0">
                <a:solidFill>
                  <a:schemeClr val="tx2"/>
                </a:solidFill>
                <a:latin typeface="+mj-lt"/>
                <a:ea typeface="+mj-ea"/>
                <a:cs typeface="+mj-cs"/>
              </a:rPr>
            </a:br>
            <a:br>
              <a:rPr lang="en-US" sz="4000" b="1" kern="1200" dirty="0">
                <a:solidFill>
                  <a:schemeClr val="tx2"/>
                </a:solidFill>
                <a:latin typeface="+mj-lt"/>
                <a:ea typeface="+mj-ea"/>
                <a:cs typeface="+mj-cs"/>
              </a:rPr>
            </a:br>
            <a:br>
              <a:rPr lang="en-US" sz="2400" b="1" kern="1200" dirty="0">
                <a:solidFill>
                  <a:schemeClr val="tx2"/>
                </a:solidFill>
                <a:latin typeface="+mj-lt"/>
                <a:ea typeface="+mj-ea"/>
                <a:cs typeface="+mj-cs"/>
              </a:rPr>
            </a:br>
            <a:endParaRPr lang="en-US" sz="3100" b="1" kern="1200" dirty="0">
              <a:solidFill>
                <a:schemeClr val="tx2"/>
              </a:solidFill>
              <a:latin typeface="+mj-lt"/>
              <a:ea typeface="+mj-ea"/>
              <a:cs typeface="+mj-cs"/>
            </a:endParaRPr>
          </a:p>
        </p:txBody>
      </p:sp>
      <p:sp>
        <p:nvSpPr>
          <p:cNvPr id="4" name="Tijdelijke aanduiding voor inhoud 2">
            <a:extLst>
              <a:ext uri="{FF2B5EF4-FFF2-40B4-BE49-F238E27FC236}">
                <a16:creationId xmlns:a16="http://schemas.microsoft.com/office/drawing/2014/main" id="{64FA79ED-9477-A5CF-9203-D2335C14712E}"/>
              </a:ext>
            </a:extLst>
          </p:cNvPr>
          <p:cNvSpPr txBox="1">
            <a:spLocks/>
          </p:cNvSpPr>
          <p:nvPr/>
        </p:nvSpPr>
        <p:spPr>
          <a:xfrm>
            <a:off x="5962326" y="388522"/>
            <a:ext cx="5646975" cy="59182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t>Je komt om 08.00 bij een bewoner binnen en deze geeft aan geen pijn te hebben. </a:t>
            </a:r>
          </a:p>
          <a:p>
            <a:pPr marL="0" indent="0">
              <a:buNone/>
            </a:pPr>
            <a:endParaRPr lang="nl-NL" sz="2400" dirty="0"/>
          </a:p>
          <a:p>
            <a:pPr marL="0" indent="0">
              <a:buNone/>
            </a:pPr>
            <a:r>
              <a:rPr lang="nl-NL" sz="2400" dirty="0"/>
              <a:t>Om 12.00 blijkt dat de bewoner veel pijn heeft. Je belt de arts en deze stelt voor de pijnmedicatie te verhogen. </a:t>
            </a:r>
            <a:br>
              <a:rPr lang="nl-NL" sz="2400" dirty="0"/>
            </a:br>
            <a:endParaRPr lang="nl-NL" sz="2400" dirty="0"/>
          </a:p>
          <a:p>
            <a:pPr marL="0" indent="0">
              <a:buNone/>
            </a:pPr>
            <a:r>
              <a:rPr lang="nl-NL" sz="2400" dirty="0"/>
              <a:t>Wat vul je in?</a:t>
            </a:r>
            <a:br>
              <a:rPr lang="nl-NL" sz="2400" dirty="0"/>
            </a:br>
            <a:r>
              <a:rPr lang="nl-NL" sz="2400" dirty="0"/>
              <a:t>BB</a:t>
            </a:r>
            <a:br>
              <a:rPr lang="nl-NL" sz="2400" dirty="0"/>
            </a:br>
            <a:r>
              <a:rPr lang="nl-NL" sz="2400" dirty="0"/>
              <a:t>AB</a:t>
            </a:r>
            <a:br>
              <a:rPr lang="nl-NL" sz="2400" dirty="0"/>
            </a:br>
            <a:r>
              <a:rPr lang="nl-NL" sz="2400" dirty="0"/>
              <a:t>BA</a:t>
            </a:r>
            <a:br>
              <a:rPr lang="nl-NL" sz="2400" dirty="0"/>
            </a:br>
            <a:r>
              <a:rPr lang="nl-NL" sz="2400" dirty="0"/>
              <a:t>AA</a:t>
            </a:r>
          </a:p>
          <a:p>
            <a:pPr marL="0" indent="0">
              <a:buNone/>
            </a:pPr>
            <a:endParaRPr lang="nl-NL" sz="2400" dirty="0"/>
          </a:p>
          <a:p>
            <a:pPr marL="228600" marR="0" lvl="0" indent="-228600" algn="l" defTabSz="914400" rtl="0" eaLnBrk="1" fontAlgn="auto" latinLnBrk="0" hangingPunct="1">
              <a:lnSpc>
                <a:spcPct val="90000"/>
              </a:lnSpc>
              <a:spcBef>
                <a:spcPts val="1000"/>
              </a:spcBef>
              <a:spcAft>
                <a:spcPts val="0"/>
              </a:spcAft>
              <a:buClrTx/>
              <a:buSzPct val="114999"/>
              <a:buFont typeface="Arial" panose="020B0604020202020204" pitchFamily="34" charset="0"/>
              <a:buChar char="•"/>
              <a:tabLst/>
              <a:defRPr/>
            </a:pPr>
            <a:r>
              <a:rPr kumimoji="0" lang="nl-NL" sz="2000" b="0" i="0" u="none" strike="noStrike" kern="1200" cap="none" spc="0" normalizeH="0" baseline="0" noProof="0" dirty="0">
                <a:ln>
                  <a:noFill/>
                </a:ln>
                <a:effectLst/>
                <a:uLnTx/>
                <a:uFillTx/>
                <a:latin typeface="Aptos" panose="02110004020202020204"/>
                <a:ea typeface="+mn-ea"/>
                <a:cs typeface="+mn-cs"/>
              </a:rPr>
              <a:t>Indien A: Wat voor rapportage vul je in </a:t>
            </a:r>
            <a:r>
              <a:rPr kumimoji="0" lang="nl-NL" sz="2000" b="0" i="0" u="none" strike="noStrike" kern="1200" cap="none" spc="0" normalizeH="0" baseline="0" noProof="0" dirty="0" err="1">
                <a:ln>
                  <a:noFill/>
                </a:ln>
                <a:effectLst/>
                <a:uLnTx/>
                <a:uFillTx/>
                <a:latin typeface="Aptos" panose="02110004020202020204"/>
                <a:ea typeface="+mn-ea"/>
                <a:cs typeface="+mn-cs"/>
              </a:rPr>
              <a:t>in</a:t>
            </a:r>
            <a:r>
              <a:rPr kumimoji="0" lang="nl-NL" sz="2000" b="0" i="0" u="none" strike="noStrike" kern="1200" cap="none" spc="0" normalizeH="0" baseline="0" noProof="0" dirty="0">
                <a:ln>
                  <a:noFill/>
                </a:ln>
                <a:effectLst/>
                <a:uLnTx/>
                <a:uFillTx/>
                <a:latin typeface="Aptos" panose="02110004020202020204"/>
                <a:ea typeface="+mn-ea"/>
                <a:cs typeface="+mn-cs"/>
              </a:rPr>
              <a:t> het </a:t>
            </a:r>
            <a:r>
              <a:rPr kumimoji="0" lang="nl-NL" sz="2000" b="0" i="0" u="none" strike="noStrike" kern="1200" cap="none" spc="0" normalizeH="0" baseline="0" noProof="0" dirty="0" err="1">
                <a:ln>
                  <a:noFill/>
                </a:ln>
                <a:effectLst/>
                <a:uLnTx/>
                <a:uFillTx/>
                <a:latin typeface="Aptos" panose="02110004020202020204"/>
                <a:ea typeface="+mn-ea"/>
                <a:cs typeface="+mn-cs"/>
              </a:rPr>
              <a:t>tekstvak</a:t>
            </a:r>
            <a:r>
              <a:rPr kumimoji="0" lang="nl-NL" sz="2000" b="0" i="0" u="none" strike="noStrike" kern="1200" cap="none" spc="0" normalizeH="0" baseline="0" noProof="0" dirty="0">
                <a:ln>
                  <a:noFill/>
                </a:ln>
                <a:effectLst/>
                <a:uLnTx/>
                <a:uFillTx/>
                <a:latin typeface="Aptos" panose="02110004020202020204"/>
                <a:ea typeface="+mn-ea"/>
                <a:cs typeface="+mn-cs"/>
              </a:rPr>
              <a:t>?</a:t>
            </a:r>
          </a:p>
        </p:txBody>
      </p:sp>
    </p:spTree>
    <p:extLst>
      <p:ext uri="{BB962C8B-B14F-4D97-AF65-F5344CB8AC3E}">
        <p14:creationId xmlns:p14="http://schemas.microsoft.com/office/powerpoint/2010/main" val="2556527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29A220-3054-EB8B-F957-6E9927A9595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03E9D99-6C38-3E6D-34BA-00A63B980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72F7F6B4-9EF8-9F3E-04EE-F74A0767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981BF9C5-76D9-E239-AFAD-9E0808ACE770}"/>
              </a:ext>
            </a:extLst>
          </p:cNvPr>
          <p:cNvSpPr>
            <a:spLocks noGrp="1"/>
          </p:cNvSpPr>
          <p:nvPr>
            <p:ph type="title"/>
          </p:nvPr>
        </p:nvSpPr>
        <p:spPr>
          <a:xfrm>
            <a:off x="1204472" y="295283"/>
            <a:ext cx="9833548" cy="1325563"/>
          </a:xfrm>
        </p:spPr>
        <p:txBody>
          <a:bodyPr vert="horz" lIns="91440" tIns="45720" rIns="91440" bIns="45720" rtlCol="0" anchor="b">
            <a:normAutofit/>
          </a:bodyPr>
          <a:lstStyle/>
          <a:p>
            <a:r>
              <a:rPr lang="en-US" sz="4000" b="1" dirty="0">
                <a:solidFill>
                  <a:schemeClr val="tx2"/>
                </a:solidFill>
              </a:rPr>
              <a:t>Palliatieve </a:t>
            </a:r>
            <a:r>
              <a:rPr lang="en-US" sz="4000" b="1" dirty="0" err="1">
                <a:solidFill>
                  <a:schemeClr val="tx2"/>
                </a:solidFill>
              </a:rPr>
              <a:t>sedatie</a:t>
            </a:r>
            <a:r>
              <a:rPr lang="en-US" sz="4000" b="1" dirty="0">
                <a:solidFill>
                  <a:schemeClr val="tx2"/>
                </a:solidFill>
              </a:rPr>
              <a:t> en </a:t>
            </a:r>
            <a:r>
              <a:rPr lang="en-US" sz="4000" b="1" dirty="0" err="1">
                <a:solidFill>
                  <a:schemeClr val="tx2"/>
                </a:solidFill>
              </a:rPr>
              <a:t>euthanasie</a:t>
            </a:r>
            <a:endParaRPr lang="en-US" sz="4000" b="1" kern="1200" dirty="0">
              <a:solidFill>
                <a:schemeClr val="tx2"/>
              </a:solidFill>
              <a:latin typeface="+mj-lt"/>
              <a:ea typeface="+mj-ea"/>
              <a:cs typeface="+mj-cs"/>
            </a:endParaRPr>
          </a:p>
        </p:txBody>
      </p:sp>
      <p:grpSp>
        <p:nvGrpSpPr>
          <p:cNvPr id="19" name="Group 18">
            <a:extLst>
              <a:ext uri="{FF2B5EF4-FFF2-40B4-BE49-F238E27FC236}">
                <a16:creationId xmlns:a16="http://schemas.microsoft.com/office/drawing/2014/main" id="{C06431BE-ECD5-11AA-B71C-A6592B3DA5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F5BE02D9-BBC6-6587-C4CB-A44B45E54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3F0B3A39-DF90-B6ED-2C83-453194A971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E47099E-DA4C-99AF-6D06-2C1DE0BBD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F70B45E2-431E-4E88-4455-945008B99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87953807-4D2A-E9C3-6E33-654F06E4E1E7}"/>
              </a:ext>
            </a:extLst>
          </p:cNvPr>
          <p:cNvSpPr txBox="1"/>
          <p:nvPr/>
        </p:nvSpPr>
        <p:spPr>
          <a:xfrm>
            <a:off x="1041337" y="2870908"/>
            <a:ext cx="9996683" cy="3499161"/>
          </a:xfrm>
          <a:prstGeom prst="rect">
            <a:avLst/>
          </a:prstGeom>
        </p:spPr>
        <p:txBody>
          <a:bodyPr vert="horz" lIns="91440" tIns="45720" rIns="91440" bIns="45720" rtlCol="0">
            <a:noAutofit/>
          </a:bodyPr>
          <a:lstStyle/>
          <a:p>
            <a:pPr marL="214313"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0E2841"/>
                </a:solidFill>
                <a:latin typeface="Aptos" panose="02110004020202020204"/>
              </a:rPr>
              <a:t>Beschrijf</a:t>
            </a:r>
            <a:r>
              <a:rPr lang="en-US" sz="4000" dirty="0">
                <a:solidFill>
                  <a:srgbClr val="0E2841"/>
                </a:solidFill>
                <a:latin typeface="Aptos" panose="02110004020202020204"/>
              </a:rPr>
              <a:t> </a:t>
            </a:r>
            <a:r>
              <a:rPr lang="en-US" sz="4000" dirty="0" err="1">
                <a:solidFill>
                  <a:srgbClr val="0E2841"/>
                </a:solidFill>
                <a:latin typeface="Aptos" panose="02110004020202020204"/>
              </a:rPr>
              <a:t>een</a:t>
            </a:r>
            <a:r>
              <a:rPr lang="en-US" sz="4000" dirty="0">
                <a:solidFill>
                  <a:srgbClr val="0E2841"/>
                </a:solidFill>
                <a:latin typeface="Aptos" panose="02110004020202020204"/>
              </a:rPr>
              <a:t> </a:t>
            </a:r>
            <a:r>
              <a:rPr lang="en-US" sz="4000" dirty="0" err="1">
                <a:solidFill>
                  <a:srgbClr val="0E2841"/>
                </a:solidFill>
                <a:latin typeface="Aptos" panose="02110004020202020204"/>
              </a:rPr>
              <a:t>belangrijk</a:t>
            </a:r>
            <a:r>
              <a:rPr lang="en-US" sz="4000" dirty="0">
                <a:solidFill>
                  <a:srgbClr val="0E2841"/>
                </a:solidFill>
                <a:latin typeface="Aptos" panose="02110004020202020204"/>
              </a:rPr>
              <a:t> </a:t>
            </a:r>
            <a:r>
              <a:rPr lang="en-US" sz="4000" dirty="0" err="1">
                <a:solidFill>
                  <a:srgbClr val="0E2841"/>
                </a:solidFill>
                <a:latin typeface="Aptos" panose="02110004020202020204"/>
              </a:rPr>
              <a:t>verschil</a:t>
            </a:r>
            <a:r>
              <a:rPr lang="en-US" sz="4000" dirty="0">
                <a:solidFill>
                  <a:srgbClr val="0E2841"/>
                </a:solidFill>
                <a:latin typeface="Aptos" panose="02110004020202020204"/>
              </a:rPr>
              <a:t> </a:t>
            </a:r>
            <a:r>
              <a:rPr lang="en-US" sz="4000" dirty="0" err="1">
                <a:solidFill>
                  <a:srgbClr val="0E2841"/>
                </a:solidFill>
                <a:latin typeface="Aptos" panose="02110004020202020204"/>
              </a:rPr>
              <a:t>tussen</a:t>
            </a:r>
            <a:r>
              <a:rPr lang="en-US" sz="4000" dirty="0">
                <a:solidFill>
                  <a:srgbClr val="0E2841"/>
                </a:solidFill>
                <a:latin typeface="Aptos" panose="02110004020202020204"/>
              </a:rPr>
              <a:t> </a:t>
            </a:r>
            <a:r>
              <a:rPr lang="en-US" sz="4000" dirty="0" err="1">
                <a:solidFill>
                  <a:srgbClr val="0E2841"/>
                </a:solidFill>
                <a:latin typeface="Aptos" panose="02110004020202020204"/>
              </a:rPr>
              <a:t>palliatieve</a:t>
            </a:r>
            <a:r>
              <a:rPr lang="en-US" sz="4000" dirty="0">
                <a:solidFill>
                  <a:srgbClr val="0E2841"/>
                </a:solidFill>
                <a:latin typeface="Aptos" panose="02110004020202020204"/>
              </a:rPr>
              <a:t> </a:t>
            </a:r>
            <a:r>
              <a:rPr lang="en-US" sz="4000" dirty="0" err="1">
                <a:solidFill>
                  <a:srgbClr val="0E2841"/>
                </a:solidFill>
                <a:latin typeface="Aptos" panose="02110004020202020204"/>
              </a:rPr>
              <a:t>sedatie</a:t>
            </a:r>
            <a:r>
              <a:rPr lang="en-US" sz="4000" dirty="0">
                <a:solidFill>
                  <a:srgbClr val="0E2841"/>
                </a:solidFill>
                <a:latin typeface="Aptos" panose="02110004020202020204"/>
              </a:rPr>
              <a:t> en </a:t>
            </a:r>
            <a:r>
              <a:rPr lang="en-US" sz="4000" dirty="0" err="1">
                <a:solidFill>
                  <a:srgbClr val="0E2841"/>
                </a:solidFill>
                <a:latin typeface="Aptos" panose="02110004020202020204"/>
              </a:rPr>
              <a:t>euthanasie</a:t>
            </a:r>
            <a:r>
              <a:rPr lang="en-US" sz="4000" dirty="0">
                <a:solidFill>
                  <a:srgbClr val="0E2841"/>
                </a:solidFill>
                <a:latin typeface="Aptos" panose="02110004020202020204"/>
              </a:rPr>
              <a:t>.</a:t>
            </a:r>
            <a:endParaRPr kumimoji="0" lang="en-US" sz="4000" b="0" i="0" u="none" strike="noStrike" kern="1200" cap="none" spc="0" normalizeH="0" baseline="0" noProof="0" dirty="0">
              <a:ln>
                <a:noFill/>
              </a:ln>
              <a:solidFill>
                <a:srgbClr val="0E2841"/>
              </a:solidFill>
              <a:effectLst/>
              <a:uLnTx/>
              <a:uFillTx/>
              <a:latin typeface="Aptos" panose="0211000402020202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F888B72E-550E-DCA3-7D6A-BA920D954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082B0B69-724E-D22C-7865-CE8F180A4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1F244F4C-E878-2627-E504-AEA90B4B0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D43DACE3-E7A9-BC03-B3C8-7C7E7EF46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37A09CF0-0EC0-6FAC-7F5E-415D70FF0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089262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32C2F3B9-A70E-B522-6C0E-C0866139F637}"/>
              </a:ext>
            </a:extLst>
          </p:cNvPr>
          <p:cNvSpPr>
            <a:spLocks noGrp="1"/>
          </p:cNvSpPr>
          <p:nvPr>
            <p:ph type="title"/>
          </p:nvPr>
        </p:nvSpPr>
        <p:spPr>
          <a:xfrm>
            <a:off x="388467" y="1243013"/>
            <a:ext cx="4534261" cy="4371974"/>
          </a:xfrm>
        </p:spPr>
        <p:txBody>
          <a:bodyPr>
            <a:normAutofit/>
          </a:bodyPr>
          <a:lstStyle/>
          <a:p>
            <a:r>
              <a:rPr lang="nl-NL" sz="4000" b="1" dirty="0">
                <a:solidFill>
                  <a:schemeClr val="tx2"/>
                </a:solidFill>
                <a:cs typeface="Calibri Light"/>
              </a:rPr>
              <a:t>Palliatieve sedatie</a:t>
            </a:r>
          </a:p>
        </p:txBody>
      </p:sp>
      <p:sp>
        <p:nvSpPr>
          <p:cNvPr id="3" name="Tijdelijke aanduiding voor inhoud 2">
            <a:extLst>
              <a:ext uri="{FF2B5EF4-FFF2-40B4-BE49-F238E27FC236}">
                <a16:creationId xmlns:a16="http://schemas.microsoft.com/office/drawing/2014/main" id="{677D4841-9BB9-3047-7E8D-A42686278F2C}"/>
              </a:ext>
            </a:extLst>
          </p:cNvPr>
          <p:cNvSpPr>
            <a:spLocks noGrp="1"/>
          </p:cNvSpPr>
          <p:nvPr>
            <p:ph idx="1"/>
          </p:nvPr>
        </p:nvSpPr>
        <p:spPr>
          <a:xfrm>
            <a:off x="5676900" y="804672"/>
            <a:ext cx="5716524" cy="5230368"/>
          </a:xfrm>
        </p:spPr>
        <p:txBody>
          <a:bodyPr vert="horz" lIns="91440" tIns="45720" rIns="91440" bIns="45720" rtlCol="0" anchor="ctr">
            <a:normAutofit/>
          </a:bodyPr>
          <a:lstStyle/>
          <a:p>
            <a:pPr marL="0" indent="0">
              <a:buNone/>
            </a:pPr>
            <a:r>
              <a:rPr lang="nl-NL" sz="2400" dirty="0">
                <a:solidFill>
                  <a:schemeClr val="tx2"/>
                </a:solidFill>
                <a:cs typeface="Calibri"/>
              </a:rPr>
              <a:t>Palliatieve sedatie = bewustzijn opzettelijk verlagen </a:t>
            </a:r>
            <a:br>
              <a:rPr lang="nl-NL" sz="2400" dirty="0">
                <a:solidFill>
                  <a:schemeClr val="tx2"/>
                </a:solidFill>
                <a:cs typeface="Calibri"/>
              </a:rPr>
            </a:br>
            <a:endParaRPr lang="nl-NL" sz="2400" dirty="0">
              <a:solidFill>
                <a:schemeClr val="tx2"/>
              </a:solidFill>
              <a:cs typeface="Calibri"/>
            </a:endParaRPr>
          </a:p>
          <a:p>
            <a:pPr marL="0" indent="0">
              <a:spcBef>
                <a:spcPts val="0"/>
              </a:spcBef>
              <a:buNone/>
            </a:pPr>
            <a:r>
              <a:rPr lang="nl-NL" sz="2400" dirty="0">
                <a:solidFill>
                  <a:schemeClr val="tx2"/>
                </a:solidFill>
                <a:cs typeface="Calibri"/>
              </a:rPr>
              <a:t>Palliatieve sedatie mag alleen bij: </a:t>
            </a:r>
          </a:p>
          <a:p>
            <a:pPr>
              <a:spcBef>
                <a:spcPts val="0"/>
              </a:spcBef>
            </a:pPr>
            <a:r>
              <a:rPr lang="nl-NL" sz="2400" dirty="0">
                <a:solidFill>
                  <a:schemeClr val="tx2"/>
                </a:solidFill>
                <a:cs typeface="Calibri"/>
              </a:rPr>
              <a:t>ernstige symptomen die niet meer op andere manieren zijn te verlichten</a:t>
            </a:r>
          </a:p>
          <a:p>
            <a:pPr>
              <a:spcBef>
                <a:spcPts val="0"/>
              </a:spcBef>
            </a:pPr>
            <a:r>
              <a:rPr lang="nl-NL" sz="2400" dirty="0">
                <a:solidFill>
                  <a:schemeClr val="tx2"/>
                </a:solidFill>
                <a:cs typeface="Calibri"/>
              </a:rPr>
              <a:t>zeer korte levensverwachting (maximaal 2 weken)</a:t>
            </a:r>
          </a:p>
          <a:p>
            <a:pPr marL="342900" indent="-342900"/>
            <a:endParaRPr lang="nl-NL" sz="2400" dirty="0">
              <a:solidFill>
                <a:schemeClr val="tx2"/>
              </a:solidFill>
              <a:cs typeface="Calibri"/>
            </a:endParaRPr>
          </a:p>
          <a:p>
            <a:pPr marL="0" indent="0">
              <a:buNone/>
            </a:pPr>
            <a:r>
              <a:rPr lang="nl-NL" sz="2400" dirty="0">
                <a:solidFill>
                  <a:schemeClr val="tx2"/>
                </a:solidFill>
                <a:cs typeface="Calibri"/>
              </a:rPr>
              <a:t>Palliatieve sedatie is geen euthanasie</a:t>
            </a:r>
          </a:p>
          <a:p>
            <a:pPr marL="0" indent="0">
              <a:buNone/>
            </a:pPr>
            <a:br>
              <a:rPr lang="nl-NL" sz="1800" b="1" dirty="0">
                <a:solidFill>
                  <a:schemeClr val="tx2"/>
                </a:solidFill>
                <a:cs typeface="Calibri"/>
              </a:rPr>
            </a:br>
            <a:endParaRPr lang="nl-NL" sz="1800" dirty="0">
              <a:solidFill>
                <a:schemeClr val="tx2"/>
              </a:solidFill>
              <a:cs typeface="Calibri"/>
            </a:endParaRPr>
          </a:p>
        </p:txBody>
      </p:sp>
    </p:spTree>
    <p:extLst>
      <p:ext uri="{BB962C8B-B14F-4D97-AF65-F5344CB8AC3E}">
        <p14:creationId xmlns:p14="http://schemas.microsoft.com/office/powerpoint/2010/main" val="148338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050E18-A31D-3847-3EE0-C1D81F379461}"/>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F3787C-718E-95E3-97F0-CD7A93B55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327422E7-B5BE-03B8-04C2-23DD9054F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ED327D4C-1CF1-5013-C7F3-61395AEE6BC4}"/>
              </a:ext>
            </a:extLst>
          </p:cNvPr>
          <p:cNvSpPr>
            <a:spLocks noGrp="1"/>
          </p:cNvSpPr>
          <p:nvPr>
            <p:ph type="title"/>
          </p:nvPr>
        </p:nvSpPr>
        <p:spPr>
          <a:xfrm>
            <a:off x="1204472" y="295283"/>
            <a:ext cx="9833548" cy="1325563"/>
          </a:xfrm>
        </p:spPr>
        <p:txBody>
          <a:bodyPr vert="horz" lIns="91440" tIns="45720" rIns="91440" bIns="45720" rtlCol="0" anchor="b">
            <a:normAutofit/>
          </a:bodyPr>
          <a:lstStyle/>
          <a:p>
            <a:r>
              <a:rPr lang="en-US" sz="4000" b="1" dirty="0" err="1">
                <a:solidFill>
                  <a:schemeClr val="tx2"/>
                </a:solidFill>
              </a:rPr>
              <a:t>Indicatie</a:t>
            </a:r>
            <a:r>
              <a:rPr lang="en-US" sz="4000" b="1" dirty="0">
                <a:solidFill>
                  <a:schemeClr val="tx2"/>
                </a:solidFill>
              </a:rPr>
              <a:t> </a:t>
            </a:r>
            <a:r>
              <a:rPr lang="en-US" sz="4000" b="1" dirty="0" err="1">
                <a:solidFill>
                  <a:schemeClr val="tx2"/>
                </a:solidFill>
              </a:rPr>
              <a:t>palliatieve</a:t>
            </a:r>
            <a:r>
              <a:rPr lang="en-US" sz="4000" b="1" dirty="0">
                <a:solidFill>
                  <a:schemeClr val="tx2"/>
                </a:solidFill>
              </a:rPr>
              <a:t> </a:t>
            </a:r>
            <a:r>
              <a:rPr lang="en-US" sz="4000" b="1" dirty="0" err="1">
                <a:solidFill>
                  <a:schemeClr val="tx2"/>
                </a:solidFill>
              </a:rPr>
              <a:t>sedatie</a:t>
            </a:r>
            <a:endParaRPr lang="en-US" sz="4000" b="1" kern="1200" dirty="0">
              <a:solidFill>
                <a:schemeClr val="tx2"/>
              </a:solidFill>
              <a:latin typeface="+mj-lt"/>
              <a:ea typeface="+mj-ea"/>
              <a:cs typeface="+mj-cs"/>
            </a:endParaRPr>
          </a:p>
        </p:txBody>
      </p:sp>
      <p:grpSp>
        <p:nvGrpSpPr>
          <p:cNvPr id="19" name="Group 18">
            <a:extLst>
              <a:ext uri="{FF2B5EF4-FFF2-40B4-BE49-F238E27FC236}">
                <a16:creationId xmlns:a16="http://schemas.microsoft.com/office/drawing/2014/main" id="{5784C0C5-5A64-F6E6-8B78-92D633ADA2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5B037A9E-EEA6-1F20-722C-19A495DC3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5100B910-B6CC-6AB4-392A-EBC00C880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4101DCC9-6510-2124-E07B-EBB64F959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AD63E8B4-B382-F4AE-5829-C565990D2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E3FB3E0F-FAD9-2D1F-262A-C1A58AA77FD8}"/>
              </a:ext>
            </a:extLst>
          </p:cNvPr>
          <p:cNvSpPr txBox="1"/>
          <p:nvPr/>
        </p:nvSpPr>
        <p:spPr>
          <a:xfrm>
            <a:off x="1041337" y="2870908"/>
            <a:ext cx="9996683" cy="3499161"/>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7A84D5D0-6FEC-09B2-0B3A-7CF464127B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14EB7CE7-E342-CB57-01B7-D029A8D553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F83F2E72-7043-C273-9BD1-2641D16A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6F109016-128D-4103-281E-F1EA5053C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1118E54E-1488-FD15-0321-A3923F7E8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jdelijke aanduiding voor inhoud 3">
            <a:extLst>
              <a:ext uri="{FF2B5EF4-FFF2-40B4-BE49-F238E27FC236}">
                <a16:creationId xmlns:a16="http://schemas.microsoft.com/office/drawing/2014/main" id="{850DE472-3E6B-132B-9EAB-BB1CCC61CF05}"/>
              </a:ext>
            </a:extLst>
          </p:cNvPr>
          <p:cNvSpPr txBox="1">
            <a:spLocks/>
          </p:cNvSpPr>
          <p:nvPr/>
        </p:nvSpPr>
        <p:spPr>
          <a:xfrm>
            <a:off x="1103856" y="2218331"/>
            <a:ext cx="10719843" cy="408518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chemeClr val="tx2"/>
              </a:buClr>
              <a:buSzPct val="115000"/>
              <a:buNone/>
              <a:tabLst/>
              <a:defRPr/>
            </a:pPr>
            <a:r>
              <a:rPr kumimoji="0" lang="nl-NL" b="1" i="0" u="none" strike="noStrike" kern="1200" cap="none" spc="0" normalizeH="0" baseline="0" noProof="0" dirty="0">
                <a:ln>
                  <a:noFill/>
                </a:ln>
                <a:solidFill>
                  <a:schemeClr val="tx2"/>
                </a:solidFill>
                <a:effectLst/>
                <a:uLnTx/>
                <a:uFillTx/>
                <a:ea typeface="+mn-ea"/>
                <a:cs typeface="+mn-cs"/>
              </a:rPr>
              <a:t>Onbehandelbare symptomen</a:t>
            </a:r>
          </a:p>
          <a:p>
            <a:pPr>
              <a:buClr>
                <a:schemeClr val="tx2"/>
              </a:buClr>
              <a:buFont typeface="Aptos" panose="020B0004020202020204" pitchFamily="34" charset="0"/>
              <a:buChar char="•"/>
            </a:pPr>
            <a:r>
              <a:rPr kumimoji="0" lang="nl-NL" b="0" i="0" u="none" strike="noStrike" kern="1200" cap="none" spc="0" normalizeH="0" baseline="0" noProof="0" dirty="0">
                <a:ln>
                  <a:noFill/>
                </a:ln>
                <a:solidFill>
                  <a:schemeClr val="tx2"/>
                </a:solidFill>
                <a:effectLst/>
                <a:uLnTx/>
                <a:uFillTx/>
                <a:ea typeface="+mn-ea"/>
                <a:cs typeface="+mn-cs"/>
              </a:rPr>
              <a:t>Symptomen zijn niet te bestrijden, zoals pijn, benauwdheid, jeuk, psychisch lijden etc.</a:t>
            </a:r>
          </a:p>
          <a:p>
            <a:pPr>
              <a:buClr>
                <a:schemeClr val="tx2"/>
              </a:buClr>
              <a:buFont typeface="Aptos" panose="020B0004020202020204" pitchFamily="34" charset="0"/>
              <a:buChar char="•"/>
            </a:pPr>
            <a:endParaRPr lang="nl-NL" dirty="0">
              <a:solidFill>
                <a:schemeClr val="tx2"/>
              </a:solidFill>
            </a:endParaRPr>
          </a:p>
          <a:p>
            <a:pPr marL="0" lvl="0" indent="0">
              <a:buClr>
                <a:schemeClr val="tx2"/>
              </a:buClr>
              <a:buNone/>
              <a:defRPr/>
            </a:pPr>
            <a:r>
              <a:rPr lang="nl-NL" b="1" dirty="0">
                <a:solidFill>
                  <a:schemeClr val="tx2"/>
                </a:solidFill>
              </a:rPr>
              <a:t>Levensverwachting</a:t>
            </a:r>
          </a:p>
          <a:p>
            <a:pPr>
              <a:buClr>
                <a:schemeClr val="tx2"/>
              </a:buClr>
              <a:buFont typeface="Aptos" panose="020B0004020202020204" pitchFamily="34" charset="0"/>
              <a:buChar char="•"/>
            </a:pPr>
            <a:r>
              <a:rPr lang="nl-NL" dirty="0">
                <a:solidFill>
                  <a:schemeClr val="tx2"/>
                </a:solidFill>
              </a:rPr>
              <a:t>Van minder dan 2 weken</a:t>
            </a:r>
          </a:p>
          <a:p>
            <a:pPr marL="0" indent="0">
              <a:buClr>
                <a:schemeClr val="tx2"/>
              </a:buClr>
              <a:buNone/>
            </a:pPr>
            <a:endParaRPr kumimoji="0" lang="nl-NL" b="0" i="0" u="none" strike="noStrike" kern="1200" cap="none" spc="0" normalizeH="0" baseline="0" noProof="0" dirty="0">
              <a:ln>
                <a:noFill/>
              </a:ln>
              <a:solidFill>
                <a:schemeClr val="tx2"/>
              </a:solidFill>
              <a:effectLst/>
              <a:uLnTx/>
              <a:uFillTx/>
              <a:ea typeface="+mn-ea"/>
              <a:cs typeface="+mn-cs"/>
            </a:endParaRPr>
          </a:p>
        </p:txBody>
      </p:sp>
    </p:spTree>
    <p:extLst>
      <p:ext uri="{BB962C8B-B14F-4D97-AF65-F5344CB8AC3E}">
        <p14:creationId xmlns:p14="http://schemas.microsoft.com/office/powerpoint/2010/main" val="1561583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667D0B-42BC-EC0F-EEA3-17D043407D8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BD1883-E1C3-B572-FB22-B05E523C6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457F8DC-631F-1683-E373-C753DCF4C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3EEFF8EA-444A-4F23-29D0-EE806F1C44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084153C6-A9A5-52A2-57D6-955F69E8A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C71C1FC0-DD09-1452-D7DB-73146EAE15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CC14E57-669A-2425-0238-277F9EAD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107DC560-38E9-AC5B-5A72-CA87A78FD1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93C041F-DEC7-12E1-C799-8184E6278E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926EAB76-738C-ECED-0DB5-8895B71601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400EB5E0-A986-3415-5A2B-2CB48DE494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CD500EB0-2378-C2FD-CFBA-B111A4461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2D2AC3D2-129A-8811-906B-2EC42B4D3C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7092CC5D-F6E7-9077-36B5-F0AF801578F4}"/>
              </a:ext>
            </a:extLst>
          </p:cNvPr>
          <p:cNvSpPr txBox="1">
            <a:spLocks/>
          </p:cNvSpPr>
          <p:nvPr/>
        </p:nvSpPr>
        <p:spPr>
          <a:xfrm>
            <a:off x="678185" y="394297"/>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nl-NL" sz="4000" b="1" dirty="0">
                <a:solidFill>
                  <a:srgbClr val="0E2841"/>
                </a:solidFill>
                <a:ea typeface="Verdana"/>
              </a:rPr>
              <a:t>Afspraken met arts, dit verwerk je in het ECD</a:t>
            </a:r>
          </a:p>
        </p:txBody>
      </p:sp>
      <p:cxnSp>
        <p:nvCxnSpPr>
          <p:cNvPr id="25" name="Rechte verbindingslijn 24">
            <a:extLst>
              <a:ext uri="{FF2B5EF4-FFF2-40B4-BE49-F238E27FC236}">
                <a16:creationId xmlns:a16="http://schemas.microsoft.com/office/drawing/2014/main" id="{CD4C47E0-8C2C-3C34-D4F9-46E4858768E4}"/>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346FD053-138B-A917-0845-824CF0E3DDCC}"/>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8DAAC524-2550-FE26-042D-19A3F066A098}"/>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47264C37-34AD-8DCD-C239-6114EAC76B48}"/>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DA074C8E-2CF8-A561-97DC-30D9BE52B3E8}"/>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ijdelijke aanduiding voor inhoud 2">
            <a:extLst>
              <a:ext uri="{FF2B5EF4-FFF2-40B4-BE49-F238E27FC236}">
                <a16:creationId xmlns:a16="http://schemas.microsoft.com/office/drawing/2014/main" id="{ACDD1CEE-34FB-00C5-1A5C-E8F1721B1CCC}"/>
              </a:ext>
            </a:extLst>
          </p:cNvPr>
          <p:cNvSpPr>
            <a:spLocks noGrp="1"/>
          </p:cNvSpPr>
          <p:nvPr>
            <p:ph idx="1"/>
          </p:nvPr>
        </p:nvSpPr>
        <p:spPr>
          <a:xfrm>
            <a:off x="689144" y="1619607"/>
            <a:ext cx="10283655" cy="4057292"/>
          </a:xfrm>
        </p:spPr>
        <p:txBody>
          <a:bodyPr>
            <a:normAutofit/>
          </a:bodyPr>
          <a:lstStyle/>
          <a:p>
            <a:pPr marL="0" indent="0">
              <a:buNone/>
            </a:pPr>
            <a:endParaRPr lang="nl-NL" sz="2600" dirty="0">
              <a:solidFill>
                <a:schemeClr val="tx2"/>
              </a:solidFill>
              <a:ea typeface="+mn-lt"/>
              <a:cs typeface="+mn-lt"/>
            </a:endParaRPr>
          </a:p>
          <a:p>
            <a:pPr marL="0" indent="0">
              <a:buNone/>
            </a:pPr>
            <a:r>
              <a:rPr lang="nl-NL" sz="2400" dirty="0">
                <a:solidFill>
                  <a:schemeClr val="tx2"/>
                </a:solidFill>
                <a:ea typeface="+mn-lt"/>
                <a:cs typeface="+mn-lt"/>
              </a:rPr>
              <a:t>Vraag aan arts (en verwerk in ECD): </a:t>
            </a:r>
          </a:p>
          <a:p>
            <a:pPr marL="0" indent="0">
              <a:buNone/>
            </a:pPr>
            <a:endParaRPr lang="nl-NL" sz="2600" dirty="0">
              <a:solidFill>
                <a:schemeClr val="tx2"/>
              </a:solidFill>
              <a:ea typeface="+mn-lt"/>
              <a:cs typeface="+mn-lt"/>
            </a:endParaRPr>
          </a:p>
          <a:p>
            <a:r>
              <a:rPr lang="nl-NL" sz="2400" dirty="0">
                <a:solidFill>
                  <a:schemeClr val="tx2"/>
                </a:solidFill>
              </a:rPr>
              <a:t>Waarom sederen wij? (Wat is de niet behandelbare (refractaire) klacht?)</a:t>
            </a:r>
          </a:p>
          <a:p>
            <a:r>
              <a:rPr lang="nl-NL" sz="2400" dirty="0">
                <a:solidFill>
                  <a:schemeClr val="tx2"/>
                </a:solidFill>
              </a:rPr>
              <a:t>Hoe diep moet de sedatie zijn? Sedatie hoeft namelijk niet altijd helemaal diep te zijn. Dit gaat op geleide van de klacht.</a:t>
            </a:r>
          </a:p>
          <a:p>
            <a:pPr>
              <a:buSzPct val="114999"/>
            </a:pPr>
            <a:endParaRPr lang="nl-NL" dirty="0"/>
          </a:p>
        </p:txBody>
      </p:sp>
    </p:spTree>
    <p:extLst>
      <p:ext uri="{BB962C8B-B14F-4D97-AF65-F5344CB8AC3E}">
        <p14:creationId xmlns:p14="http://schemas.microsoft.com/office/powerpoint/2010/main" val="905353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E49C34-D521-7B5F-76A6-CBADB2F7577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C17244-AD19-E658-58D9-0D1DA311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22FA1A5-60BD-E565-46B2-6C50D646A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92D63520-6D63-1047-41F3-6645B5572D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E50513A5-60FB-267F-704F-294C4081E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21AE14E5-1EF1-F39B-742D-B245A56114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9A02F22-9744-6B6A-6B90-32654BD199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82A41047-E050-FD2E-A56D-67612D456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099E1C90-6CF0-C123-3830-55C090D9B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6EA9602A-032D-62FB-6E82-F20F0B340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A05B5E51-3075-8C19-F757-B49E49EF3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961EE80-0F21-4D8D-33EE-2433AB0844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3711DEBC-1E73-DE01-4AF1-82733F019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C3A50EEC-FFB8-393F-9796-F3B2D664FC72}"/>
              </a:ext>
            </a:extLst>
          </p:cNvPr>
          <p:cNvSpPr txBox="1">
            <a:spLocks/>
          </p:cNvSpPr>
          <p:nvPr/>
        </p:nvSpPr>
        <p:spPr>
          <a:xfrm>
            <a:off x="678185" y="394297"/>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Zorg bij palliatieve sedatie</a:t>
            </a:r>
          </a:p>
        </p:txBody>
      </p:sp>
      <p:cxnSp>
        <p:nvCxnSpPr>
          <p:cNvPr id="25" name="Rechte verbindingslijn 24">
            <a:extLst>
              <a:ext uri="{FF2B5EF4-FFF2-40B4-BE49-F238E27FC236}">
                <a16:creationId xmlns:a16="http://schemas.microsoft.com/office/drawing/2014/main" id="{B731795F-F8F4-D3D9-6411-677D54712330}"/>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C69675DE-C7A5-13D3-0134-88040369B91B}"/>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8AB31C3D-5E4B-A458-F8CC-EC454BFD2167}"/>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1632ADBA-4963-7500-3D2E-1DDA1776A4D4}"/>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E1D36C41-C904-F693-B1F8-A19C6D33F6F2}"/>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ijdelijke aanduiding voor inhoud 2">
            <a:extLst>
              <a:ext uri="{FF2B5EF4-FFF2-40B4-BE49-F238E27FC236}">
                <a16:creationId xmlns:a16="http://schemas.microsoft.com/office/drawing/2014/main" id="{55F18BA0-698E-F01E-62DC-2C3148D07FC2}"/>
              </a:ext>
            </a:extLst>
          </p:cNvPr>
          <p:cNvSpPr>
            <a:spLocks noGrp="1"/>
          </p:cNvSpPr>
          <p:nvPr>
            <p:ph idx="1"/>
          </p:nvPr>
        </p:nvSpPr>
        <p:spPr>
          <a:xfrm>
            <a:off x="689144" y="1619607"/>
            <a:ext cx="10740856" cy="4704994"/>
          </a:xfrm>
        </p:spPr>
        <p:txBody>
          <a:bodyPr>
            <a:normAutofit fontScale="92500" lnSpcReduction="10000"/>
          </a:bodyPr>
          <a:lstStyle/>
          <a:p>
            <a:pPr marL="0" indent="0">
              <a:buNone/>
            </a:pPr>
            <a:endParaRPr lang="nl-NL" dirty="0">
              <a:solidFill>
                <a:schemeClr val="tx2"/>
              </a:solidFill>
              <a:ea typeface="+mn-lt"/>
              <a:cs typeface="+mn-lt"/>
            </a:endParaRPr>
          </a:p>
          <a:p>
            <a:r>
              <a:rPr lang="nl-NL" sz="2600" dirty="0">
                <a:solidFill>
                  <a:schemeClr val="tx2"/>
                </a:solidFill>
              </a:rPr>
              <a:t>Voorlichting geven, bewoner kan weer bij bewustzijn komen</a:t>
            </a:r>
          </a:p>
          <a:p>
            <a:r>
              <a:rPr lang="nl-NL" sz="2600" dirty="0">
                <a:solidFill>
                  <a:schemeClr val="tx2"/>
                </a:solidFill>
              </a:rPr>
              <a:t>Overleg met de arts het plaatsen van een CAD</a:t>
            </a:r>
          </a:p>
          <a:p>
            <a:r>
              <a:rPr lang="nl-NL" sz="2600" dirty="0">
                <a:solidFill>
                  <a:schemeClr val="tx2"/>
                </a:solidFill>
              </a:rPr>
              <a:t>Infusie per pomp, </a:t>
            </a:r>
            <a:r>
              <a:rPr lang="nl-NL" sz="2600" dirty="0" err="1">
                <a:solidFill>
                  <a:schemeClr val="tx2"/>
                </a:solidFill>
              </a:rPr>
              <a:t>Cadd</a:t>
            </a:r>
            <a:r>
              <a:rPr lang="nl-NL" sz="2600" dirty="0">
                <a:solidFill>
                  <a:schemeClr val="tx2"/>
                </a:solidFill>
              </a:rPr>
              <a:t> </a:t>
            </a:r>
            <a:r>
              <a:rPr lang="nl-NL" sz="2600" dirty="0" err="1">
                <a:solidFill>
                  <a:schemeClr val="tx2"/>
                </a:solidFill>
              </a:rPr>
              <a:t>legacy</a:t>
            </a:r>
            <a:r>
              <a:rPr lang="nl-NL" sz="2600" dirty="0">
                <a:solidFill>
                  <a:schemeClr val="tx2"/>
                </a:solidFill>
              </a:rPr>
              <a:t> of intermitterend</a:t>
            </a:r>
          </a:p>
          <a:p>
            <a:r>
              <a:rPr lang="nl-NL" sz="2600" dirty="0">
                <a:solidFill>
                  <a:schemeClr val="tx2"/>
                </a:solidFill>
              </a:rPr>
              <a:t>Goede mondzorg</a:t>
            </a:r>
          </a:p>
          <a:p>
            <a:r>
              <a:rPr lang="nl-NL" sz="2600" dirty="0">
                <a:solidFill>
                  <a:schemeClr val="tx2"/>
                </a:solidFill>
              </a:rPr>
              <a:t>Voorkom overbodige handelingen en bespreek dit ook goed met familie waarom iets wel of niet te doen</a:t>
            </a:r>
          </a:p>
          <a:p>
            <a:pPr>
              <a:buSzPct val="114999"/>
            </a:pPr>
            <a:r>
              <a:rPr lang="nl-NL" sz="2600" dirty="0">
                <a:solidFill>
                  <a:schemeClr val="tx2"/>
                </a:solidFill>
              </a:rPr>
              <a:t>Let op de sfeer in de kamer (muziek of niet, evt. waakmand, voorkom onnodige prikkels)</a:t>
            </a:r>
          </a:p>
          <a:p>
            <a:pPr>
              <a:buSzPct val="114999"/>
            </a:pPr>
            <a:endParaRPr lang="nl-NL" sz="3400" dirty="0">
              <a:solidFill>
                <a:schemeClr val="tx2"/>
              </a:solidFill>
            </a:endParaRPr>
          </a:p>
          <a:p>
            <a:pPr marL="0" indent="0">
              <a:buSzPct val="114999"/>
              <a:buNone/>
            </a:pPr>
            <a:r>
              <a:rPr lang="nl-NL" sz="1900" dirty="0">
                <a:solidFill>
                  <a:schemeClr val="tx2"/>
                </a:solidFill>
              </a:rPr>
              <a:t>Richtlijn Pallialine</a:t>
            </a:r>
            <a:br>
              <a:rPr lang="nl-NL" sz="2600" dirty="0">
                <a:solidFill>
                  <a:schemeClr val="tx2"/>
                </a:solidFill>
              </a:rPr>
            </a:br>
            <a:endParaRPr lang="nl-NL" sz="2400" dirty="0">
              <a:solidFill>
                <a:schemeClr val="tx2"/>
              </a:solidFill>
            </a:endParaRPr>
          </a:p>
          <a:p>
            <a:pPr>
              <a:buSzPct val="114999"/>
            </a:pPr>
            <a:endParaRPr lang="nl-NL" dirty="0"/>
          </a:p>
        </p:txBody>
      </p:sp>
    </p:spTree>
    <p:extLst>
      <p:ext uri="{BB962C8B-B14F-4D97-AF65-F5344CB8AC3E}">
        <p14:creationId xmlns:p14="http://schemas.microsoft.com/office/powerpoint/2010/main" val="2298105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BFFDC0-06C1-E575-6BB0-B008CF3FA2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54FA5AC4-03A2-E3E2-AE19-C6DF382ECE77}"/>
              </a:ext>
            </a:extLst>
          </p:cNvPr>
          <p:cNvSpPr>
            <a:spLocks noGrp="1"/>
          </p:cNvSpPr>
          <p:nvPr>
            <p:ph type="title"/>
          </p:nvPr>
        </p:nvSpPr>
        <p:spPr>
          <a:xfrm>
            <a:off x="640080" y="1243013"/>
            <a:ext cx="3855720" cy="4371974"/>
          </a:xfrm>
        </p:spPr>
        <p:txBody>
          <a:bodyPr>
            <a:normAutofit/>
          </a:bodyPr>
          <a:lstStyle/>
          <a:p>
            <a:r>
              <a:rPr lang="nl-NL" sz="4000" b="1" dirty="0">
                <a:solidFill>
                  <a:schemeClr val="tx2"/>
                </a:solidFill>
                <a:cs typeface="Calibri Light"/>
              </a:rPr>
              <a:t>Euthanasie</a:t>
            </a:r>
          </a:p>
        </p:txBody>
      </p:sp>
      <p:sp>
        <p:nvSpPr>
          <p:cNvPr id="3" name="Tijdelijke aanduiding voor inhoud 2">
            <a:extLst>
              <a:ext uri="{FF2B5EF4-FFF2-40B4-BE49-F238E27FC236}">
                <a16:creationId xmlns:a16="http://schemas.microsoft.com/office/drawing/2014/main" id="{11827EBA-E907-E169-BCA0-1B560C6D0C8D}"/>
              </a:ext>
            </a:extLst>
          </p:cNvPr>
          <p:cNvSpPr>
            <a:spLocks noGrp="1"/>
          </p:cNvSpPr>
          <p:nvPr>
            <p:ph idx="1"/>
          </p:nvPr>
        </p:nvSpPr>
        <p:spPr>
          <a:xfrm>
            <a:off x="5626100" y="804672"/>
            <a:ext cx="5767324" cy="5230368"/>
          </a:xfrm>
        </p:spPr>
        <p:txBody>
          <a:bodyPr vert="horz" lIns="91440" tIns="45720" rIns="91440" bIns="45720" rtlCol="0" anchor="ctr">
            <a:normAutofit/>
          </a:bodyPr>
          <a:lstStyle/>
          <a:p>
            <a:pPr marL="0" indent="0">
              <a:lnSpc>
                <a:spcPct val="100000"/>
              </a:lnSpc>
              <a:spcBef>
                <a:spcPts val="0"/>
              </a:spcBef>
              <a:buNone/>
            </a:pPr>
            <a:r>
              <a:rPr lang="nl-NL" sz="2400" dirty="0">
                <a:solidFill>
                  <a:schemeClr val="tx2"/>
                </a:solidFill>
                <a:cs typeface="Calibri"/>
              </a:rPr>
              <a:t>Euthanasie = actieve levensbeëindiging</a:t>
            </a:r>
          </a:p>
          <a:p>
            <a:pPr marL="0" indent="0">
              <a:lnSpc>
                <a:spcPct val="100000"/>
              </a:lnSpc>
              <a:spcBef>
                <a:spcPts val="0"/>
              </a:spcBef>
              <a:buNone/>
            </a:pPr>
            <a:endParaRPr lang="nl-NL" sz="2400" dirty="0">
              <a:solidFill>
                <a:schemeClr val="tx2"/>
              </a:solidFill>
              <a:cs typeface="Calibri"/>
            </a:endParaRPr>
          </a:p>
          <a:p>
            <a:pPr marL="0" indent="0">
              <a:lnSpc>
                <a:spcPct val="100000"/>
              </a:lnSpc>
              <a:spcBef>
                <a:spcPts val="0"/>
              </a:spcBef>
              <a:buNone/>
            </a:pPr>
            <a:r>
              <a:rPr lang="nl-NL" sz="2400" dirty="0">
                <a:solidFill>
                  <a:schemeClr val="tx2"/>
                </a:solidFill>
                <a:cs typeface="Calibri"/>
              </a:rPr>
              <a:t>Er moet worden voldaan aan de zorgvuldigheidseisen; o.a. ondraaglijk lijden, vrijwillig en weloverwogen beslissing, en onafhankelijke beoordeling door SCEN arts.</a:t>
            </a:r>
            <a:br>
              <a:rPr lang="nl-NL" sz="2400" dirty="0">
                <a:solidFill>
                  <a:schemeClr val="tx2"/>
                </a:solidFill>
                <a:cs typeface="Calibri"/>
              </a:rPr>
            </a:br>
            <a:endParaRPr lang="nl-NL" sz="2400" dirty="0">
              <a:solidFill>
                <a:schemeClr val="tx2"/>
              </a:solidFill>
              <a:cs typeface="Calibri"/>
            </a:endParaRPr>
          </a:p>
          <a:p>
            <a:pPr marL="0" indent="0">
              <a:buNone/>
            </a:pPr>
            <a:r>
              <a:rPr lang="nl-NL" sz="2400" dirty="0">
                <a:solidFill>
                  <a:schemeClr val="tx2"/>
                </a:solidFill>
                <a:cs typeface="Calibri"/>
              </a:rPr>
              <a:t>Voor wilsonbekwame mensen zijn er ook mogelijkheden, maar er moet voldaan worden aan scherpe eisen.</a:t>
            </a:r>
          </a:p>
        </p:txBody>
      </p:sp>
    </p:spTree>
    <p:extLst>
      <p:ext uri="{BB962C8B-B14F-4D97-AF65-F5344CB8AC3E}">
        <p14:creationId xmlns:p14="http://schemas.microsoft.com/office/powerpoint/2010/main" val="51045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FFFA2E-4B7F-017B-96BC-BE109EEFE26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F2B858-9AAE-3D63-B1C5-0E0E7FC20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4539B4A-240A-6785-2A5F-14950632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04C5F0CA-335F-0824-D4B2-9A69DA70B6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3DCAEE54-6CF0-5F17-7833-93F0661D2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3584F897-EF85-2F7B-EA11-DC8E19DC8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94031E5D-8B53-F60F-7F82-5F4A95DBE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326E2E1-3C44-C6BA-9045-4F28862D0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4E9BB40-445F-A067-7118-9F213331CF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884BFAD5-5633-B793-38E2-368153C86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666BDED-35F6-3269-3CC8-E3C2E004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4CBFEF1-6318-8201-3C5D-C1764C4A5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E771CAA0-2D0B-C002-D824-D15260387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D1E70A2D-30FA-2E5A-E45D-27E93A3352F6}"/>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Vier scholingen PACE-NL Programma</a:t>
            </a:r>
          </a:p>
        </p:txBody>
      </p:sp>
      <p:pic>
        <p:nvPicPr>
          <p:cNvPr id="31" name="Afbeelding 30" descr="Afbeelding met tekst, schermopname, menu, Lettertype&#10;&#10;Door AI gegenereerde inhoud is mogelijk onjuist.">
            <a:extLst>
              <a:ext uri="{FF2B5EF4-FFF2-40B4-BE49-F238E27FC236}">
                <a16:creationId xmlns:a16="http://schemas.microsoft.com/office/drawing/2014/main" id="{DE39FCAA-0A4C-AFA7-B020-770812DF3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 y="901051"/>
            <a:ext cx="12192000" cy="5866726"/>
          </a:xfrm>
          <a:prstGeom prst="rect">
            <a:avLst/>
          </a:prstGeom>
        </p:spPr>
      </p:pic>
    </p:spTree>
    <p:extLst>
      <p:ext uri="{BB962C8B-B14F-4D97-AF65-F5344CB8AC3E}">
        <p14:creationId xmlns:p14="http://schemas.microsoft.com/office/powerpoint/2010/main" val="1048144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C92C0A-BB95-5CAA-7AD2-226F8A52A1D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317144C-40EE-65BD-167B-8275A054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A56652B-89D8-DCB7-F5F4-31FABB042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93103989-5A68-B91A-D8CC-0ECAF4F37D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4AD639CD-76D6-0C64-D9A8-F0EBF2B37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1632D3BB-3C18-1785-E95F-F8F324D48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EF6DF91A-4C28-FF96-206A-1E2D4A04E2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32EE613-EBE8-BB56-F801-35F9E80F8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DBE58BCA-671E-AE1D-56AA-E0F5EAF11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99A703D1-2D40-C27C-C894-DFE04896D3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576613ED-6F3F-ED85-DD34-36C89345A3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FEDC8FB-4979-DE2E-53A9-F49915A78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72746309-2E27-A064-8837-626A404E5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6EE6E4AC-3D0F-CB00-126E-EA8E19DE65B5}"/>
              </a:ext>
            </a:extLst>
          </p:cNvPr>
          <p:cNvSpPr txBox="1">
            <a:spLocks/>
          </p:cNvSpPr>
          <p:nvPr/>
        </p:nvSpPr>
        <p:spPr>
          <a:xfrm>
            <a:off x="678185" y="394297"/>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Verschillen euthanasie en palliatieve sedatie</a:t>
            </a:r>
          </a:p>
        </p:txBody>
      </p:sp>
      <p:cxnSp>
        <p:nvCxnSpPr>
          <p:cNvPr id="25" name="Rechte verbindingslijn 24">
            <a:extLst>
              <a:ext uri="{FF2B5EF4-FFF2-40B4-BE49-F238E27FC236}">
                <a16:creationId xmlns:a16="http://schemas.microsoft.com/office/drawing/2014/main" id="{A1D3C4D3-E4B7-880E-8C02-6D2DB126AEB1}"/>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4772330C-0A00-98E1-F66C-B31454742459}"/>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054B2567-F37E-23EA-6A3F-9AD21650313E}"/>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852E8599-67B3-6318-74A8-EA48369778C0}"/>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4B7D8A5B-558E-0543-C2D0-3BA4F9931800}"/>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ijdelijke aanduiding voor inhoud 2">
            <a:extLst>
              <a:ext uri="{FF2B5EF4-FFF2-40B4-BE49-F238E27FC236}">
                <a16:creationId xmlns:a16="http://schemas.microsoft.com/office/drawing/2014/main" id="{477A9A4A-299A-A599-C414-DFEB37CA8DEA}"/>
              </a:ext>
            </a:extLst>
          </p:cNvPr>
          <p:cNvSpPr>
            <a:spLocks noGrp="1"/>
          </p:cNvSpPr>
          <p:nvPr>
            <p:ph idx="1"/>
          </p:nvPr>
        </p:nvSpPr>
        <p:spPr>
          <a:xfrm>
            <a:off x="689145" y="1619607"/>
            <a:ext cx="4733756" cy="4057292"/>
          </a:xfrm>
        </p:spPr>
        <p:txBody>
          <a:bodyPr>
            <a:normAutofit/>
          </a:bodyPr>
          <a:lstStyle/>
          <a:p>
            <a:pPr marL="0" indent="0">
              <a:buNone/>
            </a:pPr>
            <a:endParaRPr lang="nl-NL" sz="2600" dirty="0">
              <a:solidFill>
                <a:schemeClr val="tx2"/>
              </a:solidFill>
              <a:ea typeface="+mn-lt"/>
              <a:cs typeface="+mn-lt"/>
            </a:endParaRPr>
          </a:p>
          <a:p>
            <a:pPr>
              <a:buSzPct val="114999"/>
            </a:pPr>
            <a:endParaRPr lang="nl-NL" dirty="0"/>
          </a:p>
        </p:txBody>
      </p:sp>
      <p:cxnSp>
        <p:nvCxnSpPr>
          <p:cNvPr id="2" name="Rechte verbindingslijn 1">
            <a:extLst>
              <a:ext uri="{FF2B5EF4-FFF2-40B4-BE49-F238E27FC236}">
                <a16:creationId xmlns:a16="http://schemas.microsoft.com/office/drawing/2014/main" id="{EDB0CE96-D241-D648-450A-65AD827930E6}"/>
              </a:ext>
            </a:extLst>
          </p:cNvPr>
          <p:cNvCxnSpPr/>
          <p:nvPr/>
        </p:nvCxnSpPr>
        <p:spPr>
          <a:xfrm>
            <a:off x="1037652" y="28949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 name="Rechte verbindingslijn 2">
            <a:extLst>
              <a:ext uri="{FF2B5EF4-FFF2-40B4-BE49-F238E27FC236}">
                <a16:creationId xmlns:a16="http://schemas.microsoft.com/office/drawing/2014/main" id="{2E3615AD-1A2E-05FD-71DA-F35B7E908C1B}"/>
              </a:ext>
            </a:extLst>
          </p:cNvPr>
          <p:cNvCxnSpPr/>
          <p:nvPr/>
        </p:nvCxnSpPr>
        <p:spPr>
          <a:xfrm>
            <a:off x="1190052" y="30473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ijdelijke aanduiding voor inhoud 3">
            <a:extLst>
              <a:ext uri="{FF2B5EF4-FFF2-40B4-BE49-F238E27FC236}">
                <a16:creationId xmlns:a16="http://schemas.microsoft.com/office/drawing/2014/main" id="{2AD1B511-21A7-FB41-802B-351CB8A44A16}"/>
              </a:ext>
            </a:extLst>
          </p:cNvPr>
          <p:cNvSpPr txBox="1">
            <a:spLocks/>
          </p:cNvSpPr>
          <p:nvPr/>
        </p:nvSpPr>
        <p:spPr>
          <a:xfrm>
            <a:off x="1021242" y="2197253"/>
            <a:ext cx="4718304" cy="33908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dirty="0">
                <a:solidFill>
                  <a:schemeClr val="tx2"/>
                </a:solidFill>
              </a:rPr>
              <a:t>Euthanasie</a:t>
            </a:r>
          </a:p>
          <a:p>
            <a:r>
              <a:rPr lang="nl-NL" sz="2400" dirty="0">
                <a:solidFill>
                  <a:schemeClr val="tx2"/>
                </a:solidFill>
              </a:rPr>
              <a:t>Doel: beëindigen van het leven</a:t>
            </a:r>
          </a:p>
          <a:p>
            <a:r>
              <a:rPr lang="nl-NL" sz="2400" dirty="0">
                <a:solidFill>
                  <a:schemeClr val="tx2"/>
                </a:solidFill>
              </a:rPr>
              <a:t>Zorgvuldigheidscriteria</a:t>
            </a:r>
          </a:p>
          <a:p>
            <a:r>
              <a:rPr lang="nl-NL" sz="2400" dirty="0">
                <a:solidFill>
                  <a:schemeClr val="tx2"/>
                </a:solidFill>
              </a:rPr>
              <a:t>SCEN-arts inschakelen</a:t>
            </a:r>
          </a:p>
          <a:p>
            <a:r>
              <a:rPr lang="nl-NL" sz="2400" dirty="0">
                <a:solidFill>
                  <a:schemeClr val="tx2"/>
                </a:solidFill>
              </a:rPr>
              <a:t>Op verzoek patiënt </a:t>
            </a:r>
          </a:p>
          <a:p>
            <a:pPr>
              <a:buSzPct val="114999"/>
            </a:pPr>
            <a:r>
              <a:rPr lang="nl-NL" sz="2400" dirty="0">
                <a:solidFill>
                  <a:schemeClr val="tx2"/>
                </a:solidFill>
              </a:rPr>
              <a:t>Niet natuurlijke dood</a:t>
            </a:r>
          </a:p>
          <a:p>
            <a:pPr>
              <a:buSzPct val="114999"/>
            </a:pPr>
            <a:r>
              <a:rPr lang="nl-NL" sz="2400" dirty="0">
                <a:solidFill>
                  <a:schemeClr val="tx2"/>
                </a:solidFill>
              </a:rPr>
              <a:t>Forensisch arts</a:t>
            </a:r>
          </a:p>
        </p:txBody>
      </p:sp>
      <p:sp>
        <p:nvSpPr>
          <p:cNvPr id="6" name="Tijdelijke aanduiding voor inhoud 3">
            <a:extLst>
              <a:ext uri="{FF2B5EF4-FFF2-40B4-BE49-F238E27FC236}">
                <a16:creationId xmlns:a16="http://schemas.microsoft.com/office/drawing/2014/main" id="{19C4FDCE-0ABD-20CB-7AC3-4155476A817D}"/>
              </a:ext>
            </a:extLst>
          </p:cNvPr>
          <p:cNvSpPr txBox="1">
            <a:spLocks/>
          </p:cNvSpPr>
          <p:nvPr/>
        </p:nvSpPr>
        <p:spPr>
          <a:xfrm>
            <a:off x="5959152" y="2197253"/>
            <a:ext cx="5042796" cy="33908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dirty="0">
                <a:solidFill>
                  <a:schemeClr val="tx2"/>
                </a:solidFill>
              </a:rPr>
              <a:t>Palliatieve sedatie</a:t>
            </a:r>
          </a:p>
          <a:p>
            <a:r>
              <a:rPr lang="nl-NL" sz="2400" dirty="0">
                <a:solidFill>
                  <a:schemeClr val="tx2"/>
                </a:solidFill>
              </a:rPr>
              <a:t>Doel: verlichten van niet-behandelbare (refractaire) symptomen</a:t>
            </a:r>
          </a:p>
          <a:p>
            <a:r>
              <a:rPr lang="nl-NL" sz="2400" dirty="0">
                <a:solidFill>
                  <a:schemeClr val="tx2"/>
                </a:solidFill>
              </a:rPr>
              <a:t>Normaal medisch handelen</a:t>
            </a:r>
          </a:p>
          <a:p>
            <a:r>
              <a:rPr lang="nl-NL" sz="2400" dirty="0">
                <a:solidFill>
                  <a:schemeClr val="tx2"/>
                </a:solidFill>
              </a:rPr>
              <a:t>Geen tweede arts nodig</a:t>
            </a:r>
          </a:p>
          <a:p>
            <a:r>
              <a:rPr lang="nl-NL" sz="2400" dirty="0">
                <a:solidFill>
                  <a:schemeClr val="tx2"/>
                </a:solidFill>
              </a:rPr>
              <a:t>Alleen onder medische indicatie</a:t>
            </a:r>
          </a:p>
          <a:p>
            <a:pPr>
              <a:buSzPct val="114999"/>
            </a:pPr>
            <a:r>
              <a:rPr lang="nl-NL" sz="2400" dirty="0">
                <a:solidFill>
                  <a:schemeClr val="tx2"/>
                </a:solidFill>
              </a:rPr>
              <a:t>Natuurlijk overlijden</a:t>
            </a:r>
          </a:p>
        </p:txBody>
      </p:sp>
    </p:spTree>
    <p:extLst>
      <p:ext uri="{BB962C8B-B14F-4D97-AF65-F5344CB8AC3E}">
        <p14:creationId xmlns:p14="http://schemas.microsoft.com/office/powerpoint/2010/main" val="2939191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B0982F-7A34-36CD-3F80-4E591B524C60}"/>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67AA11E-A8B4-D877-D330-C62652EF0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06D29213-6D4C-C5D7-6741-28DC1C4C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6719F916-A885-B3B5-67C4-7E458279BA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FCDF3344-30FD-5C71-0860-E23F665D5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CB3B923B-0C43-7919-E457-FD55B5DA9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D193C98-9487-E7EF-23C0-DD30958643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E1298F2E-606F-A90E-06C0-AEDB6556E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388D452F-1A81-C7BA-0B64-8084FBB72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F8B1F1D1-9169-72EF-9766-0910F3AE0E1C}"/>
              </a:ext>
            </a:extLst>
          </p:cNvPr>
          <p:cNvSpPr>
            <a:spLocks noGrp="1"/>
          </p:cNvSpPr>
          <p:nvPr>
            <p:ph type="title"/>
          </p:nvPr>
        </p:nvSpPr>
        <p:spPr>
          <a:xfrm>
            <a:off x="216658" y="1155298"/>
            <a:ext cx="4501079" cy="5415954"/>
          </a:xfrm>
        </p:spPr>
        <p:txBody>
          <a:bodyPr vert="horz" lIns="91440" tIns="45720" rIns="91440" bIns="45720" rtlCol="0" anchor="ctr">
            <a:normAutofit/>
          </a:bodyPr>
          <a:lstStyle/>
          <a:p>
            <a:pPr algn="ctr"/>
            <a:r>
              <a:rPr lang="en-US" sz="4000" b="1" dirty="0" err="1">
                <a:solidFill>
                  <a:schemeClr val="tx2"/>
                </a:solidFill>
              </a:rPr>
              <a:t>Stellingen</a:t>
            </a:r>
            <a:r>
              <a:rPr lang="en-US" sz="4000" b="1" dirty="0">
                <a:solidFill>
                  <a:schemeClr val="tx2"/>
                </a:solidFill>
              </a:rPr>
              <a:t>; </a:t>
            </a:r>
            <a:br>
              <a:rPr lang="en-US" sz="4000" b="1" dirty="0">
                <a:solidFill>
                  <a:schemeClr val="tx2"/>
                </a:solidFill>
              </a:rPr>
            </a:br>
            <a:r>
              <a:rPr lang="en-US" sz="4000" b="1" dirty="0" err="1">
                <a:solidFill>
                  <a:schemeClr val="tx2"/>
                </a:solidFill>
              </a:rPr>
              <a:t>waar</a:t>
            </a:r>
            <a:r>
              <a:rPr lang="en-US" sz="4000" b="1" dirty="0">
                <a:solidFill>
                  <a:schemeClr val="tx2"/>
                </a:solidFill>
              </a:rPr>
              <a:t> of </a:t>
            </a:r>
            <a:r>
              <a:rPr lang="en-US" sz="4000" b="1" dirty="0" err="1">
                <a:solidFill>
                  <a:schemeClr val="tx2"/>
                </a:solidFill>
              </a:rPr>
              <a:t>niet</a:t>
            </a:r>
            <a:r>
              <a:rPr lang="en-US" sz="4000" b="1" dirty="0">
                <a:solidFill>
                  <a:schemeClr val="tx2"/>
                </a:solidFill>
              </a:rPr>
              <a:t> </a:t>
            </a:r>
            <a:r>
              <a:rPr lang="en-US" sz="4000" b="1" dirty="0" err="1">
                <a:solidFill>
                  <a:schemeClr val="tx2"/>
                </a:solidFill>
              </a:rPr>
              <a:t>waar</a:t>
            </a:r>
            <a:r>
              <a:rPr lang="en-US" sz="4000" b="1" dirty="0">
                <a:solidFill>
                  <a:schemeClr val="tx2"/>
                </a:solidFill>
              </a:rPr>
              <a:t>?</a:t>
            </a:r>
            <a:br>
              <a:rPr lang="en-US" sz="4000" b="1" kern="1200" dirty="0">
                <a:solidFill>
                  <a:schemeClr val="tx2"/>
                </a:solidFill>
                <a:latin typeface="+mj-lt"/>
                <a:ea typeface="+mj-ea"/>
                <a:cs typeface="+mj-cs"/>
              </a:rPr>
            </a:br>
            <a:br>
              <a:rPr lang="en-US" sz="4000" b="1" kern="1200" dirty="0">
                <a:solidFill>
                  <a:schemeClr val="tx2"/>
                </a:solidFill>
                <a:latin typeface="+mj-lt"/>
                <a:ea typeface="+mj-ea"/>
                <a:cs typeface="+mj-cs"/>
              </a:rPr>
            </a:br>
            <a:br>
              <a:rPr lang="en-US" sz="2400" b="1" kern="1200" dirty="0">
                <a:solidFill>
                  <a:schemeClr val="tx2"/>
                </a:solidFill>
                <a:latin typeface="+mj-lt"/>
                <a:ea typeface="+mj-ea"/>
                <a:cs typeface="+mj-cs"/>
              </a:rPr>
            </a:br>
            <a:endParaRPr lang="en-US" sz="3100" b="1" kern="1200" dirty="0">
              <a:solidFill>
                <a:schemeClr val="tx2"/>
              </a:solidFill>
              <a:latin typeface="+mj-lt"/>
              <a:ea typeface="+mj-ea"/>
              <a:cs typeface="+mj-cs"/>
            </a:endParaRPr>
          </a:p>
        </p:txBody>
      </p:sp>
      <p:sp>
        <p:nvSpPr>
          <p:cNvPr id="5" name="Tekstvak 4">
            <a:extLst>
              <a:ext uri="{FF2B5EF4-FFF2-40B4-BE49-F238E27FC236}">
                <a16:creationId xmlns:a16="http://schemas.microsoft.com/office/drawing/2014/main" id="{E4E1BFDB-F59C-3D33-7EB9-5AAA750A7DB6}"/>
              </a:ext>
            </a:extLst>
          </p:cNvPr>
          <p:cNvSpPr txBox="1"/>
          <p:nvPr/>
        </p:nvSpPr>
        <p:spPr>
          <a:xfrm>
            <a:off x="6089345" y="2261906"/>
            <a:ext cx="6102350" cy="1711238"/>
          </a:xfrm>
          <a:prstGeom prst="rect">
            <a:avLst/>
          </a:prstGeom>
          <a:noFill/>
        </p:spPr>
        <p:txBody>
          <a:bodyPr wrap="square">
            <a:spAutoFit/>
          </a:bodyPr>
          <a:lstStyle/>
          <a:p>
            <a:pPr marR="0" lvl="0" defTabSz="457200" rtl="0" eaLnBrk="1" fontAlgn="auto" latinLnBrk="0" hangingPunct="1">
              <a:lnSpc>
                <a:spcPct val="100000"/>
              </a:lnSpc>
              <a:spcBef>
                <a:spcPct val="20000"/>
              </a:spcBef>
              <a:spcAft>
                <a:spcPts val="600"/>
              </a:spcAft>
              <a:buClr>
                <a:srgbClr val="83992A"/>
              </a:buClr>
              <a:buSzPct val="115000"/>
              <a:tabLst/>
              <a:defRPr/>
            </a:pPr>
            <a:r>
              <a:rPr kumimoji="0" lang="nl-NL" sz="2800" b="0" i="0" u="none" strike="noStrike" kern="1200" cap="none" spc="0" normalizeH="0" baseline="0" noProof="0" dirty="0">
                <a:ln>
                  <a:noFill/>
                </a:ln>
                <a:solidFill>
                  <a:schemeClr val="tx2"/>
                </a:solidFill>
                <a:effectLst/>
                <a:uLnTx/>
                <a:uFillTx/>
                <a:ea typeface="+mn-ea"/>
                <a:cs typeface="+mn-cs"/>
              </a:rPr>
              <a:t>1. Sedatie is passieve euthanasie</a:t>
            </a:r>
          </a:p>
          <a:p>
            <a:pPr marR="0" lvl="0" defTabSz="457200" rtl="0" eaLnBrk="1" fontAlgn="auto" latinLnBrk="0" hangingPunct="1">
              <a:lnSpc>
                <a:spcPct val="100000"/>
              </a:lnSpc>
              <a:spcBef>
                <a:spcPct val="20000"/>
              </a:spcBef>
              <a:spcAft>
                <a:spcPts val="600"/>
              </a:spcAft>
              <a:buClr>
                <a:srgbClr val="83992A"/>
              </a:buClr>
              <a:buSzPct val="115000"/>
              <a:tabLst/>
              <a:defRPr/>
            </a:pPr>
            <a:endParaRPr kumimoji="0" lang="nl-NL" sz="2800" b="0" i="0" u="none" strike="noStrike" kern="1200" cap="none" spc="0" normalizeH="0" baseline="0" noProof="0" dirty="0">
              <a:ln>
                <a:noFill/>
              </a:ln>
              <a:solidFill>
                <a:schemeClr val="tx2"/>
              </a:solidFill>
              <a:effectLst/>
              <a:uLnTx/>
              <a:uFillTx/>
              <a:ea typeface="+mn-ea"/>
              <a:cs typeface="+mn-cs"/>
            </a:endParaRPr>
          </a:p>
          <a:p>
            <a:pPr marL="0" marR="0" lvl="0" indent="0"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nl-NL" sz="2800" b="0" i="0" u="none" strike="noStrike" kern="1200" cap="none" spc="0" normalizeH="0" baseline="0" noProof="0" dirty="0">
                <a:ln>
                  <a:noFill/>
                </a:ln>
                <a:solidFill>
                  <a:schemeClr val="tx2"/>
                </a:solidFill>
                <a:effectLst/>
                <a:uLnTx/>
                <a:uFillTx/>
                <a:ea typeface="+mn-ea"/>
                <a:cs typeface="+mn-cs"/>
              </a:rPr>
              <a:t>2. Sedatie verkort het leven</a:t>
            </a:r>
          </a:p>
        </p:txBody>
      </p:sp>
    </p:spTree>
    <p:extLst>
      <p:ext uri="{BB962C8B-B14F-4D97-AF65-F5344CB8AC3E}">
        <p14:creationId xmlns:p14="http://schemas.microsoft.com/office/powerpoint/2010/main" val="954044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C926C0-E2C9-19E7-3C7E-FA241A8306EB}"/>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87FCFE-14E4-180F-BA6E-877A58CDF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26F7126F-EA45-97C4-ABE9-EB329C9F7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F19E496F-5AAD-3C5C-3DB7-93FA96FA475C}"/>
              </a:ext>
            </a:extLst>
          </p:cNvPr>
          <p:cNvSpPr>
            <a:spLocks noGrp="1"/>
          </p:cNvSpPr>
          <p:nvPr>
            <p:ph type="title"/>
          </p:nvPr>
        </p:nvSpPr>
        <p:spPr>
          <a:xfrm>
            <a:off x="843733" y="-552676"/>
            <a:ext cx="9833548" cy="1325563"/>
          </a:xfrm>
        </p:spPr>
        <p:txBody>
          <a:bodyPr vert="horz" lIns="91440" tIns="45720" rIns="91440" bIns="45720" rtlCol="0" anchor="b">
            <a:normAutofit/>
          </a:bodyPr>
          <a:lstStyle/>
          <a:p>
            <a:r>
              <a:rPr lang="en-US" sz="3600" b="1" kern="1200" dirty="0">
                <a:solidFill>
                  <a:schemeClr val="tx2"/>
                </a:solidFill>
                <a:latin typeface="+mj-lt"/>
                <a:ea typeface="+mj-ea"/>
                <a:cs typeface="+mj-cs"/>
              </a:rPr>
              <a:t>Het Zorgpad Palliatieve Zorg</a:t>
            </a:r>
          </a:p>
        </p:txBody>
      </p:sp>
      <p:grpSp>
        <p:nvGrpSpPr>
          <p:cNvPr id="19" name="Group 18">
            <a:extLst>
              <a:ext uri="{FF2B5EF4-FFF2-40B4-BE49-F238E27FC236}">
                <a16:creationId xmlns:a16="http://schemas.microsoft.com/office/drawing/2014/main" id="{0DFB0769-0429-0664-73CE-D91B0D41AE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A5285D60-981F-494E-9A4F-7B12B1687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75361E2A-E1AE-FF22-2F3B-3BDF79DE3F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86B89391-AFAB-080C-FAB5-71E9D4F9C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EC722F3B-1B97-9593-FF67-FBE2318EA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0B6D292F-DA30-654E-815A-8F4EFAAE2AFF}"/>
              </a:ext>
            </a:extLst>
          </p:cNvPr>
          <p:cNvSpPr txBox="1"/>
          <p:nvPr/>
        </p:nvSpPr>
        <p:spPr>
          <a:xfrm>
            <a:off x="1179072" y="2064403"/>
            <a:ext cx="9996683" cy="3499161"/>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EBBA72BA-7E84-1542-DD23-93AF8DF866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E9B28B10-505F-12A0-A681-980D71E5E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8A8F5911-1262-0939-5E21-76282D8856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F2C842BD-D050-143B-C78E-8D2EE6624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94117BC0-48ED-DCB6-DDBE-2C21DADC8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Afbeelding 1" descr="Afbeelding met tekst, schermopname, Lettertype, diagram&#10;&#10;Door AI gegenereerde inhoud is mogelijk onjuist.">
            <a:extLst>
              <a:ext uri="{FF2B5EF4-FFF2-40B4-BE49-F238E27FC236}">
                <a16:creationId xmlns:a16="http://schemas.microsoft.com/office/drawing/2014/main" id="{4A301239-48F0-3B08-DFD0-E4509E2CE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7" y="1630357"/>
            <a:ext cx="11996640" cy="3974422"/>
          </a:xfrm>
          <a:prstGeom prst="rect">
            <a:avLst/>
          </a:prstGeom>
        </p:spPr>
      </p:pic>
    </p:spTree>
    <p:extLst>
      <p:ext uri="{BB962C8B-B14F-4D97-AF65-F5344CB8AC3E}">
        <p14:creationId xmlns:p14="http://schemas.microsoft.com/office/powerpoint/2010/main" val="3453269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E21A35-F2D9-D56C-B7A9-44CE21C56DB8}"/>
            </a:ext>
          </a:extLst>
        </p:cNvPr>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5CF2BF1F-8D18-2DDB-4DB7-B02FAA5F3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38123349-ECAE-F96C-B6D6-DE1AD78D1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6DAEFD1B-D7BE-4814-94E2-516858B6A6C7}"/>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dirty="0">
                <a:solidFill>
                  <a:schemeClr val="tx2"/>
                </a:solidFill>
                <a:latin typeface="+mj-lt"/>
                <a:ea typeface="+mj-ea"/>
                <a:cs typeface="+mj-cs"/>
              </a:rPr>
              <a:t>De vier </a:t>
            </a:r>
            <a:r>
              <a:rPr lang="en-US" sz="4000" b="1" kern="1200" dirty="0" err="1">
                <a:solidFill>
                  <a:schemeClr val="tx2"/>
                </a:solidFill>
                <a:latin typeface="+mj-lt"/>
                <a:ea typeface="+mj-ea"/>
                <a:cs typeface="+mj-cs"/>
              </a:rPr>
              <a:t>fasen</a:t>
            </a:r>
            <a:r>
              <a:rPr lang="en-US" sz="4000" b="1" kern="1200" dirty="0">
                <a:solidFill>
                  <a:schemeClr val="tx2"/>
                </a:solidFill>
                <a:latin typeface="+mj-lt"/>
                <a:ea typeface="+mj-ea"/>
                <a:cs typeface="+mj-cs"/>
              </a:rPr>
              <a:t> van </a:t>
            </a:r>
            <a:r>
              <a:rPr lang="en-US" sz="4000" b="1" kern="1200" dirty="0" err="1">
                <a:solidFill>
                  <a:schemeClr val="tx2"/>
                </a:solidFill>
                <a:latin typeface="+mj-lt"/>
                <a:ea typeface="+mj-ea"/>
                <a:cs typeface="+mj-cs"/>
              </a:rPr>
              <a:t>palliatieve</a:t>
            </a:r>
            <a:r>
              <a:rPr lang="en-US" sz="4000" b="1" kern="1200" dirty="0">
                <a:solidFill>
                  <a:schemeClr val="tx2"/>
                </a:solidFill>
                <a:latin typeface="+mj-lt"/>
                <a:ea typeface="+mj-ea"/>
                <a:cs typeface="+mj-cs"/>
              </a:rPr>
              <a:t> zorg</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F547FC90-63A5-3A71-403E-4A4A8F00F5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68099DEC-D90B-5FC2-7EB2-06F388026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21B5A08F-9BEA-6A75-0314-FCDC987C8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412F8FE3-BA3E-84AA-1165-D12238493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55C7DA6A-AAA6-D8A1-76BC-02425CBE4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0B59AFF9-7880-6218-9A5A-5BAAE4FC50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8D22D228-C115-5AD5-673D-1B7AA1854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B97C6A6E-072A-E80C-5EA3-925C19AEA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66DC4A69-3C2F-D697-BD60-ABC3F2CCC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33966FF3-3379-B7FC-F3A0-C6469E98F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050" name="Picture 2" descr="https://www.praktijkfysiozeeland.nl/wp-content/uploads/2021/09/Fase-palliatieve-zorg-2-845x321.jpg">
            <a:extLst>
              <a:ext uri="{FF2B5EF4-FFF2-40B4-BE49-F238E27FC236}">
                <a16:creationId xmlns:a16="http://schemas.microsoft.com/office/drawing/2014/main" id="{19DC49F2-2C5A-3682-AE98-909DEA4FEA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78"/>
          <a:stretch/>
        </p:blipFill>
        <p:spPr bwMode="auto">
          <a:xfrm>
            <a:off x="491592" y="2011463"/>
            <a:ext cx="11208509" cy="387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9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8CD216-1D76-5B5B-3457-83C2E20F76F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0C6AB01-8949-5710-9325-7F1A6B7A0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FDECF0BD-D4F2-F3B0-D096-3D55A5206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9819615E-A768-2061-5947-CA00C8E0B8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E37D342D-F76F-80C3-6525-B27323CB49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36EC4F28-D8E4-64BE-4DC1-C845A2F59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23386E55-E033-8F9A-1740-AA10C69C4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C4913491-AE44-CFD8-69A4-D40B1D211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5A58EFAA-6F26-C287-1747-B002CD07F3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53BAAC30-FB18-E8FA-8260-DE29C094F4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D912045B-45A0-533B-F5D2-2F3C6399F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16FF89F8-B0E4-B7B1-CDB1-B67385A2F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18A5AF90-AF58-B8B9-906D-A74629564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349AD0F5-C490-2219-A516-00371F7B2F65}"/>
              </a:ext>
            </a:extLst>
          </p:cNvPr>
          <p:cNvSpPr txBox="1">
            <a:spLocks/>
          </p:cNvSpPr>
          <p:nvPr/>
        </p:nvSpPr>
        <p:spPr>
          <a:xfrm>
            <a:off x="689145" y="226459"/>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chemeClr val="tx2"/>
                </a:solidFill>
                <a:effectLst/>
                <a:uLnTx/>
                <a:uFillTx/>
                <a:latin typeface="Aptos Display" panose="02110004020202020204"/>
                <a:ea typeface="Verdana"/>
                <a:cs typeface="+mj-cs"/>
              </a:rPr>
              <a:t>Nazorg protocol</a:t>
            </a:r>
          </a:p>
        </p:txBody>
      </p:sp>
      <p:cxnSp>
        <p:nvCxnSpPr>
          <p:cNvPr id="25" name="Rechte verbindingslijn 24">
            <a:extLst>
              <a:ext uri="{FF2B5EF4-FFF2-40B4-BE49-F238E27FC236}">
                <a16:creationId xmlns:a16="http://schemas.microsoft.com/office/drawing/2014/main" id="{7809A121-724B-9B79-3386-B959CB1AFB57}"/>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ED7DC1DA-FA27-5798-83B6-823F1670A2B2}"/>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647F3FD0-1956-D2C0-0131-6CD704F054C9}"/>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7C03C503-A06E-E66D-E0F6-552E63DB21C3}"/>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DE36DC55-F8F7-8F85-470F-A4E81FB94D82}"/>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ijdelijke aanduiding voor inhoud 2">
            <a:extLst>
              <a:ext uri="{FF2B5EF4-FFF2-40B4-BE49-F238E27FC236}">
                <a16:creationId xmlns:a16="http://schemas.microsoft.com/office/drawing/2014/main" id="{721E561F-DC38-3E3C-5D1C-829B0BDBE74F}"/>
              </a:ext>
            </a:extLst>
          </p:cNvPr>
          <p:cNvSpPr>
            <a:spLocks noGrp="1"/>
          </p:cNvSpPr>
          <p:nvPr>
            <p:ph idx="1"/>
          </p:nvPr>
        </p:nvSpPr>
        <p:spPr>
          <a:xfrm>
            <a:off x="689145" y="1619607"/>
            <a:ext cx="4733756" cy="4057292"/>
          </a:xfrm>
        </p:spPr>
        <p:txBody>
          <a:bodyPr>
            <a:normAutofit/>
          </a:bodyPr>
          <a:lstStyle/>
          <a:p>
            <a:pPr marL="0" indent="0">
              <a:buNone/>
            </a:pPr>
            <a:endParaRPr lang="nl-NL" sz="2600" dirty="0">
              <a:solidFill>
                <a:schemeClr val="tx2"/>
              </a:solidFill>
              <a:ea typeface="+mn-lt"/>
              <a:cs typeface="+mn-lt"/>
            </a:endParaRPr>
          </a:p>
          <a:p>
            <a:pPr>
              <a:buSzPct val="114999"/>
            </a:pPr>
            <a:endParaRPr lang="nl-NL" dirty="0"/>
          </a:p>
        </p:txBody>
      </p:sp>
      <p:cxnSp>
        <p:nvCxnSpPr>
          <p:cNvPr id="2" name="Rechte verbindingslijn 1">
            <a:extLst>
              <a:ext uri="{FF2B5EF4-FFF2-40B4-BE49-F238E27FC236}">
                <a16:creationId xmlns:a16="http://schemas.microsoft.com/office/drawing/2014/main" id="{A8A69EC1-6673-0643-4AEE-E1375F8ED7C2}"/>
              </a:ext>
            </a:extLst>
          </p:cNvPr>
          <p:cNvCxnSpPr/>
          <p:nvPr/>
        </p:nvCxnSpPr>
        <p:spPr>
          <a:xfrm>
            <a:off x="1037652" y="28949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 name="Rechte verbindingslijn 2">
            <a:extLst>
              <a:ext uri="{FF2B5EF4-FFF2-40B4-BE49-F238E27FC236}">
                <a16:creationId xmlns:a16="http://schemas.microsoft.com/office/drawing/2014/main" id="{173EB5EF-3E57-D37C-4F66-74EDCBB06F84}"/>
              </a:ext>
            </a:extLst>
          </p:cNvPr>
          <p:cNvCxnSpPr/>
          <p:nvPr/>
        </p:nvCxnSpPr>
        <p:spPr>
          <a:xfrm>
            <a:off x="1190052" y="30473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ijdelijke aanduiding voor inhoud 2">
            <a:extLst>
              <a:ext uri="{FF2B5EF4-FFF2-40B4-BE49-F238E27FC236}">
                <a16:creationId xmlns:a16="http://schemas.microsoft.com/office/drawing/2014/main" id="{6352A77A-F236-52F1-3157-236FDAE19A02}"/>
              </a:ext>
            </a:extLst>
          </p:cNvPr>
          <p:cNvSpPr txBox="1">
            <a:spLocks/>
          </p:cNvSpPr>
          <p:nvPr/>
        </p:nvSpPr>
        <p:spPr>
          <a:xfrm>
            <a:off x="678932" y="1248144"/>
            <a:ext cx="11117010" cy="474764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spcBef>
                <a:spcPts val="0"/>
              </a:spcBef>
              <a:buFont typeface="+mj-lt"/>
              <a:buAutoNum type="arabicPeriod"/>
            </a:pPr>
            <a:r>
              <a:rPr lang="nl-NL" sz="9600" dirty="0">
                <a:solidFill>
                  <a:schemeClr val="tx2"/>
                </a:solidFill>
              </a:rPr>
              <a:t>Bied steun en troost na overlijden aan nabestaanden, ook voor medebewoners.  Richt een herdenkingsplek in. Doe uitgeleide evt. met een afscheidswoordje.</a:t>
            </a:r>
          </a:p>
          <a:p>
            <a:pPr marL="457200" indent="-457200">
              <a:lnSpc>
                <a:spcPct val="120000"/>
              </a:lnSpc>
              <a:spcBef>
                <a:spcPts val="0"/>
              </a:spcBef>
              <a:buFont typeface="+mj-lt"/>
              <a:buAutoNum type="arabicPeriod"/>
            </a:pPr>
            <a:endParaRPr lang="nl-NL" sz="9600" dirty="0">
              <a:solidFill>
                <a:schemeClr val="tx2"/>
              </a:solidFill>
            </a:endParaRPr>
          </a:p>
          <a:p>
            <a:pPr marL="457200" indent="-457200">
              <a:lnSpc>
                <a:spcPct val="120000"/>
              </a:lnSpc>
              <a:spcBef>
                <a:spcPts val="0"/>
              </a:spcBef>
              <a:buFont typeface="+mj-lt"/>
              <a:buAutoNum type="arabicPeriod"/>
            </a:pPr>
            <a:r>
              <a:rPr lang="nl-NL" sz="9600" dirty="0">
                <a:solidFill>
                  <a:schemeClr val="tx2"/>
                </a:solidFill>
              </a:rPr>
              <a:t>2-3 weken na overlijden: Ga na of er behoefte is aan een nazorg gesprek en wie hierbij uitgenodigd moeten worden.</a:t>
            </a:r>
          </a:p>
          <a:p>
            <a:pPr marL="457200" indent="-457200">
              <a:lnSpc>
                <a:spcPct val="120000"/>
              </a:lnSpc>
              <a:spcBef>
                <a:spcPts val="0"/>
              </a:spcBef>
              <a:buFont typeface="+mj-lt"/>
              <a:buAutoNum type="arabicPeriod"/>
            </a:pPr>
            <a:endParaRPr lang="nl-NL" sz="9600" dirty="0">
              <a:solidFill>
                <a:schemeClr val="tx2"/>
              </a:solidFill>
            </a:endParaRPr>
          </a:p>
          <a:p>
            <a:pPr marL="457200" indent="-457200">
              <a:lnSpc>
                <a:spcPct val="120000"/>
              </a:lnSpc>
              <a:spcBef>
                <a:spcPts val="0"/>
              </a:spcBef>
              <a:buFont typeface="+mj-lt"/>
              <a:buAutoNum type="arabicPeriod"/>
            </a:pPr>
            <a:r>
              <a:rPr lang="nl-NL" sz="9600" dirty="0">
                <a:solidFill>
                  <a:schemeClr val="tx2"/>
                </a:solidFill>
              </a:rPr>
              <a:t>4-6 weken na overlijden: voer het nazorg gesprek.</a:t>
            </a:r>
          </a:p>
          <a:p>
            <a:pPr marL="457200" indent="-457200">
              <a:lnSpc>
                <a:spcPct val="120000"/>
              </a:lnSpc>
              <a:spcBef>
                <a:spcPts val="0"/>
              </a:spcBef>
              <a:buFont typeface="+mj-lt"/>
              <a:buAutoNum type="arabicPeriod"/>
            </a:pPr>
            <a:endParaRPr lang="nl-NL" sz="9600" dirty="0">
              <a:solidFill>
                <a:schemeClr val="tx2"/>
              </a:solidFill>
            </a:endParaRPr>
          </a:p>
          <a:p>
            <a:pPr marL="457200" indent="-457200">
              <a:lnSpc>
                <a:spcPct val="120000"/>
              </a:lnSpc>
              <a:spcBef>
                <a:spcPts val="0"/>
              </a:spcBef>
              <a:buFont typeface="+mj-lt"/>
              <a:buAutoNum type="arabicPeriod"/>
            </a:pPr>
            <a:r>
              <a:rPr lang="nl-NL" sz="9600" dirty="0">
                <a:solidFill>
                  <a:schemeClr val="tx2"/>
                </a:solidFill>
              </a:rPr>
              <a:t>Registreer de uitkomsten van het gesprek op een centrale plek.</a:t>
            </a:r>
          </a:p>
          <a:p>
            <a:pPr marL="457200" indent="-457200">
              <a:lnSpc>
                <a:spcPct val="120000"/>
              </a:lnSpc>
              <a:spcBef>
                <a:spcPts val="0"/>
              </a:spcBef>
              <a:buFont typeface="+mj-lt"/>
              <a:buAutoNum type="arabicPeriod"/>
            </a:pPr>
            <a:endParaRPr lang="nl-NL" sz="9600" dirty="0">
              <a:solidFill>
                <a:schemeClr val="tx2"/>
              </a:solidFill>
            </a:endParaRPr>
          </a:p>
          <a:p>
            <a:pPr marL="457200" indent="-457200">
              <a:lnSpc>
                <a:spcPct val="120000"/>
              </a:lnSpc>
              <a:spcBef>
                <a:spcPts val="0"/>
              </a:spcBef>
              <a:buFont typeface="+mj-lt"/>
              <a:buAutoNum type="arabicPeriod"/>
            </a:pPr>
            <a:r>
              <a:rPr lang="nl-NL" sz="9600" dirty="0">
                <a:solidFill>
                  <a:schemeClr val="tx2"/>
                </a:solidFill>
              </a:rPr>
              <a:t>Bespreek relevante uitkomsten in het team en zo nodig met teammanager/ kwaliteitsverpleegkundige.</a:t>
            </a:r>
          </a:p>
          <a:p>
            <a:pPr marL="457200" indent="-457200">
              <a:lnSpc>
                <a:spcPct val="120000"/>
              </a:lnSpc>
              <a:spcBef>
                <a:spcPts val="0"/>
              </a:spcBef>
              <a:buFont typeface="+mj-lt"/>
              <a:buAutoNum type="arabicPeriod"/>
            </a:pPr>
            <a:endParaRPr lang="nl-NL" sz="9600" dirty="0">
              <a:solidFill>
                <a:schemeClr val="tx2"/>
              </a:solidFill>
            </a:endParaRPr>
          </a:p>
          <a:p>
            <a:pPr marL="457200" indent="-457200">
              <a:lnSpc>
                <a:spcPct val="120000"/>
              </a:lnSpc>
              <a:spcBef>
                <a:spcPts val="0"/>
              </a:spcBef>
              <a:buFont typeface="+mj-lt"/>
              <a:buAutoNum type="arabicPeriod"/>
            </a:pPr>
            <a:r>
              <a:rPr lang="nl-NL" sz="9600" dirty="0">
                <a:solidFill>
                  <a:schemeClr val="tx2"/>
                </a:solidFill>
              </a:rPr>
              <a:t>Organiseer 1 of 2 jaarlijks een herdenkingsbijeenkomst</a:t>
            </a:r>
          </a:p>
          <a:p>
            <a:pPr marL="457200" indent="-457200">
              <a:buFont typeface="+mj-lt"/>
              <a:buAutoNum type="arabicPeriod"/>
            </a:pPr>
            <a:endParaRPr lang="nl-NL" dirty="0"/>
          </a:p>
        </p:txBody>
      </p:sp>
    </p:spTree>
    <p:extLst>
      <p:ext uri="{BB962C8B-B14F-4D97-AF65-F5344CB8AC3E}">
        <p14:creationId xmlns:p14="http://schemas.microsoft.com/office/powerpoint/2010/main" val="3435558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E05955-0CDB-F4AD-A044-33FDDAB3E65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2F87A84-308A-11E9-3790-0A16587D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7474AC9-7B66-43FA-425C-3581C9AB5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48F9983F-9D77-F5F8-ED8A-FE83ED0DE8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C34807C7-13FE-2C8A-D313-AD947D889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E204C56E-7BBE-FEC1-CCA5-9EBB31B12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6698DAD-D302-38F8-27E5-8A30B5F62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CFFBCE36-4031-56FD-DFFE-5AD96F7F1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5794D9BC-4539-3C6E-6E6F-6DC62FE779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A659F610-2092-7F75-ABF8-E3ED87F56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6BF11746-0F88-A660-230E-2861F41AF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7FD26202-ECB4-5446-2691-FF2D5D3E5B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44408A53-C291-1E32-7AD0-39109A39A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4DF7FDAB-391F-A441-1E9A-CC973C8B4636}"/>
              </a:ext>
            </a:extLst>
          </p:cNvPr>
          <p:cNvSpPr txBox="1">
            <a:spLocks/>
          </p:cNvSpPr>
          <p:nvPr/>
        </p:nvSpPr>
        <p:spPr>
          <a:xfrm>
            <a:off x="689145" y="226459"/>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Zorg voor de </a:t>
            </a:r>
            <a:r>
              <a:rPr kumimoji="0" lang="nl-NL" sz="4000" b="1" i="0" u="none" strike="noStrike" kern="1200" cap="none" spc="0" normalizeH="0" baseline="0" noProof="0" dirty="0" err="1">
                <a:ln>
                  <a:noFill/>
                </a:ln>
                <a:solidFill>
                  <a:srgbClr val="0E2841"/>
                </a:solidFill>
                <a:effectLst/>
                <a:uLnTx/>
                <a:uFillTx/>
                <a:latin typeface="Aptos Display" panose="02110004020202020204"/>
                <a:ea typeface="Verdana"/>
                <a:cs typeface="+mj-cs"/>
              </a:rPr>
              <a:t>zorgenden</a:t>
            </a:r>
            <a:endPar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endParaRPr>
          </a:p>
        </p:txBody>
      </p:sp>
      <p:cxnSp>
        <p:nvCxnSpPr>
          <p:cNvPr id="25" name="Rechte verbindingslijn 24">
            <a:extLst>
              <a:ext uri="{FF2B5EF4-FFF2-40B4-BE49-F238E27FC236}">
                <a16:creationId xmlns:a16="http://schemas.microsoft.com/office/drawing/2014/main" id="{6B820E46-DB08-8CC6-8D39-69A73D48C324}"/>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AD21FC62-EB88-3192-9BBB-BFD459BEFF33}"/>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69922E9F-9197-E68C-9AA4-55EEF29FE1E5}"/>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BA09FE8D-E021-4E45-594D-277DBBB6A835}"/>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E4779898-E514-14D0-20B4-B5D6DC5AE805}"/>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ijdelijke aanduiding voor inhoud 2">
            <a:extLst>
              <a:ext uri="{FF2B5EF4-FFF2-40B4-BE49-F238E27FC236}">
                <a16:creationId xmlns:a16="http://schemas.microsoft.com/office/drawing/2014/main" id="{707D1FD8-106C-5D4A-25BE-1FE957471710}"/>
              </a:ext>
            </a:extLst>
          </p:cNvPr>
          <p:cNvSpPr>
            <a:spLocks noGrp="1"/>
          </p:cNvSpPr>
          <p:nvPr>
            <p:ph idx="1"/>
          </p:nvPr>
        </p:nvSpPr>
        <p:spPr>
          <a:xfrm>
            <a:off x="689145" y="1619607"/>
            <a:ext cx="4733756" cy="4057292"/>
          </a:xfrm>
        </p:spPr>
        <p:txBody>
          <a:bodyPr>
            <a:normAutofit/>
          </a:bodyPr>
          <a:lstStyle/>
          <a:p>
            <a:pPr marL="0" indent="0">
              <a:buNone/>
            </a:pPr>
            <a:endParaRPr lang="nl-NL" sz="2600" dirty="0">
              <a:solidFill>
                <a:schemeClr val="tx2"/>
              </a:solidFill>
              <a:ea typeface="+mn-lt"/>
              <a:cs typeface="+mn-lt"/>
            </a:endParaRPr>
          </a:p>
          <a:p>
            <a:pPr>
              <a:buSzPct val="114999"/>
            </a:pPr>
            <a:endParaRPr lang="nl-NL" dirty="0"/>
          </a:p>
        </p:txBody>
      </p:sp>
      <p:cxnSp>
        <p:nvCxnSpPr>
          <p:cNvPr id="2" name="Rechte verbindingslijn 1">
            <a:extLst>
              <a:ext uri="{FF2B5EF4-FFF2-40B4-BE49-F238E27FC236}">
                <a16:creationId xmlns:a16="http://schemas.microsoft.com/office/drawing/2014/main" id="{F00CB9FC-3D28-3B15-BA8C-EE11D395ADF3}"/>
              </a:ext>
            </a:extLst>
          </p:cNvPr>
          <p:cNvCxnSpPr/>
          <p:nvPr/>
        </p:nvCxnSpPr>
        <p:spPr>
          <a:xfrm>
            <a:off x="1037652" y="28949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 name="Rechte verbindingslijn 2">
            <a:extLst>
              <a:ext uri="{FF2B5EF4-FFF2-40B4-BE49-F238E27FC236}">
                <a16:creationId xmlns:a16="http://schemas.microsoft.com/office/drawing/2014/main" id="{72CBA2C8-D14D-2352-2116-B372566EC147}"/>
              </a:ext>
            </a:extLst>
          </p:cNvPr>
          <p:cNvCxnSpPr/>
          <p:nvPr/>
        </p:nvCxnSpPr>
        <p:spPr>
          <a:xfrm>
            <a:off x="1190052" y="30473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ijdelijke aanduiding voor inhoud 2">
            <a:extLst>
              <a:ext uri="{FF2B5EF4-FFF2-40B4-BE49-F238E27FC236}">
                <a16:creationId xmlns:a16="http://schemas.microsoft.com/office/drawing/2014/main" id="{22CBF92B-0E01-BA30-90E9-B202C706AA3D}"/>
              </a:ext>
            </a:extLst>
          </p:cNvPr>
          <p:cNvSpPr txBox="1">
            <a:spLocks/>
          </p:cNvSpPr>
          <p:nvPr/>
        </p:nvSpPr>
        <p:spPr>
          <a:xfrm>
            <a:off x="678932" y="1248144"/>
            <a:ext cx="11117010" cy="4747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nl-NL"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ijdelijke aanduiding voor inhoud 2">
            <a:extLst>
              <a:ext uri="{FF2B5EF4-FFF2-40B4-BE49-F238E27FC236}">
                <a16:creationId xmlns:a16="http://schemas.microsoft.com/office/drawing/2014/main" id="{D7C8E2C3-1140-739D-5A2C-46123273A325}"/>
              </a:ext>
            </a:extLst>
          </p:cNvPr>
          <p:cNvSpPr txBox="1">
            <a:spLocks/>
          </p:cNvSpPr>
          <p:nvPr/>
        </p:nvSpPr>
        <p:spPr>
          <a:xfrm>
            <a:off x="819809" y="1570596"/>
            <a:ext cx="9601196" cy="331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nl-NL" sz="2400" dirty="0">
                <a:solidFill>
                  <a:schemeClr val="tx2"/>
                </a:solidFill>
              </a:rPr>
              <a:t>Mogelijkheden hiertoe zijn:</a:t>
            </a:r>
          </a:p>
          <a:p>
            <a:pPr>
              <a:lnSpc>
                <a:spcPct val="120000"/>
              </a:lnSpc>
            </a:pPr>
            <a:r>
              <a:rPr lang="nl-NL" sz="2400" dirty="0">
                <a:solidFill>
                  <a:schemeClr val="tx2"/>
                </a:solidFill>
              </a:rPr>
              <a:t>Heb als team aandacht voor de emoties van collega’s </a:t>
            </a:r>
          </a:p>
          <a:p>
            <a:pPr>
              <a:lnSpc>
                <a:spcPct val="120000"/>
              </a:lnSpc>
            </a:pPr>
            <a:r>
              <a:rPr lang="nl-NL" sz="2400" dirty="0">
                <a:solidFill>
                  <a:schemeClr val="tx2"/>
                </a:solidFill>
              </a:rPr>
              <a:t>Maak gebruik van een vorm van nabespreking en reflecteer achteraf op de stervensfase </a:t>
            </a:r>
          </a:p>
          <a:p>
            <a:pPr>
              <a:lnSpc>
                <a:spcPct val="120000"/>
              </a:lnSpc>
            </a:pPr>
            <a:r>
              <a:rPr lang="nl-NL" sz="2400" dirty="0">
                <a:solidFill>
                  <a:schemeClr val="tx2"/>
                </a:solidFill>
              </a:rPr>
              <a:t>Intervisie</a:t>
            </a:r>
          </a:p>
          <a:p>
            <a:pPr>
              <a:lnSpc>
                <a:spcPct val="120000"/>
              </a:lnSpc>
            </a:pPr>
            <a:r>
              <a:rPr lang="nl-NL" sz="2400" dirty="0">
                <a:solidFill>
                  <a:schemeClr val="tx2"/>
                </a:solidFill>
              </a:rPr>
              <a:t>Moreel beraad</a:t>
            </a:r>
          </a:p>
          <a:p>
            <a:pPr>
              <a:lnSpc>
                <a:spcPct val="120000"/>
              </a:lnSpc>
            </a:pPr>
            <a:r>
              <a:rPr lang="nl-NL" sz="2400" dirty="0">
                <a:solidFill>
                  <a:schemeClr val="tx2"/>
                </a:solidFill>
              </a:rPr>
              <a:t>Inzet psycholoog individueel of op teamniveau</a:t>
            </a:r>
          </a:p>
          <a:p>
            <a:pPr>
              <a:lnSpc>
                <a:spcPct val="120000"/>
              </a:lnSpc>
            </a:pPr>
            <a:r>
              <a:rPr lang="nl-NL" sz="2400" dirty="0">
                <a:solidFill>
                  <a:schemeClr val="tx2"/>
                </a:solidFill>
              </a:rPr>
              <a:t>Zorg goed voor jezelf en geef aan wat je nodig hebt</a:t>
            </a:r>
            <a:br>
              <a:rPr lang="nl-NL" sz="2400" dirty="0"/>
            </a:br>
            <a:endParaRPr lang="nl-NL" sz="2400" dirty="0"/>
          </a:p>
        </p:txBody>
      </p:sp>
    </p:spTree>
    <p:extLst>
      <p:ext uri="{BB962C8B-B14F-4D97-AF65-F5344CB8AC3E}">
        <p14:creationId xmlns:p14="http://schemas.microsoft.com/office/powerpoint/2010/main" val="1445956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13815-9F16-788A-6B1A-97F9789E70A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774B79-8F25-452D-F5B8-4A6D2BF5B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A6452E3-3572-E2C8-F174-085C8FC4C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5776B0D-C956-2BCF-CC7A-10BCBBC4A5C2}"/>
              </a:ext>
            </a:extLst>
          </p:cNvPr>
          <p:cNvSpPr>
            <a:spLocks noGrp="1"/>
          </p:cNvSpPr>
          <p:nvPr>
            <p:ph type="title"/>
          </p:nvPr>
        </p:nvSpPr>
        <p:spPr>
          <a:xfrm>
            <a:off x="985049" y="211932"/>
            <a:ext cx="6769101" cy="1325563"/>
          </a:xfrm>
        </p:spPr>
        <p:txBody>
          <a:bodyPr vert="horz" lIns="91440" tIns="45720" rIns="91440" bIns="45720" rtlCol="0" anchor="b">
            <a:normAutofit/>
          </a:bodyPr>
          <a:lstStyle/>
          <a:p>
            <a:r>
              <a:rPr lang="en-US" sz="3600" b="1" kern="1200" dirty="0" err="1">
                <a:solidFill>
                  <a:schemeClr val="tx2"/>
                </a:solidFill>
                <a:latin typeface="+mj-lt"/>
                <a:ea typeface="+mj-ea"/>
                <a:cs typeface="+mj-cs"/>
              </a:rPr>
              <a:t>Opdracht</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voor</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komende</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weken</a:t>
            </a:r>
            <a:endParaRPr lang="en-US" sz="3600" b="1" kern="1200" dirty="0">
              <a:solidFill>
                <a:schemeClr val="tx2"/>
              </a:solidFill>
              <a:latin typeface="+mj-lt"/>
              <a:ea typeface="+mj-ea"/>
              <a:cs typeface="+mj-cs"/>
            </a:endParaRPr>
          </a:p>
        </p:txBody>
      </p:sp>
      <p:grpSp>
        <p:nvGrpSpPr>
          <p:cNvPr id="14" name="Group 13">
            <a:extLst>
              <a:ext uri="{FF2B5EF4-FFF2-40B4-BE49-F238E27FC236}">
                <a16:creationId xmlns:a16="http://schemas.microsoft.com/office/drawing/2014/main" id="{3F515E34-7D3D-973E-DCD9-2C2A07EFAF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5" name="Freeform: Shape 14">
              <a:extLst>
                <a:ext uri="{FF2B5EF4-FFF2-40B4-BE49-F238E27FC236}">
                  <a16:creationId xmlns:a16="http://schemas.microsoft.com/office/drawing/2014/main" id="{1A9655E5-9D52-D250-1632-2035BF26C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A3CE31A9-A4F4-A756-3BBB-4D76081936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C48C01B1-8D1C-DEA5-EFEA-C5C13FAF2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37595B5B-D9C3-638E-12CF-9990E961C7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2B67F153-8521-E6D7-CBE2-B916695BCB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1" name="Freeform: Shape 20">
              <a:extLst>
                <a:ext uri="{FF2B5EF4-FFF2-40B4-BE49-F238E27FC236}">
                  <a16:creationId xmlns:a16="http://schemas.microsoft.com/office/drawing/2014/main" id="{F9AC34D9-7021-212F-5D34-163056DC6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C70BD94A-0111-2C74-1F81-6B87E04EE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303D8EA5-F815-532D-9EDE-F3DAEA3E5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D2A7297C-D01A-6F94-94A2-DE68CBCD8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jdelijke aanduiding voor inhoud 2">
            <a:extLst>
              <a:ext uri="{FF2B5EF4-FFF2-40B4-BE49-F238E27FC236}">
                <a16:creationId xmlns:a16="http://schemas.microsoft.com/office/drawing/2014/main" id="{03937F1E-85A9-8726-54C6-F62ABF4FB8FE}"/>
              </a:ext>
            </a:extLst>
          </p:cNvPr>
          <p:cNvSpPr txBox="1">
            <a:spLocks/>
          </p:cNvSpPr>
          <p:nvPr/>
        </p:nvSpPr>
        <p:spPr>
          <a:xfrm>
            <a:off x="841092" y="17494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solidFill>
                  <a:schemeClr val="tx2"/>
                </a:solidFill>
              </a:rPr>
              <a:t>Signaleer en bespreek de arts tijdig de stervensfase</a:t>
            </a:r>
          </a:p>
          <a:p>
            <a:endParaRPr lang="nl-NL" sz="2400" dirty="0">
              <a:solidFill>
                <a:schemeClr val="tx2"/>
              </a:solidFill>
            </a:endParaRPr>
          </a:p>
          <a:p>
            <a:r>
              <a:rPr lang="nl-NL" sz="2400" dirty="0">
                <a:solidFill>
                  <a:schemeClr val="tx2"/>
                </a:solidFill>
              </a:rPr>
              <a:t>Bespreek de stervensfase met bewoner (indien mogelijk) en met familie</a:t>
            </a:r>
          </a:p>
          <a:p>
            <a:endParaRPr lang="nl-NL" sz="2400" dirty="0">
              <a:solidFill>
                <a:schemeClr val="tx2"/>
              </a:solidFill>
            </a:endParaRPr>
          </a:p>
          <a:p>
            <a:r>
              <a:rPr lang="nl-NL" sz="2400" dirty="0">
                <a:solidFill>
                  <a:schemeClr val="tx2"/>
                </a:solidFill>
              </a:rPr>
              <a:t>Start en gebruik Zorgpad Stervensfase</a:t>
            </a:r>
          </a:p>
          <a:p>
            <a:endParaRPr lang="nl-NL" sz="2400" dirty="0">
              <a:solidFill>
                <a:schemeClr val="tx2"/>
              </a:solidFill>
            </a:endParaRPr>
          </a:p>
          <a:p>
            <a:r>
              <a:rPr lang="nl-NL" sz="2400" dirty="0">
                <a:solidFill>
                  <a:schemeClr val="tx2"/>
                </a:solidFill>
              </a:rPr>
              <a:t>Bied na overlijden nazorg en nazorggesprekken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5074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C676B5-EB5B-B3B8-9E54-6C9B60B1B93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9D2075-CFA8-5B96-4328-C2A614FE1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6DA44B8-ADD4-9913-F65E-E92633E21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5660CA3F-C01F-48DF-D6FF-12EC24C5B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8482E099-19FB-F673-6520-837C3BBE2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7488D27B-44D6-896B-BECF-8AE5FB921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316DF637-7490-0365-CA01-41302A1C5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76F7CEDD-0C18-AA39-9CD3-FB2671497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95A17F4D-D446-7239-048A-258EBDF10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6817779C-DC05-82D4-060B-1B8D97418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29A5DA6-10B7-FEC3-50C7-3B7E56A0F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BF94E4B4-897D-7A6B-3DC4-33EBCD408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3" name="Group 22">
            <a:extLst>
              <a:ext uri="{FF2B5EF4-FFF2-40B4-BE49-F238E27FC236}">
                <a16:creationId xmlns:a16="http://schemas.microsoft.com/office/drawing/2014/main" id="{E3976B7C-9333-E971-7080-175B36BDA6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542E7487-B455-DA74-7120-7AEBEC464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46B7E013-D3E3-39E3-C230-B7C75296CE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5C247D98-1CBD-9EE9-52D5-0C4983AEC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75C34961-E124-1836-5378-B1D5EA9E8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72AFCC82-CE2B-6612-209E-295E6F220F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BB9CAA15-0B52-9898-C12A-51B2B624F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23D5C54E-7FB9-9277-C3E7-7FFFC7004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3F196BE2-9F31-DD0C-BBB8-82B1CAF8E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B89BC414-B183-2286-C6E2-D5247FA7C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6" name="Titel 5">
            <a:extLst>
              <a:ext uri="{FF2B5EF4-FFF2-40B4-BE49-F238E27FC236}">
                <a16:creationId xmlns:a16="http://schemas.microsoft.com/office/drawing/2014/main" id="{E465A8F1-38A2-2BC1-2471-CE2DE163E31A}"/>
              </a:ext>
            </a:extLst>
          </p:cNvPr>
          <p:cNvSpPr>
            <a:spLocks noGrp="1"/>
          </p:cNvSpPr>
          <p:nvPr>
            <p:ph type="title"/>
          </p:nvPr>
        </p:nvSpPr>
        <p:spPr>
          <a:xfrm>
            <a:off x="2335160" y="2103437"/>
            <a:ext cx="10515600" cy="1325563"/>
          </a:xfrm>
        </p:spPr>
        <p:txBody>
          <a:bodyPr/>
          <a:lstStyle/>
          <a:p>
            <a:r>
              <a:rPr lang="en-US" b="1" dirty="0" err="1">
                <a:solidFill>
                  <a:schemeClr val="tx2"/>
                </a:solidFill>
              </a:rPr>
              <a:t>Evaluatie</a:t>
            </a:r>
            <a:r>
              <a:rPr lang="en-US" b="1" dirty="0">
                <a:solidFill>
                  <a:schemeClr val="tx2"/>
                </a:solidFill>
              </a:rPr>
              <a:t> PACE-NL </a:t>
            </a:r>
            <a:r>
              <a:rPr lang="en-US" b="1" dirty="0" err="1">
                <a:solidFill>
                  <a:schemeClr val="tx2"/>
                </a:solidFill>
              </a:rPr>
              <a:t>Programma</a:t>
            </a:r>
            <a:endParaRPr lang="nl-NL" dirty="0"/>
          </a:p>
        </p:txBody>
      </p:sp>
      <p:pic>
        <p:nvPicPr>
          <p:cNvPr id="4" name="Afbeelding 3" descr="Afbeelding met tekst, Lettertype, Graphics, logo&#10;&#10;Door AI gegenereerde inhoud is mogelijk onjuist.">
            <a:extLst>
              <a:ext uri="{FF2B5EF4-FFF2-40B4-BE49-F238E27FC236}">
                <a16:creationId xmlns:a16="http://schemas.microsoft.com/office/drawing/2014/main" id="{8173DAC1-CD54-51A9-5463-F958E0CC943B}"/>
              </a:ext>
            </a:extLst>
          </p:cNvPr>
          <p:cNvPicPr>
            <a:picLocks noChangeAspect="1"/>
          </p:cNvPicPr>
          <p:nvPr/>
        </p:nvPicPr>
        <p:blipFill>
          <a:blip r:embed="rId3">
            <a:extLst>
              <a:ext uri="{28A0092B-C50C-407E-A947-70E740481C1C}">
                <a14:useLocalDpi xmlns:a14="http://schemas.microsoft.com/office/drawing/2010/main" val="0"/>
              </a:ext>
            </a:extLst>
          </a:blip>
          <a:srcRect t="28664" b="32931"/>
          <a:stretch>
            <a:fillRect/>
          </a:stretch>
        </p:blipFill>
        <p:spPr>
          <a:xfrm>
            <a:off x="4550632" y="3390900"/>
            <a:ext cx="3042328" cy="1168400"/>
          </a:xfrm>
          <a:prstGeom prst="rect">
            <a:avLst/>
          </a:prstGeom>
        </p:spPr>
      </p:pic>
    </p:spTree>
    <p:extLst>
      <p:ext uri="{BB962C8B-B14F-4D97-AF65-F5344CB8AC3E}">
        <p14:creationId xmlns:p14="http://schemas.microsoft.com/office/powerpoint/2010/main" val="3239973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BBAC69BC-0C68-407E-AF92-5B3FBE92F68A}"/>
              </a:ext>
            </a:extLst>
          </p:cNvPr>
          <p:cNvSpPr>
            <a:spLocks noGrp="1"/>
          </p:cNvSpPr>
          <p:nvPr>
            <p:ph type="title"/>
          </p:nvPr>
        </p:nvSpPr>
        <p:spPr>
          <a:xfrm>
            <a:off x="2066451" y="2126171"/>
            <a:ext cx="8058792" cy="2387918"/>
          </a:xfrm>
        </p:spPr>
        <p:txBody>
          <a:bodyPr vert="horz" lIns="91440" tIns="45720" rIns="91440" bIns="45720" rtlCol="0" anchor="b">
            <a:normAutofit/>
          </a:bodyPr>
          <a:lstStyle/>
          <a:p>
            <a:pPr algn="ctr"/>
            <a:r>
              <a:rPr lang="en-US" sz="4000" b="1" kern="1200" dirty="0">
                <a:solidFill>
                  <a:schemeClr val="tx2"/>
                </a:solidFill>
                <a:latin typeface="+mj-lt"/>
                <a:ea typeface="+mj-ea"/>
                <a:cs typeface="+mj-cs"/>
              </a:rPr>
              <a:t>Dank </a:t>
            </a:r>
            <a:r>
              <a:rPr lang="en-US" sz="4000" b="1" kern="1200" dirty="0" err="1">
                <a:solidFill>
                  <a:schemeClr val="tx2"/>
                </a:solidFill>
                <a:latin typeface="+mj-lt"/>
                <a:ea typeface="+mj-ea"/>
                <a:cs typeface="+mj-cs"/>
              </a:rPr>
              <a:t>voor</a:t>
            </a:r>
            <a:r>
              <a:rPr lang="en-US" sz="4000" b="1" kern="1200" dirty="0">
                <a:solidFill>
                  <a:schemeClr val="tx2"/>
                </a:solidFill>
                <a:latin typeface="+mj-lt"/>
                <a:ea typeface="+mj-ea"/>
                <a:cs typeface="+mj-cs"/>
              </a:rPr>
              <a:t> je </a:t>
            </a:r>
            <a:r>
              <a:rPr lang="en-US" sz="4000" b="1" kern="1200" dirty="0" err="1">
                <a:solidFill>
                  <a:schemeClr val="tx2"/>
                </a:solidFill>
                <a:latin typeface="+mj-lt"/>
                <a:ea typeface="+mj-ea"/>
                <a:cs typeface="+mj-cs"/>
              </a:rPr>
              <a:t>aandacht</a:t>
            </a:r>
            <a:r>
              <a:rPr lang="en-US" sz="4000" b="1" kern="1200" dirty="0">
                <a:solidFill>
                  <a:schemeClr val="tx2"/>
                </a:solidFill>
                <a:latin typeface="+mj-lt"/>
                <a:ea typeface="+mj-ea"/>
                <a:cs typeface="+mj-cs"/>
              </a:rPr>
              <a:t>!</a:t>
            </a:r>
            <a:br>
              <a:rPr lang="en-US" sz="4000" b="1" kern="1200" dirty="0">
                <a:solidFill>
                  <a:schemeClr val="tx2"/>
                </a:solidFill>
                <a:latin typeface="+mj-lt"/>
                <a:ea typeface="+mj-ea"/>
                <a:cs typeface="+mj-cs"/>
              </a:rPr>
            </a:br>
            <a:r>
              <a:rPr lang="en-US" sz="4000" b="1" kern="1200" dirty="0">
                <a:solidFill>
                  <a:schemeClr val="tx2"/>
                </a:solidFill>
                <a:latin typeface="+mj-lt"/>
                <a:ea typeface="+mj-ea"/>
                <a:cs typeface="+mj-cs"/>
              </a:rPr>
              <a:t>				</a:t>
            </a:r>
            <a:br>
              <a:rPr lang="en-US" sz="4000" b="1" kern="1200" dirty="0">
                <a:solidFill>
                  <a:schemeClr val="tx2"/>
                </a:solidFill>
                <a:latin typeface="+mj-lt"/>
                <a:ea typeface="+mj-ea"/>
                <a:cs typeface="+mj-cs"/>
              </a:rPr>
            </a:br>
            <a:r>
              <a:rPr lang="en-US" sz="4000" b="1" kern="1200" dirty="0" err="1">
                <a:solidFill>
                  <a:schemeClr val="tx2"/>
                </a:solidFill>
                <a:latin typeface="+mj-lt"/>
                <a:ea typeface="+mj-ea"/>
                <a:cs typeface="+mj-cs"/>
              </a:rPr>
              <a:t>Vragen</a:t>
            </a:r>
            <a:r>
              <a:rPr lang="en-US" sz="4000" b="1" kern="1200" dirty="0">
                <a:solidFill>
                  <a:schemeClr val="tx2"/>
                </a:solidFill>
                <a:latin typeface="+mj-lt"/>
                <a:ea typeface="+mj-ea"/>
                <a:cs typeface="+mj-cs"/>
              </a:rPr>
              <a:t>?</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Afbeelding 4" descr="Afbeelding met wit, Lettertype, ontwerp&#10;&#10;Door AI gegenereerde inhoud is mogelijk onjuist.">
            <a:extLst>
              <a:ext uri="{FF2B5EF4-FFF2-40B4-BE49-F238E27FC236}">
                <a16:creationId xmlns:a16="http://schemas.microsoft.com/office/drawing/2014/main" id="{AE22B034-9D5E-61CF-9FEB-7B4F7688D98A}"/>
              </a:ext>
            </a:extLst>
          </p:cNvPr>
          <p:cNvPicPr>
            <a:picLocks noChangeAspect="1"/>
          </p:cNvPicPr>
          <p:nvPr/>
        </p:nvPicPr>
        <p:blipFill>
          <a:blip r:embed="rId3">
            <a:extLst>
              <a:ext uri="{28A0092B-C50C-407E-A947-70E740481C1C}">
                <a14:useLocalDpi xmlns:a14="http://schemas.microsoft.com/office/drawing/2010/main" val="0"/>
              </a:ext>
            </a:extLst>
          </a:blip>
          <a:srcRect l="28814" t="51447" r="34886" b="34756"/>
          <a:stretch/>
        </p:blipFill>
        <p:spPr>
          <a:xfrm>
            <a:off x="10694945" y="6222418"/>
            <a:ext cx="1420735" cy="539985"/>
          </a:xfrm>
          <a:prstGeom prst="rect">
            <a:avLst/>
          </a:prstGeom>
        </p:spPr>
      </p:pic>
    </p:spTree>
    <p:extLst>
      <p:ext uri="{BB962C8B-B14F-4D97-AF65-F5344CB8AC3E}">
        <p14:creationId xmlns:p14="http://schemas.microsoft.com/office/powerpoint/2010/main" val="2700455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5D317D-B69D-6B6C-0E33-2644C28EDA1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AA32C5E-AEF9-DFA6-299A-3A84B3E8F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B9455C4-6154-E301-A4FC-11F0E1D7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E62F44B2-D620-8A38-C9DA-CD6B3ED809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95D09186-4254-3425-68A5-0FB87180F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CBA1D1E7-05A2-95A5-69FB-568C84278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5312DC60-02B3-6EEE-DCCB-E5D54E27F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10D9F96C-6006-6B0E-7FC2-AD385431F5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98B36665-7161-9120-C3C0-F2B4EAA614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56DD14D8-1C19-177C-47C0-87767108E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D17311B-214F-88DF-1D9D-3685DA4A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E8A5E7D4-8694-532B-A6FF-41F5A3121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6565D77F-BC82-D04F-0A07-20AF0036B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62BD5DE4-36D8-0A4C-9CD3-38BD43513241}"/>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Programma scholingsbijeenkomst 4</a:t>
            </a:r>
          </a:p>
        </p:txBody>
      </p:sp>
      <p:cxnSp>
        <p:nvCxnSpPr>
          <p:cNvPr id="25" name="Rechte verbindingslijn 24">
            <a:extLst>
              <a:ext uri="{FF2B5EF4-FFF2-40B4-BE49-F238E27FC236}">
                <a16:creationId xmlns:a16="http://schemas.microsoft.com/office/drawing/2014/main" id="{E74B2675-26D2-C826-BBF8-25FE192F0A94}"/>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23F3758A-C98F-D99F-AD06-093E9A7CC092}"/>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13F9894D-CE02-DB28-4CBA-76C8BE349CFD}"/>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8BC8E3CF-82CF-BE38-923E-50E5D39CC78F}"/>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5255FFB7-C062-DB5A-2EB2-80F2A61A99BB}"/>
              </a:ext>
            </a:extLst>
          </p:cNvPr>
          <p:cNvSpPr txBox="1"/>
          <p:nvPr/>
        </p:nvSpPr>
        <p:spPr>
          <a:xfrm>
            <a:off x="4358801" y="579116"/>
            <a:ext cx="6870699" cy="6681758"/>
          </a:xfrm>
          <a:prstGeom prst="rect">
            <a:avLst/>
          </a:prstGeom>
          <a:noFill/>
          <a:ln>
            <a:noFill/>
          </a:ln>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Bekend</a:t>
            </a: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Benieuwd</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Bewaard</a:t>
            </a: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cxnSp>
        <p:nvCxnSpPr>
          <p:cNvPr id="34" name="Rechte verbindingslijn 33">
            <a:extLst>
              <a:ext uri="{FF2B5EF4-FFF2-40B4-BE49-F238E27FC236}">
                <a16:creationId xmlns:a16="http://schemas.microsoft.com/office/drawing/2014/main" id="{9659E6B7-C079-40B8-C511-24C7E768E3C4}"/>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 name="Afbeelding 1" descr="Afbeelding met tekst, schermopname, menu, Lettertype&#10;&#10;Door AI gegenereerde inhoud is mogelijk onjuist.">
            <a:extLst>
              <a:ext uri="{FF2B5EF4-FFF2-40B4-BE49-F238E27FC236}">
                <a16:creationId xmlns:a16="http://schemas.microsoft.com/office/drawing/2014/main" id="{D66FCFC0-C9D3-892A-78C3-C45927ACCDFF}"/>
              </a:ext>
            </a:extLst>
          </p:cNvPr>
          <p:cNvPicPr>
            <a:picLocks noChangeAspect="1"/>
          </p:cNvPicPr>
          <p:nvPr/>
        </p:nvPicPr>
        <p:blipFill>
          <a:blip r:embed="rId3">
            <a:extLst>
              <a:ext uri="{28A0092B-C50C-407E-A947-70E740481C1C}">
                <a14:useLocalDpi xmlns:a14="http://schemas.microsoft.com/office/drawing/2010/main" val="0"/>
              </a:ext>
            </a:extLst>
          </a:blip>
          <a:srcRect l="74942" r="1729"/>
          <a:stretch>
            <a:fillRect/>
          </a:stretch>
        </p:blipFill>
        <p:spPr>
          <a:xfrm>
            <a:off x="767725" y="901051"/>
            <a:ext cx="2844301" cy="5866726"/>
          </a:xfrm>
          <a:prstGeom prst="rect">
            <a:avLst/>
          </a:prstGeom>
        </p:spPr>
      </p:pic>
    </p:spTree>
    <p:extLst>
      <p:ext uri="{BB962C8B-B14F-4D97-AF65-F5344CB8AC3E}">
        <p14:creationId xmlns:p14="http://schemas.microsoft.com/office/powerpoint/2010/main" val="1329243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34DFE8-860C-990D-E834-BD557E91868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C4A4F3-FED2-83B3-6DC3-E956046B8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1EB1DC6-9D6B-6338-54BB-D0276E75E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69D3CB29-8CD4-5CB5-1B77-597BD2180A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2AAF431C-E2AF-0734-B7BE-349921A2D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FCA90F0D-88C8-9718-0D1B-09CAFB7E3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9D57BDD5-7CC8-ADB8-574E-EA486557B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33481215-C419-6CF9-C40B-A856AE4E2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7C883793-46B4-45AD-209D-6A156E0091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482DDAE0-E30F-64A0-DCDC-3121C5DF4F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45698FDB-EA24-F0D1-1DC6-469C242BF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52B4873F-13FE-05E7-3624-5ED718E71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4798CD6C-1D43-B686-BE8E-415655A10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9C51AB96-AC5F-9076-3A95-0D2E17453711}"/>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Programma scholingsbijeenkomst 4</a:t>
            </a:r>
          </a:p>
        </p:txBody>
      </p:sp>
      <p:cxnSp>
        <p:nvCxnSpPr>
          <p:cNvPr id="25" name="Rechte verbindingslijn 24">
            <a:extLst>
              <a:ext uri="{FF2B5EF4-FFF2-40B4-BE49-F238E27FC236}">
                <a16:creationId xmlns:a16="http://schemas.microsoft.com/office/drawing/2014/main" id="{F8FCEF98-77A3-2E12-4911-B61B2D1A950D}"/>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9018C309-7B32-978C-ABD8-1CB03787665E}"/>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0A7EC27B-111E-2529-4F30-AA25E80B99AD}"/>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979CBF02-E4F3-6A86-61AE-E960D5CDDDEA}"/>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53AF5A04-3B08-C555-12E7-438FAB31530E}"/>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ijdelijke aanduiding voor inhoud 2">
            <a:extLst>
              <a:ext uri="{FF2B5EF4-FFF2-40B4-BE49-F238E27FC236}">
                <a16:creationId xmlns:a16="http://schemas.microsoft.com/office/drawing/2014/main" id="{39C77580-F555-5EC1-5554-119A3698B09C}"/>
              </a:ext>
            </a:extLst>
          </p:cNvPr>
          <p:cNvSpPr>
            <a:spLocks noGrp="1"/>
          </p:cNvSpPr>
          <p:nvPr>
            <p:ph idx="1"/>
          </p:nvPr>
        </p:nvSpPr>
        <p:spPr>
          <a:xfrm>
            <a:off x="4482383" y="901051"/>
            <a:ext cx="7366717" cy="5930033"/>
          </a:xfrm>
        </p:spPr>
        <p:txBody>
          <a:bodyPr>
            <a:normAutofit fontScale="70000" lnSpcReduction="20000"/>
          </a:bodyPr>
          <a:lstStyle/>
          <a:p>
            <a:r>
              <a:rPr lang="nl-NL" sz="3400" dirty="0">
                <a:solidFill>
                  <a:schemeClr val="tx2"/>
                </a:solidFill>
              </a:rPr>
              <a:t>Het Zorgpad Palliatieve Zorg</a:t>
            </a:r>
          </a:p>
          <a:p>
            <a:endParaRPr lang="nl-NL" sz="3400" dirty="0">
              <a:solidFill>
                <a:schemeClr val="tx2"/>
              </a:solidFill>
            </a:endParaRPr>
          </a:p>
          <a:p>
            <a:r>
              <a:rPr lang="nl-NL" sz="3400" dirty="0">
                <a:solidFill>
                  <a:schemeClr val="tx2"/>
                </a:solidFill>
              </a:rPr>
              <a:t>Wat is kwaliteit van sterven?</a:t>
            </a:r>
          </a:p>
          <a:p>
            <a:endParaRPr lang="nl-NL" sz="3400" dirty="0">
              <a:solidFill>
                <a:schemeClr val="tx2"/>
              </a:solidFill>
            </a:endParaRPr>
          </a:p>
          <a:p>
            <a:r>
              <a:rPr lang="nl-NL" sz="3400" dirty="0">
                <a:solidFill>
                  <a:schemeClr val="tx2"/>
                </a:solidFill>
              </a:rPr>
              <a:t>De stervensfase</a:t>
            </a:r>
          </a:p>
          <a:p>
            <a:pPr lvl="1"/>
            <a:r>
              <a:rPr lang="nl-NL" sz="2900" dirty="0">
                <a:solidFill>
                  <a:schemeClr val="tx2"/>
                </a:solidFill>
              </a:rPr>
              <a:t>Herkennen van de stervensfase</a:t>
            </a:r>
          </a:p>
          <a:p>
            <a:pPr lvl="1"/>
            <a:r>
              <a:rPr lang="nl-NL" sz="2900" dirty="0">
                <a:solidFill>
                  <a:schemeClr val="tx2"/>
                </a:solidFill>
              </a:rPr>
              <a:t>Zorg in de stervensfase</a:t>
            </a:r>
          </a:p>
          <a:p>
            <a:pPr lvl="1"/>
            <a:r>
              <a:rPr lang="nl-NL" sz="2900" dirty="0">
                <a:solidFill>
                  <a:schemeClr val="tx2"/>
                </a:solidFill>
              </a:rPr>
              <a:t>Werken met het Zorgpad Stervensfase</a:t>
            </a:r>
          </a:p>
          <a:p>
            <a:pPr>
              <a:buSzPct val="114999"/>
            </a:pPr>
            <a:endParaRPr lang="nl-NL" sz="3400" dirty="0">
              <a:solidFill>
                <a:schemeClr val="tx2"/>
              </a:solidFill>
              <a:ea typeface="+mn-lt"/>
              <a:cs typeface="+mn-lt"/>
            </a:endParaRPr>
          </a:p>
          <a:p>
            <a:pPr>
              <a:buSzPct val="114999"/>
            </a:pPr>
            <a:r>
              <a:rPr lang="nl-NL" sz="3400" dirty="0">
                <a:solidFill>
                  <a:schemeClr val="tx2"/>
                </a:solidFill>
                <a:ea typeface="+mn-lt"/>
                <a:cs typeface="+mn-lt"/>
              </a:rPr>
              <a:t>Palliatieve sedatie en euthanasie</a:t>
            </a:r>
          </a:p>
          <a:p>
            <a:pPr>
              <a:buSzPct val="114999"/>
            </a:pPr>
            <a:endParaRPr lang="nl-NL" sz="3400" dirty="0">
              <a:solidFill>
                <a:schemeClr val="tx2"/>
              </a:solidFill>
              <a:ea typeface="+mn-lt"/>
              <a:cs typeface="+mn-lt"/>
            </a:endParaRPr>
          </a:p>
          <a:p>
            <a:pPr>
              <a:buSzPct val="114999"/>
            </a:pPr>
            <a:r>
              <a:rPr lang="nl-NL" sz="3400" dirty="0">
                <a:solidFill>
                  <a:schemeClr val="tx2"/>
                </a:solidFill>
                <a:ea typeface="+mn-lt"/>
                <a:cs typeface="+mn-lt"/>
              </a:rPr>
              <a:t>Nazorg</a:t>
            </a:r>
          </a:p>
          <a:p>
            <a:pPr>
              <a:buSzPct val="114999"/>
            </a:pPr>
            <a:endParaRPr lang="nl-NL" sz="3400" dirty="0">
              <a:solidFill>
                <a:schemeClr val="tx2"/>
              </a:solidFill>
              <a:ea typeface="+mn-lt"/>
              <a:cs typeface="+mn-lt"/>
            </a:endParaRPr>
          </a:p>
          <a:p>
            <a:pPr>
              <a:buSzPct val="114999"/>
            </a:pPr>
            <a:r>
              <a:rPr lang="nl-NL" sz="3400" dirty="0">
                <a:solidFill>
                  <a:schemeClr val="tx2"/>
                </a:solidFill>
                <a:ea typeface="+mn-lt"/>
                <a:cs typeface="+mn-lt"/>
              </a:rPr>
              <a:t>Opdracht voor komende weken</a:t>
            </a:r>
          </a:p>
          <a:p>
            <a:pPr>
              <a:buSzPct val="114999"/>
            </a:pPr>
            <a:endParaRPr lang="nl-NL" sz="3400" dirty="0">
              <a:solidFill>
                <a:schemeClr val="tx2"/>
              </a:solidFill>
              <a:ea typeface="+mn-lt"/>
              <a:cs typeface="+mn-lt"/>
            </a:endParaRPr>
          </a:p>
          <a:p>
            <a:pPr>
              <a:buSzPct val="114999"/>
            </a:pPr>
            <a:r>
              <a:rPr lang="nl-NL" sz="3400" dirty="0">
                <a:solidFill>
                  <a:schemeClr val="tx2"/>
                </a:solidFill>
                <a:ea typeface="+mn-lt"/>
                <a:cs typeface="+mn-lt"/>
              </a:rPr>
              <a:t>Eindevaluatie PACE-NL Programma</a:t>
            </a:r>
            <a:endParaRPr lang="nl-NL" sz="3400" dirty="0">
              <a:solidFill>
                <a:schemeClr val="tx2"/>
              </a:solidFill>
            </a:endParaRPr>
          </a:p>
          <a:p>
            <a:endParaRPr lang="nl-NL" dirty="0"/>
          </a:p>
        </p:txBody>
      </p:sp>
      <p:pic>
        <p:nvPicPr>
          <p:cNvPr id="2" name="Afbeelding 1" descr="Afbeelding met tekst, schermopname, menu, Lettertype&#10;&#10;Door AI gegenereerde inhoud is mogelijk onjuist.">
            <a:extLst>
              <a:ext uri="{FF2B5EF4-FFF2-40B4-BE49-F238E27FC236}">
                <a16:creationId xmlns:a16="http://schemas.microsoft.com/office/drawing/2014/main" id="{CF9DA6B2-712F-A412-1523-C448C40D2DD8}"/>
              </a:ext>
            </a:extLst>
          </p:cNvPr>
          <p:cNvPicPr>
            <a:picLocks noChangeAspect="1"/>
          </p:cNvPicPr>
          <p:nvPr/>
        </p:nvPicPr>
        <p:blipFill>
          <a:blip r:embed="rId3">
            <a:extLst>
              <a:ext uri="{28A0092B-C50C-407E-A947-70E740481C1C}">
                <a14:useLocalDpi xmlns:a14="http://schemas.microsoft.com/office/drawing/2010/main" val="0"/>
              </a:ext>
            </a:extLst>
          </a:blip>
          <a:srcRect l="74942" r="1729"/>
          <a:stretch>
            <a:fillRect/>
          </a:stretch>
        </p:blipFill>
        <p:spPr>
          <a:xfrm>
            <a:off x="767725" y="901051"/>
            <a:ext cx="2844301" cy="5866726"/>
          </a:xfrm>
          <a:prstGeom prst="rect">
            <a:avLst/>
          </a:prstGeom>
        </p:spPr>
      </p:pic>
    </p:spTree>
    <p:extLst>
      <p:ext uri="{BB962C8B-B14F-4D97-AF65-F5344CB8AC3E}">
        <p14:creationId xmlns:p14="http://schemas.microsoft.com/office/powerpoint/2010/main" val="1626187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FF5D7770-653B-4FA3-B3CB-02874E76DE13}"/>
              </a:ext>
            </a:extLst>
          </p:cNvPr>
          <p:cNvSpPr>
            <a:spLocks noGrp="1"/>
          </p:cNvSpPr>
          <p:nvPr>
            <p:ph type="title"/>
          </p:nvPr>
        </p:nvSpPr>
        <p:spPr>
          <a:xfrm>
            <a:off x="903099" y="-567942"/>
            <a:ext cx="9833548" cy="1325563"/>
          </a:xfrm>
        </p:spPr>
        <p:txBody>
          <a:bodyPr vert="horz" lIns="91440" tIns="45720" rIns="91440" bIns="45720" rtlCol="0" anchor="b">
            <a:normAutofit/>
          </a:bodyPr>
          <a:lstStyle/>
          <a:p>
            <a:r>
              <a:rPr lang="en-US" sz="3600" b="1" kern="1200" dirty="0">
                <a:solidFill>
                  <a:schemeClr val="tx2"/>
                </a:solidFill>
                <a:latin typeface="+mj-lt"/>
                <a:ea typeface="+mj-ea"/>
                <a:cs typeface="+mj-cs"/>
              </a:rPr>
              <a:t>Het Zorgpad Palliatieve Zorg</a:t>
            </a:r>
          </a:p>
        </p:txBody>
      </p:sp>
      <p:grpSp>
        <p:nvGrpSpPr>
          <p:cNvPr id="19" name="Group 1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A868CA06-473C-4DD0-B3B9-7F7A988AE6CF}"/>
              </a:ext>
            </a:extLst>
          </p:cNvPr>
          <p:cNvSpPr txBox="1"/>
          <p:nvPr/>
        </p:nvSpPr>
        <p:spPr>
          <a:xfrm>
            <a:off x="1179072" y="2064403"/>
            <a:ext cx="9996683" cy="3499161"/>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Afbeelding 1" descr="Afbeelding met tekst, schermopname, Lettertype, diagram&#10;&#10;Door AI gegenereerde inhoud is mogelijk onjuist.">
            <a:extLst>
              <a:ext uri="{FF2B5EF4-FFF2-40B4-BE49-F238E27FC236}">
                <a16:creationId xmlns:a16="http://schemas.microsoft.com/office/drawing/2014/main" id="{58608066-0F93-5C57-FC05-F81BB8A2D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7" y="1630357"/>
            <a:ext cx="11996640" cy="3974422"/>
          </a:xfrm>
          <a:prstGeom prst="rect">
            <a:avLst/>
          </a:prstGeom>
        </p:spPr>
      </p:pic>
    </p:spTree>
    <p:extLst>
      <p:ext uri="{BB962C8B-B14F-4D97-AF65-F5344CB8AC3E}">
        <p14:creationId xmlns:p14="http://schemas.microsoft.com/office/powerpoint/2010/main" val="1849283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D1C6377B-FD4E-D7E6-A8A2-39D034D39455}"/>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dirty="0">
                <a:solidFill>
                  <a:schemeClr val="tx2"/>
                </a:solidFill>
                <a:latin typeface="+mj-lt"/>
                <a:ea typeface="+mj-ea"/>
                <a:cs typeface="+mj-cs"/>
              </a:rPr>
              <a:t>De vier </a:t>
            </a:r>
            <a:r>
              <a:rPr lang="en-US" sz="4000" b="1" kern="1200" dirty="0" err="1">
                <a:solidFill>
                  <a:schemeClr val="tx2"/>
                </a:solidFill>
                <a:latin typeface="+mj-lt"/>
                <a:ea typeface="+mj-ea"/>
                <a:cs typeface="+mj-cs"/>
              </a:rPr>
              <a:t>fasen</a:t>
            </a:r>
            <a:r>
              <a:rPr lang="en-US" sz="4000" b="1" kern="1200" dirty="0">
                <a:solidFill>
                  <a:schemeClr val="tx2"/>
                </a:solidFill>
                <a:latin typeface="+mj-lt"/>
                <a:ea typeface="+mj-ea"/>
                <a:cs typeface="+mj-cs"/>
              </a:rPr>
              <a:t> van </a:t>
            </a:r>
            <a:r>
              <a:rPr lang="en-US" sz="4000" b="1" kern="1200" dirty="0" err="1">
                <a:solidFill>
                  <a:schemeClr val="tx2"/>
                </a:solidFill>
                <a:latin typeface="+mj-lt"/>
                <a:ea typeface="+mj-ea"/>
                <a:cs typeface="+mj-cs"/>
              </a:rPr>
              <a:t>palliatieve</a:t>
            </a:r>
            <a:r>
              <a:rPr lang="en-US" sz="4000" b="1" kern="1200" dirty="0">
                <a:solidFill>
                  <a:schemeClr val="tx2"/>
                </a:solidFill>
                <a:latin typeface="+mj-lt"/>
                <a:ea typeface="+mj-ea"/>
                <a:cs typeface="+mj-cs"/>
              </a:rPr>
              <a:t> zorg</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050" name="Picture 2" descr="https://www.praktijkfysiozeeland.nl/wp-content/uploads/2021/09/Fase-palliatieve-zorg-2-845x321.jpg">
            <a:extLst>
              <a:ext uri="{FF2B5EF4-FFF2-40B4-BE49-F238E27FC236}">
                <a16:creationId xmlns:a16="http://schemas.microsoft.com/office/drawing/2014/main" id="{2CE711F0-95DD-4714-B8AD-202E27977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78"/>
          <a:stretch/>
        </p:blipFill>
        <p:spPr bwMode="auto">
          <a:xfrm>
            <a:off x="491592" y="2011463"/>
            <a:ext cx="11208509" cy="387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47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64FA9B-9113-5A2C-BA50-55F632E66CFB}"/>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349B223-3D7C-C028-03CA-20F52EAEE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6BAA63F3-4711-07B8-A6AF-8C190A18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0226A478-9745-D2B2-5398-ED53DE1AC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3243DCE1-66FE-3ED1-ABB0-19BC71A15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5821C5A9-7203-3F38-E2AB-A6CD90B2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25212A0-55BD-B1A0-6332-0ED9E03EA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AE4FCF1B-D1B7-5F85-F6FC-3429ECE4E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3CA5A250-EF02-67F8-BCAE-FDC287A74C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02F43EA4-12AD-C24D-9E1C-730781EC0095}"/>
              </a:ext>
            </a:extLst>
          </p:cNvPr>
          <p:cNvSpPr>
            <a:spLocks noGrp="1"/>
          </p:cNvSpPr>
          <p:nvPr>
            <p:ph type="title"/>
          </p:nvPr>
        </p:nvSpPr>
        <p:spPr>
          <a:xfrm>
            <a:off x="216658" y="1155298"/>
            <a:ext cx="4501079" cy="5415954"/>
          </a:xfrm>
        </p:spPr>
        <p:txBody>
          <a:bodyPr vert="horz" lIns="91440" tIns="45720" rIns="91440" bIns="45720" rtlCol="0" anchor="ctr">
            <a:normAutofit/>
          </a:bodyPr>
          <a:lstStyle/>
          <a:p>
            <a:pPr algn="ctr"/>
            <a:r>
              <a:rPr lang="en-US" sz="4000" b="1" dirty="0">
                <a:solidFill>
                  <a:schemeClr val="tx2"/>
                </a:solidFill>
              </a:rPr>
              <a:t>Kwaliteit </a:t>
            </a:r>
            <a:br>
              <a:rPr lang="en-US" sz="4000" b="1" dirty="0">
                <a:solidFill>
                  <a:schemeClr val="tx2"/>
                </a:solidFill>
              </a:rPr>
            </a:br>
            <a:r>
              <a:rPr lang="en-US" sz="4000" b="1" dirty="0">
                <a:solidFill>
                  <a:schemeClr val="tx2"/>
                </a:solidFill>
              </a:rPr>
              <a:t>van </a:t>
            </a:r>
            <a:r>
              <a:rPr lang="en-US" sz="4000" b="1" dirty="0" err="1">
                <a:solidFill>
                  <a:schemeClr val="tx2"/>
                </a:solidFill>
              </a:rPr>
              <a:t>sterven</a:t>
            </a:r>
            <a:br>
              <a:rPr lang="en-US" sz="4000" b="1" kern="1200" dirty="0">
                <a:solidFill>
                  <a:schemeClr val="tx2"/>
                </a:solidFill>
                <a:latin typeface="+mj-lt"/>
                <a:ea typeface="+mj-ea"/>
                <a:cs typeface="+mj-cs"/>
              </a:rPr>
            </a:br>
            <a:br>
              <a:rPr lang="en-US" sz="4000" b="1" kern="1200" dirty="0">
                <a:solidFill>
                  <a:schemeClr val="tx2"/>
                </a:solidFill>
                <a:latin typeface="+mj-lt"/>
                <a:ea typeface="+mj-ea"/>
                <a:cs typeface="+mj-cs"/>
              </a:rPr>
            </a:br>
            <a:br>
              <a:rPr lang="en-US" sz="2400" b="1" kern="1200" dirty="0">
                <a:solidFill>
                  <a:schemeClr val="tx2"/>
                </a:solidFill>
                <a:latin typeface="+mj-lt"/>
                <a:ea typeface="+mj-ea"/>
                <a:cs typeface="+mj-cs"/>
              </a:rPr>
            </a:br>
            <a:endParaRPr lang="en-US" sz="3100" b="1" kern="1200" dirty="0">
              <a:solidFill>
                <a:schemeClr val="tx2"/>
              </a:solidFill>
              <a:latin typeface="+mj-lt"/>
              <a:ea typeface="+mj-ea"/>
              <a:cs typeface="+mj-cs"/>
            </a:endParaRPr>
          </a:p>
        </p:txBody>
      </p:sp>
      <p:sp>
        <p:nvSpPr>
          <p:cNvPr id="3" name="Tijdelijke aanduiding voor inhoud 2">
            <a:extLst>
              <a:ext uri="{FF2B5EF4-FFF2-40B4-BE49-F238E27FC236}">
                <a16:creationId xmlns:a16="http://schemas.microsoft.com/office/drawing/2014/main" id="{A7A39DFD-0D19-AAED-89F3-1998C70FCBE8}"/>
              </a:ext>
            </a:extLst>
          </p:cNvPr>
          <p:cNvSpPr txBox="1">
            <a:spLocks/>
          </p:cNvSpPr>
          <p:nvPr/>
        </p:nvSpPr>
        <p:spPr>
          <a:xfrm>
            <a:off x="5963198" y="1076131"/>
            <a:ext cx="5364444" cy="4330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sng" strike="noStrike" kern="1200" cap="none" spc="0" normalizeH="0" baseline="0" noProof="0" dirty="0">
                <a:ln>
                  <a:noFill/>
                </a:ln>
                <a:solidFill>
                  <a:schemeClr val="tx2"/>
                </a:solidFill>
                <a:effectLst/>
                <a:uLnTx/>
                <a:uFillTx/>
                <a:ea typeface="+mn-ea"/>
                <a:cs typeface="+mn-cs"/>
              </a:rPr>
              <a:t>Bespreek in groepjes: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sng" strike="noStrike" kern="1200" cap="none" spc="0" normalizeH="0" baseline="0" noProof="0" dirty="0">
              <a:ln>
                <a:noFill/>
              </a:ln>
              <a:solidFill>
                <a:schemeClr val="tx2"/>
              </a:solidFill>
              <a:effectLst/>
              <a:uLnTx/>
              <a:uFillTx/>
              <a:ea typeface="+mn-ea"/>
              <a:cs typeface="+mn-cs"/>
            </a:endParaRPr>
          </a:p>
          <a:p>
            <a:pPr lvl="1"/>
            <a:r>
              <a:rPr lang="nl-NL" dirty="0">
                <a:solidFill>
                  <a:schemeClr val="tx2"/>
                </a:solidFill>
              </a:rPr>
              <a:t>Wat versta je onder een goede kwaliteit van sterven?</a:t>
            </a:r>
          </a:p>
          <a:p>
            <a:pPr lvl="1"/>
            <a:endParaRPr lang="nl-NL" dirty="0">
              <a:solidFill>
                <a:schemeClr val="tx2"/>
              </a:solidFill>
            </a:endParaRPr>
          </a:p>
          <a:p>
            <a:pPr lvl="1"/>
            <a:r>
              <a:rPr lang="nl-NL" dirty="0">
                <a:solidFill>
                  <a:schemeClr val="tx2"/>
                </a:solidFill>
              </a:rPr>
              <a:t>Hoe kan je dit bieden aan de zorgvrager en diens naasten?</a:t>
            </a:r>
          </a:p>
          <a:p>
            <a:pPr lvl="1"/>
            <a:endParaRPr lang="nl-NL" dirty="0">
              <a:solidFill>
                <a:schemeClr val="tx2"/>
              </a:solidFill>
            </a:endParaRPr>
          </a:p>
          <a:p>
            <a:pPr lvl="1"/>
            <a:r>
              <a:rPr lang="nl-NL" dirty="0">
                <a:solidFill>
                  <a:schemeClr val="tx2"/>
                </a:solidFill>
              </a:rPr>
              <a:t>Wat vind je hierin belangrijk?</a:t>
            </a:r>
          </a:p>
          <a:p>
            <a:pPr lvl="1"/>
            <a:endParaRPr lang="nl-NL" dirty="0">
              <a:solidFill>
                <a:schemeClr val="tx2"/>
              </a:solidFill>
            </a:endParaRPr>
          </a:p>
          <a:p>
            <a:pPr lvl="1"/>
            <a:r>
              <a:rPr lang="nl-NL" dirty="0">
                <a:solidFill>
                  <a:schemeClr val="tx2"/>
                </a:solidFill>
              </a:rPr>
              <a:t>Hoe bewerkstellig je dit?</a:t>
            </a:r>
          </a:p>
          <a:p>
            <a:pPr lvl="1"/>
            <a:endParaRPr lang="nl-NL" dirty="0">
              <a:solidFill>
                <a:schemeClr val="tx2"/>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551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9A07D4-8148-69A7-2962-54F8B93785CA}"/>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46C7501-B101-A15E-B9C4-533D430C5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B414BDA-1D81-23E3-DCEF-5F6EB53FD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54FEE830-81CA-8A98-FBFD-6D70C37FF078}"/>
              </a:ext>
            </a:extLst>
          </p:cNvPr>
          <p:cNvSpPr>
            <a:spLocks noGrp="1"/>
          </p:cNvSpPr>
          <p:nvPr>
            <p:ph type="title"/>
          </p:nvPr>
        </p:nvSpPr>
        <p:spPr>
          <a:xfrm>
            <a:off x="1204472" y="295283"/>
            <a:ext cx="9833548" cy="1325563"/>
          </a:xfrm>
        </p:spPr>
        <p:txBody>
          <a:bodyPr vert="horz" lIns="91440" tIns="45720" rIns="91440" bIns="45720" rtlCol="0" anchor="b">
            <a:normAutofit/>
          </a:bodyPr>
          <a:lstStyle/>
          <a:p>
            <a:r>
              <a:rPr lang="en-US" sz="4000" b="1" dirty="0" err="1">
                <a:solidFill>
                  <a:schemeClr val="tx2"/>
                </a:solidFill>
              </a:rPr>
              <a:t>Vraag</a:t>
            </a:r>
            <a:endParaRPr lang="en-US" sz="4000" b="1" kern="1200" dirty="0">
              <a:solidFill>
                <a:schemeClr val="tx2"/>
              </a:solidFill>
              <a:latin typeface="+mj-lt"/>
              <a:ea typeface="+mj-ea"/>
              <a:cs typeface="+mj-cs"/>
            </a:endParaRPr>
          </a:p>
        </p:txBody>
      </p:sp>
      <p:grpSp>
        <p:nvGrpSpPr>
          <p:cNvPr id="19" name="Group 18">
            <a:extLst>
              <a:ext uri="{FF2B5EF4-FFF2-40B4-BE49-F238E27FC236}">
                <a16:creationId xmlns:a16="http://schemas.microsoft.com/office/drawing/2014/main" id="{453B1DC4-BDC6-36C4-1A6B-4927783D7A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941032A0-77FC-1C97-E2B4-4DDDEAD34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8AE343D-C0A9-8865-EB9B-0E9E2E3F4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A56D6B48-4ACC-B112-07FF-5DF4BCEFC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18825A41-2A4E-9739-3C5C-C8813101F8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1FD3FDC9-E532-AF47-DF6C-1988D11B40D3}"/>
              </a:ext>
            </a:extLst>
          </p:cNvPr>
          <p:cNvSpPr txBox="1"/>
          <p:nvPr/>
        </p:nvSpPr>
        <p:spPr>
          <a:xfrm>
            <a:off x="1041337" y="2870908"/>
            <a:ext cx="9996683" cy="3499161"/>
          </a:xfrm>
          <a:prstGeom prst="rect">
            <a:avLst/>
          </a:prstGeom>
        </p:spPr>
        <p:txBody>
          <a:bodyPr vert="horz" lIns="91440" tIns="45720" rIns="91440" bIns="45720" rtlCol="0">
            <a:noAutofit/>
          </a:bodyPr>
          <a:lstStyle/>
          <a:p>
            <a:pPr marL="214313"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E2841"/>
                </a:solidFill>
                <a:effectLst/>
                <a:uLnTx/>
                <a:uFillTx/>
                <a:latin typeface="Aptos" panose="02110004020202020204"/>
                <a:ea typeface="+mn-ea"/>
                <a:cs typeface="+mn-cs"/>
              </a:rPr>
              <a:t>Hoe </a:t>
            </a:r>
            <a:r>
              <a:rPr kumimoji="0" lang="en-US" sz="4000" b="0" i="0" u="none" strike="noStrike" kern="1200" cap="none" spc="0" normalizeH="0" baseline="0" noProof="0" dirty="0" err="1">
                <a:ln>
                  <a:noFill/>
                </a:ln>
                <a:solidFill>
                  <a:srgbClr val="0E2841"/>
                </a:solidFill>
                <a:effectLst/>
                <a:uLnTx/>
                <a:uFillTx/>
                <a:latin typeface="Aptos" panose="02110004020202020204"/>
                <a:ea typeface="+mn-ea"/>
                <a:cs typeface="+mn-cs"/>
              </a:rPr>
              <a:t>ku</a:t>
            </a:r>
            <a:r>
              <a:rPr lang="en-US" sz="4000" dirty="0">
                <a:solidFill>
                  <a:srgbClr val="0E2841"/>
                </a:solidFill>
                <a:latin typeface="Aptos" panose="02110004020202020204"/>
              </a:rPr>
              <a:t>n je</a:t>
            </a:r>
            <a:r>
              <a:rPr kumimoji="0" lang="en-US" sz="40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4000" b="0" i="0" u="none" strike="noStrike" kern="1200" cap="none" spc="0" normalizeH="0" baseline="0" noProof="0" dirty="0" err="1">
                <a:ln>
                  <a:noFill/>
                </a:ln>
                <a:solidFill>
                  <a:srgbClr val="0E2841"/>
                </a:solidFill>
                <a:effectLst/>
                <a:uLnTx/>
                <a:uFillTx/>
                <a:latin typeface="Aptos" panose="02110004020202020204"/>
                <a:ea typeface="+mn-ea"/>
                <a:cs typeface="+mn-cs"/>
              </a:rPr>
              <a:t>herkennen</a:t>
            </a:r>
            <a:r>
              <a:rPr kumimoji="0" lang="en-US" sz="40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4000" b="0" i="0" u="none" strike="noStrike" kern="1200" cap="none" spc="0" normalizeH="0" baseline="0" noProof="0" dirty="0" err="1">
                <a:ln>
                  <a:noFill/>
                </a:ln>
                <a:solidFill>
                  <a:srgbClr val="0E2841"/>
                </a:solidFill>
                <a:effectLst/>
                <a:uLnTx/>
                <a:uFillTx/>
                <a:latin typeface="Aptos" panose="02110004020202020204"/>
                <a:ea typeface="+mn-ea"/>
                <a:cs typeface="+mn-cs"/>
              </a:rPr>
              <a:t>dat</a:t>
            </a:r>
            <a:r>
              <a:rPr kumimoji="0" lang="en-US" sz="40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4000" b="0" i="0" u="none" strike="noStrike" kern="1200" cap="none" spc="0" normalizeH="0" baseline="0" noProof="0" dirty="0" err="1">
                <a:ln>
                  <a:noFill/>
                </a:ln>
                <a:solidFill>
                  <a:srgbClr val="0E2841"/>
                </a:solidFill>
                <a:effectLst/>
                <a:uLnTx/>
                <a:uFillTx/>
                <a:latin typeface="Aptos" panose="02110004020202020204"/>
                <a:ea typeface="+mn-ea"/>
                <a:cs typeface="+mn-cs"/>
              </a:rPr>
              <a:t>een</a:t>
            </a:r>
            <a:r>
              <a:rPr kumimoji="0" lang="en-US" sz="40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4000" b="0" i="0" u="none" strike="noStrike" kern="1200" cap="none" spc="0" normalizeH="0" baseline="0" noProof="0" dirty="0" err="1">
                <a:ln>
                  <a:noFill/>
                </a:ln>
                <a:solidFill>
                  <a:srgbClr val="0E2841"/>
                </a:solidFill>
                <a:effectLst/>
                <a:uLnTx/>
                <a:uFillTx/>
                <a:latin typeface="Aptos" panose="02110004020202020204"/>
                <a:ea typeface="+mn-ea"/>
                <a:cs typeface="+mn-cs"/>
              </a:rPr>
              <a:t>persoon</a:t>
            </a:r>
            <a:r>
              <a:rPr kumimoji="0" lang="en-US" sz="4000" b="0" i="0" u="none" strike="noStrike" kern="1200" cap="none" spc="0" normalizeH="0" baseline="0" noProof="0" dirty="0">
                <a:ln>
                  <a:noFill/>
                </a:ln>
                <a:solidFill>
                  <a:srgbClr val="0E2841"/>
                </a:solidFill>
                <a:effectLst/>
                <a:uLnTx/>
                <a:uFillTx/>
                <a:latin typeface="Aptos" panose="02110004020202020204"/>
                <a:ea typeface="+mn-ea"/>
                <a:cs typeface="+mn-cs"/>
              </a:rPr>
              <a:t> in de </a:t>
            </a:r>
            <a:r>
              <a:rPr kumimoji="0" lang="en-US" sz="4000" b="0" i="0" u="none" strike="noStrike" kern="1200" cap="none" spc="0" normalizeH="0" baseline="0" noProof="0" dirty="0" err="1">
                <a:ln>
                  <a:noFill/>
                </a:ln>
                <a:solidFill>
                  <a:srgbClr val="0E2841"/>
                </a:solidFill>
                <a:effectLst/>
                <a:uLnTx/>
                <a:uFillTx/>
                <a:latin typeface="Aptos" panose="02110004020202020204"/>
                <a:ea typeface="+mn-ea"/>
                <a:cs typeface="+mn-cs"/>
              </a:rPr>
              <a:t>stervensfase</a:t>
            </a:r>
            <a:r>
              <a:rPr kumimoji="0" lang="en-US" sz="4000" b="0" i="0" u="none" strike="noStrike" kern="1200" cap="none" spc="0" normalizeH="0" baseline="0" noProof="0" dirty="0">
                <a:ln>
                  <a:noFill/>
                </a:ln>
                <a:solidFill>
                  <a:srgbClr val="0E2841"/>
                </a:solidFill>
                <a:effectLst/>
                <a:uLnTx/>
                <a:uFillTx/>
                <a:latin typeface="Aptos" panose="02110004020202020204"/>
                <a:ea typeface="+mn-ea"/>
                <a:cs typeface="+mn-cs"/>
              </a:rPr>
              <a:t> is?</a:t>
            </a:r>
            <a:endParaRPr kumimoji="0" lang="en-US" sz="4000" b="0" i="0" u="none" strike="noStrike" kern="1200" cap="none" spc="0" normalizeH="0" baseline="0" noProof="0" dirty="0">
              <a:ln>
                <a:noFill/>
              </a:ln>
              <a:solidFill>
                <a:srgbClr val="0E2841"/>
              </a:solidFill>
              <a:effectLst/>
              <a:uLnTx/>
              <a:uFillTx/>
              <a:latin typeface="Aptos" panose="0211000402020202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FAF50707-94D3-8C60-FDB8-71805D2E40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5D200C88-B592-9509-5622-3A6666AFD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A9BF4620-9D43-DE84-404A-70896E551B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9D98ADC8-3673-E1B9-F28F-1F1DE6816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3B1140E7-AD13-ABFE-106F-A5C65860EB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414648924"/>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592ecc-60aa-416c-960c-1ab098b08e8a" xsi:nil="true"/>
    <lcf76f155ced4ddcb4097134ff3c332f xmlns="6e7b207a-424c-4c5e-bc92-344fdf98c01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E5BB4158F3674D8427F1832F75FFA4" ma:contentTypeVersion="12" ma:contentTypeDescription="Een nieuw document maken." ma:contentTypeScope="" ma:versionID="ae0e39afa6f951f3b1a52ed07da0d8ab">
  <xsd:schema xmlns:xsd="http://www.w3.org/2001/XMLSchema" xmlns:xs="http://www.w3.org/2001/XMLSchema" xmlns:p="http://schemas.microsoft.com/office/2006/metadata/properties" xmlns:ns2="6e7b207a-424c-4c5e-bc92-344fdf98c017" xmlns:ns3="fa592ecc-60aa-416c-960c-1ab098b08e8a" targetNamespace="http://schemas.microsoft.com/office/2006/metadata/properties" ma:root="true" ma:fieldsID="0e75c809d6716286b80edd6daf6e74d1" ns2:_="" ns3:_="">
    <xsd:import namespace="6e7b207a-424c-4c5e-bc92-344fdf98c017"/>
    <xsd:import namespace="fa592ecc-60aa-416c-960c-1ab098b08e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7b207a-424c-4c5e-bc92-344fdf98c0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925e5e5b-eb9a-48b3-8ebe-939122f3191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592ecc-60aa-416c-960c-1ab098b08e8a"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2ad9bc41-f7bf-491e-abc0-8c9923bd9641}" ma:internalName="TaxCatchAll" ma:showField="CatchAllData" ma:web="fa592ecc-60aa-416c-960c-1ab098b08e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E812BB-43D8-433C-93F7-75A37E633676}">
  <ds:schemaRefs>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purl.org/dc/terms/"/>
    <ds:schemaRef ds:uri="http://purl.org/dc/elements/1.1/"/>
    <ds:schemaRef ds:uri="http://www.w3.org/XML/1998/namespace"/>
    <ds:schemaRef ds:uri="fa592ecc-60aa-416c-960c-1ab098b08e8a"/>
    <ds:schemaRef ds:uri="6e7b207a-424c-4c5e-bc92-344fdf98c017"/>
  </ds:schemaRefs>
</ds:datastoreItem>
</file>

<file path=customXml/itemProps2.xml><?xml version="1.0" encoding="utf-8"?>
<ds:datastoreItem xmlns:ds="http://schemas.openxmlformats.org/officeDocument/2006/customXml" ds:itemID="{9FC19914-F07D-40E3-AD75-F026C55BD6F9}">
  <ds:schemaRefs>
    <ds:schemaRef ds:uri="http://schemas.microsoft.com/sharepoint/v3/contenttype/forms"/>
  </ds:schemaRefs>
</ds:datastoreItem>
</file>

<file path=customXml/itemProps3.xml><?xml version="1.0" encoding="utf-8"?>
<ds:datastoreItem xmlns:ds="http://schemas.openxmlformats.org/officeDocument/2006/customXml" ds:itemID="{C35FFA74-07B4-4C13-A4FB-192C7480A5CB}">
  <ds:schemaRefs>
    <ds:schemaRef ds:uri="6e7b207a-424c-4c5e-bc92-344fdf98c017"/>
    <ds:schemaRef ds:uri="fa592ecc-60aa-416c-960c-1ab098b08e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581</TotalTime>
  <Words>5452</Words>
  <Application>Microsoft Office PowerPoint</Application>
  <PresentationFormat>Breedbeeld</PresentationFormat>
  <Paragraphs>371</Paragraphs>
  <Slides>38</Slides>
  <Notes>38</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38</vt:i4>
      </vt:variant>
    </vt:vector>
  </HeadingPairs>
  <TitlesOfParts>
    <vt:vector size="46" baseType="lpstr">
      <vt:lpstr>Aptos</vt:lpstr>
      <vt:lpstr>Aptos Display</vt:lpstr>
      <vt:lpstr>Arial</vt:lpstr>
      <vt:lpstr>Calibri</vt:lpstr>
      <vt:lpstr>Calibri Light</vt:lpstr>
      <vt:lpstr>Garamond</vt:lpstr>
      <vt:lpstr>Verdana</vt:lpstr>
      <vt:lpstr>1_Kantoorthema</vt:lpstr>
      <vt:lpstr>PowerPoint-presentatie</vt:lpstr>
      <vt:lpstr>PowerPoint-presentatie</vt:lpstr>
      <vt:lpstr>PowerPoint-presentatie</vt:lpstr>
      <vt:lpstr>PowerPoint-presentatie</vt:lpstr>
      <vt:lpstr>PowerPoint-presentatie</vt:lpstr>
      <vt:lpstr>Het Zorgpad Palliatieve Zorg</vt:lpstr>
      <vt:lpstr>De vier fasen van palliatieve zorg</vt:lpstr>
      <vt:lpstr>Kwaliteit  van sterven   </vt:lpstr>
      <vt:lpstr>Vraag</vt:lpstr>
      <vt:lpstr>Kenmerken van een stervend lichaam</vt:lpstr>
      <vt:lpstr>PowerPoint-presentatie</vt:lpstr>
      <vt:lpstr>PowerPoint-presentatie</vt:lpstr>
      <vt:lpstr>PowerPoint-presentatie</vt:lpstr>
      <vt:lpstr>Zorg in de stervensfase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Oefening   </vt:lpstr>
      <vt:lpstr>Palliatieve sedatie en euthanasie</vt:lpstr>
      <vt:lpstr>Palliatieve sedatie</vt:lpstr>
      <vt:lpstr>Indicatie palliatieve sedatie</vt:lpstr>
      <vt:lpstr>PowerPoint-presentatie</vt:lpstr>
      <vt:lpstr>PowerPoint-presentatie</vt:lpstr>
      <vt:lpstr>Euthanasie</vt:lpstr>
      <vt:lpstr>PowerPoint-presentatie</vt:lpstr>
      <vt:lpstr>Stellingen;  waar of niet waar?   </vt:lpstr>
      <vt:lpstr>Het Zorgpad Palliatieve Zorg</vt:lpstr>
      <vt:lpstr>De vier fasen van palliatieve zorg</vt:lpstr>
      <vt:lpstr>PowerPoint-presentatie</vt:lpstr>
      <vt:lpstr>PowerPoint-presentatie</vt:lpstr>
      <vt:lpstr>Opdracht voor komende weken</vt:lpstr>
      <vt:lpstr>Evaluatie PACE-NL Programma</vt:lpstr>
      <vt:lpstr>Dank voor je aandacht!      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Palliatieve zorg</dc:title>
  <dc:creator>Anneke Francke</dc:creator>
  <cp:lastModifiedBy>Yvonne de Man</cp:lastModifiedBy>
  <cp:revision>48</cp:revision>
  <cp:lastPrinted>2026-02-13T16:43:43Z</cp:lastPrinted>
  <dcterms:modified xsi:type="dcterms:W3CDTF">2026-05-28T08:07:32Z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0x010100D0E5BB4158F3674D8427F1832F75FFA4</vt:lpwstr>
  </property>
  <property fmtid="{D5CDD505-2E9C-101B-9397-08002B2CF9AE}" pid="3" name="MediaServiceImageTags">
    <vt:lpwstr/>
  </property>
</Properties>
</file>